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61" r:id="rId2"/>
    <p:sldId id="264" r:id="rId3"/>
    <p:sldId id="265" r:id="rId4"/>
    <p:sldId id="256" r:id="rId5"/>
    <p:sldId id="262" r:id="rId6"/>
    <p:sldId id="263" r:id="rId7"/>
    <p:sldId id="257" r:id="rId8"/>
    <p:sldId id="259" r:id="rId9"/>
    <p:sldId id="260" r:id="rId10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 autoAdjust="0"/>
    <p:restoredTop sz="94101"/>
  </p:normalViewPr>
  <p:slideViewPr>
    <p:cSldViewPr snapToGrid="0" showGuides="1">
      <p:cViewPr varScale="1">
        <p:scale>
          <a:sx n="58" d="100"/>
          <a:sy n="58" d="100"/>
        </p:scale>
        <p:origin x="1040" y="224"/>
      </p:cViewPr>
      <p:guideLst>
        <p:guide orient="horz" pos="432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9CC0F-6D93-5B4A-BC12-7EB4EE933D7F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A953B-63B0-BA45-98C5-65C28E2A4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3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A953B-63B0-BA45-98C5-65C28E2A4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3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A953B-63B0-BA45-98C5-65C28E2A4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33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A953B-63B0-BA45-98C5-65C28E2A4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38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“SDM is the opportunity to unify all USGS disciplines that will make a difference in a changing world” from some ppt </a:t>
            </a:r>
            <a:r>
              <a:rPr lang="en-US" dirty="0" err="1"/>
              <a:t>usgs</a:t>
            </a:r>
            <a:r>
              <a:rPr lang="en-US" dirty="0"/>
              <a:t> employee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A953B-63B0-BA45-98C5-65C28E2A4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5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75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9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5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6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BBFB-297C-4DFC-A46F-5886259C4ADD}" type="datetimeFigureOut">
              <a:rPr lang="en-US" smtClean="0"/>
              <a:t>1/9/19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5682A-5E56-4276-A6F3-EB114648C4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en.wiktionary.org/wiki/%CF%8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en.wiktionary.org/wiki/%CF%8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en.wiktionary.org/wiki/%CF%8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tionary.org/wiki/%CF%8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A207410-F2F7-054D-A995-CA3248936BAC}"/>
              </a:ext>
            </a:extLst>
          </p:cNvPr>
          <p:cNvSpPr txBox="1"/>
          <p:nvPr/>
        </p:nvSpPr>
        <p:spPr>
          <a:xfrm>
            <a:off x="7957854" y="5945557"/>
            <a:ext cx="145463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</a:t>
            </a:r>
            <a:endParaRPr lang="en-US" sz="40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82D31-7893-BF40-8476-0B480DC184CD}"/>
              </a:ext>
            </a:extLst>
          </p:cNvPr>
          <p:cNvSpPr txBox="1"/>
          <p:nvPr/>
        </p:nvSpPr>
        <p:spPr>
          <a:xfrm>
            <a:off x="7907668" y="3815155"/>
            <a:ext cx="1581232" cy="995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N</a:t>
            </a:r>
            <a:endParaRPr lang="en-US" sz="4000" baseline="-25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C104F-4959-E34A-98F8-288F50F1738B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8685170" y="4810577"/>
            <a:ext cx="13114" cy="113498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xplosion 1 23">
            <a:extLst>
              <a:ext uri="{FF2B5EF4-FFF2-40B4-BE49-F238E27FC236}">
                <a16:creationId xmlns:a16="http://schemas.microsoft.com/office/drawing/2014/main" id="{79DF9935-BA46-FB40-834A-DF193BBE109E}"/>
              </a:ext>
            </a:extLst>
          </p:cNvPr>
          <p:cNvSpPr/>
          <p:nvPr/>
        </p:nvSpPr>
        <p:spPr>
          <a:xfrm>
            <a:off x="7503436" y="7798508"/>
            <a:ext cx="2398816" cy="1519242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dirty="0" err="1"/>
              <a:t>Mgmt</a:t>
            </a:r>
            <a:endParaRPr lang="en-US" sz="3500" baseline="-25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B7D6C0-8FDF-5445-9FCC-56FC48DE6FE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685170" y="6653445"/>
            <a:ext cx="13114" cy="1326775"/>
          </a:xfrm>
          <a:prstGeom prst="straightConnector1">
            <a:avLst/>
          </a:prstGeom>
          <a:ln w="63500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0B24AE6-2BA2-3F47-8437-31E5029AC4D9}"/>
              </a:ext>
            </a:extLst>
          </p:cNvPr>
          <p:cNvCxnSpPr>
            <a:cxnSpLocks/>
            <a:stCxn id="24" idx="3"/>
            <a:endCxn id="18" idx="6"/>
          </p:cNvCxnSpPr>
          <p:nvPr/>
        </p:nvCxnSpPr>
        <p:spPr>
          <a:xfrm flipH="1" flipV="1">
            <a:off x="9488900" y="4312866"/>
            <a:ext cx="413352" cy="4420398"/>
          </a:xfrm>
          <a:prstGeom prst="curvedConnector3">
            <a:avLst>
              <a:gd name="adj1" fmla="val -265028"/>
            </a:avLst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F1ABA46-E8C8-F748-A8BE-F9E610B92D72}"/>
              </a:ext>
            </a:extLst>
          </p:cNvPr>
          <p:cNvSpPr/>
          <p:nvPr/>
        </p:nvSpPr>
        <p:spPr>
          <a:xfrm>
            <a:off x="11018292" y="6053279"/>
            <a:ext cx="465192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l-GR" sz="3300" dirty="0"/>
              <a:t>Ω</a:t>
            </a:r>
            <a:endParaRPr lang="en-US" sz="3300" baseline="-25000" dirty="0"/>
          </a:p>
        </p:txBody>
      </p:sp>
    </p:spTree>
    <p:extLst>
      <p:ext uri="{BB962C8B-B14F-4D97-AF65-F5344CB8AC3E}">
        <p14:creationId xmlns:p14="http://schemas.microsoft.com/office/powerpoint/2010/main" val="279156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C104F-4959-E34A-98F8-288F50F1738B}"/>
              </a:ext>
            </a:extLst>
          </p:cNvPr>
          <p:cNvCxnSpPr>
            <a:cxnSpLocks/>
            <a:stCxn id="25" idx="2"/>
            <a:endCxn id="107" idx="0"/>
          </p:cNvCxnSpPr>
          <p:nvPr/>
        </p:nvCxnSpPr>
        <p:spPr>
          <a:xfrm>
            <a:off x="9163569" y="1382260"/>
            <a:ext cx="2529706" cy="275225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888CB1-79CF-624C-85C2-9B2340A8575C}"/>
              </a:ext>
            </a:extLst>
          </p:cNvPr>
          <p:cNvSpPr txBox="1"/>
          <p:nvPr/>
        </p:nvSpPr>
        <p:spPr>
          <a:xfrm>
            <a:off x="5209587" y="2864103"/>
            <a:ext cx="249973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Literature/ Scientific Research Communities</a:t>
            </a:r>
            <a:endParaRPr lang="en-US" sz="2500" baseline="-25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F17DBB-436A-E74C-82A8-01C1D425761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459453" y="1382262"/>
            <a:ext cx="2704117" cy="1481843"/>
          </a:xfrm>
          <a:prstGeom prst="straightConnector1">
            <a:avLst/>
          </a:prstGeom>
          <a:ln w="139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581DB2C-2397-4C4E-AEE0-E3CF963E49DB}"/>
              </a:ext>
            </a:extLst>
          </p:cNvPr>
          <p:cNvSpPr txBox="1"/>
          <p:nvPr/>
        </p:nvSpPr>
        <p:spPr>
          <a:xfrm>
            <a:off x="5539043" y="6029895"/>
            <a:ext cx="178348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Knowledge brokers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A01FF1-2767-4F47-B3CF-90880290F3D2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322529" y="4815056"/>
            <a:ext cx="3036246" cy="1645727"/>
          </a:xfrm>
          <a:prstGeom prst="straightConnector1">
            <a:avLst/>
          </a:prstGeom>
          <a:ln w="139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10AA6F1-FA2C-9F4E-89AC-BBA52CB3C30D}"/>
              </a:ext>
            </a:extLst>
          </p:cNvPr>
          <p:cNvSpPr txBox="1"/>
          <p:nvPr/>
        </p:nvSpPr>
        <p:spPr>
          <a:xfrm>
            <a:off x="10682697" y="6409722"/>
            <a:ext cx="2021156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Experience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BCD0A9-3D95-114A-84C6-8CB2E40710B8}"/>
              </a:ext>
            </a:extLst>
          </p:cNvPr>
          <p:cNvCxnSpPr>
            <a:cxnSpLocks/>
            <a:stCxn id="46" idx="0"/>
            <a:endCxn id="107" idx="2"/>
          </p:cNvCxnSpPr>
          <p:nvPr/>
        </p:nvCxnSpPr>
        <p:spPr>
          <a:xfrm flipV="1">
            <a:off x="11693275" y="4996292"/>
            <a:ext cx="0" cy="1413430"/>
          </a:xfrm>
          <a:prstGeom prst="straightConnector1">
            <a:avLst/>
          </a:prstGeom>
          <a:ln w="139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D2119DC-D3D3-B849-A52C-7264AEC772F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709317" y="3679711"/>
            <a:ext cx="2649458" cy="771472"/>
          </a:xfrm>
          <a:prstGeom prst="straightConnector1">
            <a:avLst/>
          </a:prstGeom>
          <a:ln w="69850">
            <a:solidFill>
              <a:schemeClr val="dk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44ED14-B081-D44B-AD9F-A06C550C0C5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6430786" y="4495319"/>
            <a:ext cx="28666" cy="1534576"/>
          </a:xfrm>
          <a:prstGeom prst="straightConnector1">
            <a:avLst/>
          </a:prstGeom>
          <a:ln w="889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EC49404-23AE-E543-B56A-A70A8E36EB76}"/>
              </a:ext>
            </a:extLst>
          </p:cNvPr>
          <p:cNvSpPr txBox="1"/>
          <p:nvPr/>
        </p:nvSpPr>
        <p:spPr>
          <a:xfrm>
            <a:off x="10443410" y="4134518"/>
            <a:ext cx="2499731" cy="861774"/>
          </a:xfrm>
          <a:prstGeom prst="rect">
            <a:avLst/>
          </a:prstGeom>
          <a:solidFill>
            <a:srgbClr val="FFFF00"/>
          </a:solidFill>
          <a:ln cmpd="dbl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Decision makers / End-users</a:t>
            </a:r>
            <a:endParaRPr lang="en-US" sz="2500" baseline="-25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B3B487B-D19D-794F-8273-F1425F3CA307}"/>
              </a:ext>
            </a:extLst>
          </p:cNvPr>
          <p:cNvSpPr txBox="1"/>
          <p:nvPr/>
        </p:nvSpPr>
        <p:spPr>
          <a:xfrm>
            <a:off x="10358775" y="215382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B074ACC-8699-204F-ABE0-4010FB835B87}"/>
              </a:ext>
            </a:extLst>
          </p:cNvPr>
          <p:cNvSpPr/>
          <p:nvPr/>
        </p:nvSpPr>
        <p:spPr>
          <a:xfrm>
            <a:off x="8616710" y="3430062"/>
            <a:ext cx="500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(c)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57ED222-8342-6E44-8818-30E17BE2C856}"/>
              </a:ext>
            </a:extLst>
          </p:cNvPr>
          <p:cNvSpPr/>
          <p:nvPr/>
        </p:nvSpPr>
        <p:spPr>
          <a:xfrm>
            <a:off x="7176800" y="1564360"/>
            <a:ext cx="518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905A0-1139-8346-8290-D364C909DB55}"/>
              </a:ext>
            </a:extLst>
          </p:cNvPr>
          <p:cNvSpPr txBox="1"/>
          <p:nvPr/>
        </p:nvSpPr>
        <p:spPr>
          <a:xfrm>
            <a:off x="7911899" y="905206"/>
            <a:ext cx="2503341" cy="4770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Science/ research</a:t>
            </a:r>
            <a:endParaRPr lang="en-US" sz="2500" baseline="-25000" dirty="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0C74451-38EF-9243-B8B6-9A645B25892F}"/>
              </a:ext>
            </a:extLst>
          </p:cNvPr>
          <p:cNvSpPr/>
          <p:nvPr/>
        </p:nvSpPr>
        <p:spPr>
          <a:xfrm>
            <a:off x="5637782" y="4960811"/>
            <a:ext cx="532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(d)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3780F72-3686-2843-A2EA-BDD19AADA98B}"/>
              </a:ext>
            </a:extLst>
          </p:cNvPr>
          <p:cNvSpPr/>
          <p:nvPr/>
        </p:nvSpPr>
        <p:spPr>
          <a:xfrm>
            <a:off x="8242939" y="5007576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(e)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83F1524-A732-AB46-BBFE-093FFFB9B8B6}"/>
              </a:ext>
            </a:extLst>
          </p:cNvPr>
          <p:cNvSpPr/>
          <p:nvPr/>
        </p:nvSpPr>
        <p:spPr>
          <a:xfrm>
            <a:off x="11817750" y="5616207"/>
            <a:ext cx="469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249381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CC104F-4959-E34A-98F8-288F50F1738B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215253" y="4374232"/>
            <a:ext cx="1755173" cy="122398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6905A0-1139-8346-8290-D364C909DB55}"/>
              </a:ext>
            </a:extLst>
          </p:cNvPr>
          <p:cNvSpPr txBox="1"/>
          <p:nvPr/>
        </p:nvSpPr>
        <p:spPr>
          <a:xfrm>
            <a:off x="3827785" y="3512200"/>
            <a:ext cx="2774936" cy="862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500" b="1" dirty="0"/>
              <a:t>Landscape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USGS TBD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316EB7-6C20-934C-ABAE-AE9E79EF9D4E}"/>
              </a:ext>
            </a:extLst>
          </p:cNvPr>
          <p:cNvSpPr txBox="1"/>
          <p:nvPr/>
        </p:nvSpPr>
        <p:spPr>
          <a:xfrm>
            <a:off x="4685015" y="5747131"/>
            <a:ext cx="4970747" cy="1376784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500" b="1" dirty="0"/>
              <a:t>Population response and modeling (spatially-implicit IPM)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Using BBS, MAPS data</a:t>
            </a:r>
            <a:endParaRPr lang="en-US" sz="2500" baseline="-25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55CB7F-0A69-414E-8352-9FA687C99A0E}"/>
              </a:ext>
            </a:extLst>
          </p:cNvPr>
          <p:cNvCxnSpPr>
            <a:cxnSpLocks/>
            <a:stCxn id="107" idx="2"/>
          </p:cNvCxnSpPr>
          <p:nvPr/>
        </p:nvCxnSpPr>
        <p:spPr>
          <a:xfrm flipH="1">
            <a:off x="7459394" y="4369332"/>
            <a:ext cx="2417913" cy="1246522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E85C5-F7FE-9947-9E5A-C52BE4C0547F}"/>
              </a:ext>
            </a:extLst>
          </p:cNvPr>
          <p:cNvSpPr txBox="1"/>
          <p:nvPr/>
        </p:nvSpPr>
        <p:spPr>
          <a:xfrm>
            <a:off x="4685015" y="8347902"/>
            <a:ext cx="4970747" cy="1639340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500" b="1" dirty="0"/>
              <a:t>Spatially-explicit modeling </a:t>
            </a:r>
          </a:p>
          <a:p>
            <a:pPr algn="ctr"/>
            <a:r>
              <a:rPr lang="en-US" sz="2500" b="1" dirty="0"/>
              <a:t>(spatial IPM)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Add spatial locations to previous model</a:t>
            </a:r>
          </a:p>
          <a:p>
            <a:pPr marL="342900" indent="-342900" algn="ctr">
              <a:buFontTx/>
              <a:buChar char="-"/>
            </a:pPr>
            <a:endParaRPr lang="en-US" sz="2500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8A6281-DAC6-164E-9090-F9FFAB5C8818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>
            <a:off x="7170389" y="7123915"/>
            <a:ext cx="0" cy="122398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3138BA-A4D5-6C42-AC02-4C00F4D714DD}"/>
              </a:ext>
            </a:extLst>
          </p:cNvPr>
          <p:cNvCxnSpPr>
            <a:cxnSpLocks/>
            <a:stCxn id="43" idx="3"/>
            <a:endCxn id="94" idx="1"/>
          </p:cNvCxnSpPr>
          <p:nvPr/>
        </p:nvCxnSpPr>
        <p:spPr>
          <a:xfrm>
            <a:off x="9655762" y="6435523"/>
            <a:ext cx="1545574" cy="0"/>
          </a:xfrm>
          <a:prstGeom prst="straightConnector1">
            <a:avLst/>
          </a:prstGeom>
          <a:ln w="889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63AD2E-DC3B-8A4A-AFD3-3159317C856C}"/>
              </a:ext>
            </a:extLst>
          </p:cNvPr>
          <p:cNvSpPr txBox="1"/>
          <p:nvPr/>
        </p:nvSpPr>
        <p:spPr>
          <a:xfrm>
            <a:off x="11201336" y="5747131"/>
            <a:ext cx="4170744" cy="1376784"/>
          </a:xfrm>
          <a:prstGeom prst="rect">
            <a:avLst/>
          </a:prstGeom>
          <a:noFill/>
          <a:ln cmpd="dbl">
            <a:noFill/>
          </a:ln>
        </p:spPr>
        <p:txBody>
          <a:bodyPr wrap="square" rtlCol="0">
            <a:noAutofit/>
          </a:bodyPr>
          <a:lstStyle/>
          <a:p>
            <a:r>
              <a:rPr lang="en-US" sz="2000" b="1" dirty="0"/>
              <a:t>Potential uses in DM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Population risk assessments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Population-stressor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Temporal extrapolation</a:t>
            </a:r>
          </a:p>
          <a:p>
            <a:pPr marL="342900" indent="-342900" algn="ctr">
              <a:buFontTx/>
              <a:buChar char="-"/>
            </a:pPr>
            <a:endParaRPr lang="en-US" sz="2500" baseline="-25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C5469D-82F8-734B-BEC2-90088059C02B}"/>
              </a:ext>
            </a:extLst>
          </p:cNvPr>
          <p:cNvSpPr txBox="1"/>
          <p:nvPr/>
        </p:nvSpPr>
        <p:spPr>
          <a:xfrm>
            <a:off x="11201336" y="8472080"/>
            <a:ext cx="4170744" cy="1390984"/>
          </a:xfrm>
          <a:prstGeom prst="rect">
            <a:avLst/>
          </a:prstGeom>
          <a:noFill/>
          <a:ln cmpd="dbl">
            <a:noFill/>
          </a:ln>
        </p:spPr>
        <p:txBody>
          <a:bodyPr wrap="square" rtlCol="0">
            <a:noAutofit/>
          </a:bodyPr>
          <a:lstStyle/>
          <a:p>
            <a:r>
              <a:rPr lang="en-US" sz="2000" b="1" dirty="0"/>
              <a:t>Potential uses in DM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Spatiotemporal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Habitat management strategy evaluation</a:t>
            </a:r>
            <a:endParaRPr lang="en-US" sz="25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07CC56A-C978-1D40-BE06-66762143E0F3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>
            <a:off x="9655762" y="9167572"/>
            <a:ext cx="1545575" cy="0"/>
          </a:xfrm>
          <a:prstGeom prst="straightConnector1">
            <a:avLst/>
          </a:prstGeom>
          <a:ln w="889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Left Brace 211">
            <a:extLst>
              <a:ext uri="{FF2B5EF4-FFF2-40B4-BE49-F238E27FC236}">
                <a16:creationId xmlns:a16="http://schemas.microsoft.com/office/drawing/2014/main" id="{BE45264F-4158-BC41-B769-9862594A2EE9}"/>
              </a:ext>
            </a:extLst>
          </p:cNvPr>
          <p:cNvSpPr/>
          <p:nvPr/>
        </p:nvSpPr>
        <p:spPr>
          <a:xfrm>
            <a:off x="2558380" y="8507638"/>
            <a:ext cx="901699" cy="1296724"/>
          </a:xfrm>
          <a:prstGeom prst="leftBrace">
            <a:avLst>
              <a:gd name="adj1" fmla="val 28615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Left Brace 212">
            <a:extLst>
              <a:ext uri="{FF2B5EF4-FFF2-40B4-BE49-F238E27FC236}">
                <a16:creationId xmlns:a16="http://schemas.microsoft.com/office/drawing/2014/main" id="{21550AC6-A499-8444-9D49-4135538A5E72}"/>
              </a:ext>
            </a:extLst>
          </p:cNvPr>
          <p:cNvSpPr/>
          <p:nvPr/>
        </p:nvSpPr>
        <p:spPr>
          <a:xfrm>
            <a:off x="2558381" y="3429898"/>
            <a:ext cx="901699" cy="3133462"/>
          </a:xfrm>
          <a:prstGeom prst="leftBrace">
            <a:avLst>
              <a:gd name="adj1" fmla="val 57911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919AFF1-04FA-E74A-AE0A-E05B3E418B36}"/>
              </a:ext>
            </a:extLst>
          </p:cNvPr>
          <p:cNvSpPr txBox="1"/>
          <p:nvPr/>
        </p:nvSpPr>
        <p:spPr>
          <a:xfrm>
            <a:off x="513583" y="4735019"/>
            <a:ext cx="18313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Objective 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2CF7DF-EBAB-BC42-B770-A5163C81D479}"/>
              </a:ext>
            </a:extLst>
          </p:cNvPr>
          <p:cNvSpPr txBox="1"/>
          <p:nvPr/>
        </p:nvSpPr>
        <p:spPr>
          <a:xfrm>
            <a:off x="514264" y="8905962"/>
            <a:ext cx="183062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800" dirty="0"/>
              <a:t>Objective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C49404-23AE-E543-B56A-A70A8E36EB76}"/>
              </a:ext>
            </a:extLst>
          </p:cNvPr>
          <p:cNvSpPr txBox="1"/>
          <p:nvPr/>
        </p:nvSpPr>
        <p:spPr>
          <a:xfrm>
            <a:off x="7880900" y="3512200"/>
            <a:ext cx="3992813" cy="857132"/>
          </a:xfrm>
          <a:prstGeom prst="rect">
            <a:avLst/>
          </a:prstGeom>
          <a:solidFill>
            <a:schemeClr val="bg1"/>
          </a:solidFill>
          <a:ln cmpd="dbl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500" b="1" dirty="0"/>
              <a:t>Habitat-species relationships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USGS GAP</a:t>
            </a:r>
          </a:p>
          <a:p>
            <a:pPr marL="342900" indent="-342900" algn="ctr">
              <a:buFontTx/>
              <a:buChar char="-"/>
            </a:pPr>
            <a:endParaRPr lang="en-US" sz="2500" baseline="-25000" dirty="0"/>
          </a:p>
        </p:txBody>
      </p:sp>
      <p:sp>
        <p:nvSpPr>
          <p:cNvPr id="231" name="Left Brace 230">
            <a:extLst>
              <a:ext uri="{FF2B5EF4-FFF2-40B4-BE49-F238E27FC236}">
                <a16:creationId xmlns:a16="http://schemas.microsoft.com/office/drawing/2014/main" id="{6053BC37-453C-4545-BD8E-1B73DB8CFE14}"/>
              </a:ext>
            </a:extLst>
          </p:cNvPr>
          <p:cNvSpPr/>
          <p:nvPr/>
        </p:nvSpPr>
        <p:spPr>
          <a:xfrm flipH="1" flipV="1">
            <a:off x="15239904" y="6224180"/>
            <a:ext cx="901699" cy="3133462"/>
          </a:xfrm>
          <a:prstGeom prst="leftBrace">
            <a:avLst>
              <a:gd name="adj1" fmla="val 57911"/>
              <a:gd name="adj2" fmla="val 50648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65C64F9-7EF2-AE40-B661-64521274F496}"/>
              </a:ext>
            </a:extLst>
          </p:cNvPr>
          <p:cNvSpPr txBox="1"/>
          <p:nvPr/>
        </p:nvSpPr>
        <p:spPr>
          <a:xfrm>
            <a:off x="16355090" y="7529301"/>
            <a:ext cx="18313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423390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023171F-E353-C54A-AAFA-45C443019F7A}"/>
              </a:ext>
            </a:extLst>
          </p:cNvPr>
          <p:cNvSpPr/>
          <p:nvPr/>
        </p:nvSpPr>
        <p:spPr>
          <a:xfrm>
            <a:off x="4709684" y="3071444"/>
            <a:ext cx="7179387" cy="789412"/>
          </a:xfrm>
          <a:prstGeom prst="rect">
            <a:avLst/>
          </a:prstGeom>
          <a:pattFill prst="dk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4BB38A-9F70-7A43-B740-F4333FAFB8DC}"/>
              </a:ext>
            </a:extLst>
          </p:cNvPr>
          <p:cNvSpPr/>
          <p:nvPr/>
        </p:nvSpPr>
        <p:spPr>
          <a:xfrm>
            <a:off x="4695934" y="4030776"/>
            <a:ext cx="7179387" cy="85408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7796" y="131458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7400013" y="1481173"/>
            <a:ext cx="3918580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State-space model </a:t>
            </a:r>
          </a:p>
          <a:p>
            <a:r>
              <a:rPr lang="en-US" sz="1280" i="1" dirty="0"/>
              <a:t>Count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8971" y="2175950"/>
            <a:ext cx="3512558" cy="28552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5106457" y="2299402"/>
            <a:ext cx="239902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Demographic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3573" y="418736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6526" y="3208329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8255" y="408525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24939" y="312800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24940" y="2078925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2"/>
          </p:cNvCxnSpPr>
          <p:nvPr/>
        </p:nvCxnSpPr>
        <p:spPr>
          <a:xfrm flipV="1">
            <a:off x="6260152" y="3711095"/>
            <a:ext cx="0" cy="374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6583781" y="3459712"/>
            <a:ext cx="921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8189279" y="3459715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9666840" y="2785910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9666840" y="3834994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15829" y="4085261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4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10040108" y="443875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7E4AF-76C8-D548-8CA7-EF7616472FBF}"/>
              </a:ext>
            </a:extLst>
          </p:cNvPr>
          <p:cNvSpPr txBox="1"/>
          <p:nvPr/>
        </p:nvSpPr>
        <p:spPr>
          <a:xfrm>
            <a:off x="11997226" y="4129884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Observation components</a:t>
            </a:r>
            <a:endParaRPr lang="en-US" sz="128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DDB94-2846-094F-B6DB-0378498FC9F9}"/>
              </a:ext>
            </a:extLst>
          </p:cNvPr>
          <p:cNvSpPr txBox="1"/>
          <p:nvPr/>
        </p:nvSpPr>
        <p:spPr>
          <a:xfrm>
            <a:off x="12028640" y="3157286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Process components</a:t>
            </a:r>
            <a:endParaRPr lang="en-US" sz="1280" i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33357-4E71-7B4D-8F75-E4C488CDBE62}"/>
              </a:ext>
            </a:extLst>
          </p:cNvPr>
          <p:cNvSpPr/>
          <p:nvPr/>
        </p:nvSpPr>
        <p:spPr>
          <a:xfrm>
            <a:off x="7317796" y="7888479"/>
            <a:ext cx="4306163" cy="3309953"/>
          </a:xfrm>
          <a:prstGeom prst="rect">
            <a:avLst/>
          </a:prstGeom>
          <a:noFill/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F8F4EC-32EB-B749-B8BC-B3B431679B58}"/>
              </a:ext>
            </a:extLst>
          </p:cNvPr>
          <p:cNvSpPr txBox="1"/>
          <p:nvPr/>
        </p:nvSpPr>
        <p:spPr>
          <a:xfrm>
            <a:off x="7351887" y="7888478"/>
            <a:ext cx="3918580" cy="81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Decision-making</a:t>
            </a:r>
          </a:p>
          <a:p>
            <a:r>
              <a:rPr lang="en-US" sz="1707" dirty="0"/>
              <a:t>process</a:t>
            </a:r>
          </a:p>
          <a:p>
            <a:r>
              <a:rPr lang="en-US" sz="1280" i="1" dirty="0"/>
              <a:t>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5BF39E-2EA8-4447-89B5-BDBBBB5F87FB}"/>
              </a:ext>
            </a:extLst>
          </p:cNvPr>
          <p:cNvGrpSpPr/>
          <p:nvPr/>
        </p:nvGrpSpPr>
        <p:grpSpPr>
          <a:xfrm>
            <a:off x="9111195" y="6221843"/>
            <a:ext cx="1111286" cy="989948"/>
            <a:chOff x="4544660" y="9875903"/>
            <a:chExt cx="1111286" cy="989948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D6ACEE7F-16DB-6A48-9E9A-12662E4EF131}"/>
                </a:ext>
              </a:extLst>
            </p:cNvPr>
            <p:cNvSpPr/>
            <p:nvPr/>
          </p:nvSpPr>
          <p:spPr>
            <a:xfrm>
              <a:off x="4544660" y="9875903"/>
              <a:ext cx="1111286" cy="98994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EE7E15-FCE2-2347-B83C-02E8715EB278}"/>
                </a:ext>
              </a:extLst>
            </p:cNvPr>
            <p:cNvSpPr txBox="1"/>
            <p:nvPr/>
          </p:nvSpPr>
          <p:spPr>
            <a:xfrm>
              <a:off x="4568410" y="10077503"/>
              <a:ext cx="1082348" cy="503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70" dirty="0"/>
                <a:t>Action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B952D-A2BA-EB40-8D32-8B7CA7317EAF}"/>
              </a:ext>
            </a:extLst>
          </p:cNvPr>
          <p:cNvCxnSpPr>
            <a:cxnSpLocks/>
          </p:cNvCxnSpPr>
          <p:nvPr/>
        </p:nvCxnSpPr>
        <p:spPr>
          <a:xfrm>
            <a:off x="9536214" y="4690133"/>
            <a:ext cx="0" cy="1531710"/>
          </a:xfrm>
          <a:prstGeom prst="straightConnector1">
            <a:avLst/>
          </a:prstGeom>
          <a:ln w="476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38BE70A2-D527-1B41-8265-52AFD9AF2B09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98558" y="5412794"/>
            <a:ext cx="1448176" cy="2856"/>
          </a:xfrm>
          <a:prstGeom prst="curvedConnector3">
            <a:avLst>
              <a:gd name="adj1" fmla="val 48892"/>
            </a:avLst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8DE3CD-5C15-0444-B11E-1A0B791A2150}"/>
              </a:ext>
            </a:extLst>
          </p:cNvPr>
          <p:cNvCxnSpPr>
            <a:cxnSpLocks/>
            <a:stCxn id="72" idx="0"/>
          </p:cNvCxnSpPr>
          <p:nvPr/>
        </p:nvCxnSpPr>
        <p:spPr>
          <a:xfrm flipV="1">
            <a:off x="9700480" y="7219938"/>
            <a:ext cx="0" cy="908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291FC7F-62EA-D640-B606-41002C6CB44D}"/>
              </a:ext>
            </a:extLst>
          </p:cNvPr>
          <p:cNvSpPr txBox="1"/>
          <p:nvPr/>
        </p:nvSpPr>
        <p:spPr>
          <a:xfrm>
            <a:off x="19558660" y="44176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274885B-8E7C-A548-B8F7-928D1AC41CE6}"/>
              </a:ext>
            </a:extLst>
          </p:cNvPr>
          <p:cNvSpPr>
            <a:spLocks noChangeAspect="1"/>
          </p:cNvSpPr>
          <p:nvPr/>
        </p:nvSpPr>
        <p:spPr>
          <a:xfrm>
            <a:off x="8189278" y="8128879"/>
            <a:ext cx="3022407" cy="3022407"/>
          </a:xfrm>
          <a:prstGeom prst="ellipse">
            <a:avLst/>
          </a:prstGeom>
          <a:solidFill>
            <a:schemeClr val="tx1">
              <a:alpha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EFB8B4-A3F6-C64F-B434-E746037F5E81}"/>
              </a:ext>
            </a:extLst>
          </p:cNvPr>
          <p:cNvGrpSpPr/>
          <p:nvPr/>
        </p:nvGrpSpPr>
        <p:grpSpPr>
          <a:xfrm>
            <a:off x="8744416" y="9192560"/>
            <a:ext cx="1858725" cy="1858725"/>
            <a:chOff x="4159064" y="8903671"/>
            <a:chExt cx="1858725" cy="1858725"/>
          </a:xfrm>
          <a:solidFill>
            <a:schemeClr val="bg1"/>
          </a:solidFill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5B4128-920B-B245-9495-3E0C9CCC4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9064" y="8903671"/>
              <a:ext cx="1858725" cy="1858725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3FA8BB-236D-C945-AFA8-7900F979F233}"/>
                </a:ext>
              </a:extLst>
            </p:cNvPr>
            <p:cNvSpPr txBox="1"/>
            <p:nvPr/>
          </p:nvSpPr>
          <p:spPr>
            <a:xfrm>
              <a:off x="4232813" y="9434311"/>
              <a:ext cx="17646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Stakeholder values</a:t>
              </a:r>
              <a:endParaRPr lang="en-US" sz="2400" i="1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C5404195-D211-2B4F-A7E6-9CEC678EB26D}"/>
              </a:ext>
            </a:extLst>
          </p:cNvPr>
          <p:cNvSpPr txBox="1"/>
          <p:nvPr/>
        </p:nvSpPr>
        <p:spPr>
          <a:xfrm>
            <a:off x="7351889" y="8361563"/>
            <a:ext cx="4645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Management </a:t>
            </a:r>
          </a:p>
          <a:p>
            <a:pPr algn="ctr"/>
            <a:r>
              <a:rPr lang="en-US" sz="2400" dirty="0"/>
              <a:t>constraints</a:t>
            </a:r>
            <a:endParaRPr lang="en-US" sz="2400" i="1" dirty="0"/>
          </a:p>
        </p:txBody>
      </p:sp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1DD181B0-8239-8A43-9691-E14FE201E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9305" y="9291256"/>
            <a:ext cx="500065" cy="500065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29D35B-CD5A-ED41-BA38-5AE3B7274D4D}"/>
              </a:ext>
            </a:extLst>
          </p:cNvPr>
          <p:cNvSpPr/>
          <p:nvPr/>
        </p:nvSpPr>
        <p:spPr>
          <a:xfrm>
            <a:off x="7317796" y="5556285"/>
            <a:ext cx="4306163" cy="2033477"/>
          </a:xfrm>
          <a:prstGeom prst="rect">
            <a:avLst/>
          </a:prstGeom>
          <a:noFill/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FEC338-9ADC-AA48-9E00-A50786F1D101}"/>
              </a:ext>
            </a:extLst>
          </p:cNvPr>
          <p:cNvSpPr txBox="1"/>
          <p:nvPr/>
        </p:nvSpPr>
        <p:spPr>
          <a:xfrm>
            <a:off x="7351887" y="5556286"/>
            <a:ext cx="3918580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On-the-ground</a:t>
            </a:r>
          </a:p>
          <a:p>
            <a:r>
              <a:rPr lang="en-US" sz="1707" dirty="0"/>
              <a:t>management</a:t>
            </a:r>
            <a:endParaRPr lang="en-US" sz="1280" i="1" dirty="0"/>
          </a:p>
        </p:txBody>
      </p:sp>
    </p:spTree>
    <p:extLst>
      <p:ext uri="{BB962C8B-B14F-4D97-AF65-F5344CB8AC3E}">
        <p14:creationId xmlns:p14="http://schemas.microsoft.com/office/powerpoint/2010/main" val="268090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2D31CE-1642-D84C-BFCC-CE049670B281}"/>
              </a:ext>
            </a:extLst>
          </p:cNvPr>
          <p:cNvSpPr/>
          <p:nvPr/>
        </p:nvSpPr>
        <p:spPr>
          <a:xfrm>
            <a:off x="4679855" y="464030"/>
            <a:ext cx="8663142" cy="519174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23171F-E353-C54A-AAFA-45C443019F7A}"/>
              </a:ext>
            </a:extLst>
          </p:cNvPr>
          <p:cNvSpPr/>
          <p:nvPr/>
        </p:nvSpPr>
        <p:spPr>
          <a:xfrm>
            <a:off x="4709684" y="3071444"/>
            <a:ext cx="7179387" cy="789412"/>
          </a:xfrm>
          <a:prstGeom prst="rect">
            <a:avLst/>
          </a:prstGeom>
          <a:pattFill prst="dk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4BB38A-9F70-7A43-B740-F4333FAFB8DC}"/>
              </a:ext>
            </a:extLst>
          </p:cNvPr>
          <p:cNvSpPr/>
          <p:nvPr/>
        </p:nvSpPr>
        <p:spPr>
          <a:xfrm>
            <a:off x="4695934" y="4030776"/>
            <a:ext cx="7179387" cy="85408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7796" y="131458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7400013" y="1481173"/>
            <a:ext cx="3918580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State-space model </a:t>
            </a:r>
          </a:p>
          <a:p>
            <a:r>
              <a:rPr lang="en-US" sz="1280" i="1" dirty="0"/>
              <a:t>Count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8971" y="2175950"/>
            <a:ext cx="3512558" cy="28552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5106457" y="2299402"/>
            <a:ext cx="239902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Demographic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3573" y="418736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6526" y="3208329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8255" y="408525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24939" y="312800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24940" y="2078925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2"/>
          </p:cNvCxnSpPr>
          <p:nvPr/>
        </p:nvCxnSpPr>
        <p:spPr>
          <a:xfrm flipV="1">
            <a:off x="6260152" y="3711095"/>
            <a:ext cx="0" cy="374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6583781" y="3459712"/>
            <a:ext cx="921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8189279" y="3459715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9666840" y="2785910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9666840" y="3834994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15829" y="4085261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4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10040108" y="443875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7E4AF-76C8-D548-8CA7-EF7616472FBF}"/>
              </a:ext>
            </a:extLst>
          </p:cNvPr>
          <p:cNvSpPr txBox="1"/>
          <p:nvPr/>
        </p:nvSpPr>
        <p:spPr>
          <a:xfrm>
            <a:off x="11997226" y="4129884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Observation components</a:t>
            </a:r>
            <a:endParaRPr lang="en-US" sz="128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DDB94-2846-094F-B6DB-0378498FC9F9}"/>
              </a:ext>
            </a:extLst>
          </p:cNvPr>
          <p:cNvSpPr txBox="1"/>
          <p:nvPr/>
        </p:nvSpPr>
        <p:spPr>
          <a:xfrm>
            <a:off x="12028640" y="3157286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Process components</a:t>
            </a:r>
            <a:endParaRPr lang="en-US" sz="1280" i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5BF39E-2EA8-4447-89B5-BDBBBB5F87FB}"/>
              </a:ext>
            </a:extLst>
          </p:cNvPr>
          <p:cNvGrpSpPr/>
          <p:nvPr/>
        </p:nvGrpSpPr>
        <p:grpSpPr>
          <a:xfrm>
            <a:off x="6636309" y="7540948"/>
            <a:ext cx="1111286" cy="989948"/>
            <a:chOff x="4544660" y="9875903"/>
            <a:chExt cx="1111286" cy="989948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D6ACEE7F-16DB-6A48-9E9A-12662E4EF131}"/>
                </a:ext>
              </a:extLst>
            </p:cNvPr>
            <p:cNvSpPr/>
            <p:nvPr/>
          </p:nvSpPr>
          <p:spPr>
            <a:xfrm>
              <a:off x="4544660" y="9875903"/>
              <a:ext cx="1111286" cy="98994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EE7E15-FCE2-2347-B83C-02E8715EB278}"/>
                </a:ext>
              </a:extLst>
            </p:cNvPr>
            <p:cNvSpPr txBox="1"/>
            <p:nvPr/>
          </p:nvSpPr>
          <p:spPr>
            <a:xfrm>
              <a:off x="4568410" y="10077503"/>
              <a:ext cx="1082348" cy="503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70" dirty="0"/>
                <a:t>Action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8DE3CD-5C15-0444-B11E-1A0B791A2150}"/>
              </a:ext>
            </a:extLst>
          </p:cNvPr>
          <p:cNvCxnSpPr>
            <a:cxnSpLocks/>
            <a:stCxn id="31" idx="1"/>
            <a:endCxn id="90" idx="3"/>
          </p:cNvCxnSpPr>
          <p:nvPr/>
        </p:nvCxnSpPr>
        <p:spPr>
          <a:xfrm flipH="1" flipV="1">
            <a:off x="8040527" y="7732253"/>
            <a:ext cx="1872475" cy="10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6F7C13-B784-7044-8E70-3679CA8AF7DF}"/>
              </a:ext>
            </a:extLst>
          </p:cNvPr>
          <p:cNvGrpSpPr/>
          <p:nvPr/>
        </p:nvGrpSpPr>
        <p:grpSpPr>
          <a:xfrm>
            <a:off x="9913000" y="6329222"/>
            <a:ext cx="3952672" cy="2826655"/>
            <a:chOff x="5449834" y="6731554"/>
            <a:chExt cx="3952672" cy="2826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B33357-4E71-7B4D-8F75-E4C488CDBE62}"/>
                </a:ext>
              </a:extLst>
            </p:cNvPr>
            <p:cNvSpPr/>
            <p:nvPr/>
          </p:nvSpPr>
          <p:spPr>
            <a:xfrm>
              <a:off x="5449834" y="6731554"/>
              <a:ext cx="3359496" cy="2826655"/>
            </a:xfrm>
            <a:prstGeom prst="rect">
              <a:avLst/>
            </a:prstGeom>
            <a:noFill/>
            <a:ln w="127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F8F4EC-32EB-B749-B8BC-B3B431679B58}"/>
                </a:ext>
              </a:extLst>
            </p:cNvPr>
            <p:cNvSpPr txBox="1"/>
            <p:nvPr/>
          </p:nvSpPr>
          <p:spPr>
            <a:xfrm>
              <a:off x="5483926" y="6731555"/>
              <a:ext cx="3918580" cy="81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/>
                <a:t>Decision-making</a:t>
              </a:r>
            </a:p>
            <a:p>
              <a:r>
                <a:rPr lang="en-US" sz="1707" dirty="0"/>
                <a:t>process</a:t>
              </a:r>
            </a:p>
            <a:p>
              <a:r>
                <a:rPr lang="en-US" sz="1280" i="1" dirty="0"/>
                <a:t>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74D7FA-F918-054C-AA94-54AD9130B10B}"/>
                </a:ext>
              </a:extLst>
            </p:cNvPr>
            <p:cNvGrpSpPr/>
            <p:nvPr/>
          </p:nvGrpSpPr>
          <p:grpSpPr>
            <a:xfrm>
              <a:off x="6069787" y="7064544"/>
              <a:ext cx="2451422" cy="2451422"/>
              <a:chOff x="6077097" y="6516240"/>
              <a:chExt cx="2451422" cy="245142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274885B-8E7C-A548-B8F7-928D1AC41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7097" y="6516240"/>
                <a:ext cx="2451422" cy="2451422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9EFB8B4-A3F6-C64F-B434-E746037F5E81}"/>
                  </a:ext>
                </a:extLst>
              </p:cNvPr>
              <p:cNvGrpSpPr/>
              <p:nvPr/>
            </p:nvGrpSpPr>
            <p:grpSpPr>
              <a:xfrm>
                <a:off x="6532353" y="7479788"/>
                <a:ext cx="1507580" cy="1408437"/>
                <a:chOff x="4035917" y="8930809"/>
                <a:chExt cx="1858725" cy="1858725"/>
              </a:xfrm>
              <a:solidFill>
                <a:schemeClr val="bg1"/>
              </a:solidFill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C5B4128-920B-B245-9495-3E0C9CCC4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5917" y="8930809"/>
                  <a:ext cx="1858725" cy="185872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73FA8BB-236D-C945-AFA8-7900F979F233}"/>
                    </a:ext>
                  </a:extLst>
                </p:cNvPr>
                <p:cNvSpPr txBox="1"/>
                <p:nvPr/>
              </p:nvSpPr>
              <p:spPr>
                <a:xfrm>
                  <a:off x="4109667" y="9461449"/>
                  <a:ext cx="1764632" cy="934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Stakeholder values</a:t>
                  </a:r>
                  <a:endParaRPr lang="en-US" sz="2000" i="1" dirty="0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404195-D211-2B4F-A7E6-9CEC678EB26D}"/>
                  </a:ext>
                </a:extLst>
              </p:cNvPr>
              <p:cNvSpPr txBox="1"/>
              <p:nvPr/>
            </p:nvSpPr>
            <p:spPr>
              <a:xfrm>
                <a:off x="6139132" y="6780147"/>
                <a:ext cx="22940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Management </a:t>
                </a:r>
              </a:p>
              <a:p>
                <a:pPr algn="ctr"/>
                <a:r>
                  <a:rPr lang="en-US" sz="2000" dirty="0"/>
                  <a:t>constraints</a:t>
                </a:r>
                <a:endParaRPr lang="en-US" sz="2000" i="1" dirty="0"/>
              </a:p>
            </p:txBody>
          </p:sp>
        </p:grpSp>
      </p:grpSp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1DD181B0-8239-8A43-9691-E14FE201E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1834" y="6926117"/>
            <a:ext cx="852854" cy="85285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929D35B-CD5A-ED41-BA38-5AE3B7274D4D}"/>
              </a:ext>
            </a:extLst>
          </p:cNvPr>
          <p:cNvSpPr/>
          <p:nvPr/>
        </p:nvSpPr>
        <p:spPr>
          <a:xfrm>
            <a:off x="5655895" y="6715514"/>
            <a:ext cx="2384630" cy="2033477"/>
          </a:xfrm>
          <a:prstGeom prst="rect">
            <a:avLst/>
          </a:prstGeom>
          <a:noFill/>
          <a:ln w="12700" cmpd="sng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FEC338-9ADC-AA48-9E00-A50786F1D101}"/>
              </a:ext>
            </a:extLst>
          </p:cNvPr>
          <p:cNvSpPr txBox="1"/>
          <p:nvPr/>
        </p:nvSpPr>
        <p:spPr>
          <a:xfrm>
            <a:off x="5655895" y="6784177"/>
            <a:ext cx="1744118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On-the-ground</a:t>
            </a:r>
          </a:p>
          <a:p>
            <a:r>
              <a:rPr lang="en-US" sz="1707" dirty="0"/>
              <a:t>management</a:t>
            </a:r>
            <a:endParaRPr lang="en-US" sz="1280" i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B952D-A2BA-EB40-8D32-8B7CA7317EAF}"/>
              </a:ext>
            </a:extLst>
          </p:cNvPr>
          <p:cNvCxnSpPr>
            <a:cxnSpLocks/>
            <a:stCxn id="90" idx="0"/>
            <a:endCxn id="20" idx="3"/>
          </p:cNvCxnSpPr>
          <p:nvPr/>
        </p:nvCxnSpPr>
        <p:spPr>
          <a:xfrm flipV="1">
            <a:off x="6848210" y="3731456"/>
            <a:ext cx="2576868" cy="298405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315F12-A269-3F48-A84D-63326F778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9666841" y="4690133"/>
            <a:ext cx="2239543" cy="163908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EB2994-FFD3-EF4B-858D-24E0AE8A17BF}"/>
              </a:ext>
            </a:extLst>
          </p:cNvPr>
          <p:cNvSpPr txBox="1"/>
          <p:nvPr/>
        </p:nvSpPr>
        <p:spPr>
          <a:xfrm>
            <a:off x="4679855" y="607199"/>
            <a:ext cx="8663142" cy="55399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Integrated Population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0765F7-4771-D14D-A8E6-E287EEB701D5}"/>
              </a:ext>
            </a:extLst>
          </p:cNvPr>
          <p:cNvSpPr/>
          <p:nvPr/>
        </p:nvSpPr>
        <p:spPr>
          <a:xfrm>
            <a:off x="4711269" y="5898050"/>
            <a:ext cx="8663142" cy="416866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0DE98E-21AE-9548-A270-C7EBAF55F650}"/>
              </a:ext>
            </a:extLst>
          </p:cNvPr>
          <p:cNvSpPr txBox="1"/>
          <p:nvPr/>
        </p:nvSpPr>
        <p:spPr>
          <a:xfrm>
            <a:off x="4711269" y="9337030"/>
            <a:ext cx="8663142" cy="55399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Decision-making &amp; Action</a:t>
            </a:r>
          </a:p>
        </p:txBody>
      </p:sp>
    </p:spTree>
    <p:extLst>
      <p:ext uri="{BB962C8B-B14F-4D97-AF65-F5344CB8AC3E}">
        <p14:creationId xmlns:p14="http://schemas.microsoft.com/office/powerpoint/2010/main" val="293116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22D31CE-1642-D84C-BFCC-CE049670B281}"/>
              </a:ext>
            </a:extLst>
          </p:cNvPr>
          <p:cNvSpPr/>
          <p:nvPr/>
        </p:nvSpPr>
        <p:spPr>
          <a:xfrm>
            <a:off x="4679855" y="464028"/>
            <a:ext cx="8663142" cy="518638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23171F-E353-C54A-AAFA-45C443019F7A}"/>
              </a:ext>
            </a:extLst>
          </p:cNvPr>
          <p:cNvSpPr/>
          <p:nvPr/>
        </p:nvSpPr>
        <p:spPr>
          <a:xfrm>
            <a:off x="4709684" y="3071444"/>
            <a:ext cx="7179387" cy="789412"/>
          </a:xfrm>
          <a:prstGeom prst="rect">
            <a:avLst/>
          </a:prstGeom>
          <a:pattFill prst="dkVert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4BB38A-9F70-7A43-B740-F4333FAFB8DC}"/>
              </a:ext>
            </a:extLst>
          </p:cNvPr>
          <p:cNvSpPr/>
          <p:nvPr/>
        </p:nvSpPr>
        <p:spPr>
          <a:xfrm>
            <a:off x="4695934" y="4030776"/>
            <a:ext cx="7179387" cy="854088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17796" y="131458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7400013" y="1481173"/>
            <a:ext cx="3918580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State-space model </a:t>
            </a:r>
          </a:p>
          <a:p>
            <a:r>
              <a:rPr lang="en-US" sz="1280" i="1" dirty="0"/>
              <a:t>Count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8971" y="2175950"/>
            <a:ext cx="3512558" cy="28552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5106457" y="2299402"/>
            <a:ext cx="2399027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Demographic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93573" y="418736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6526" y="3208329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8255" y="408525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482" y="3135118"/>
                <a:ext cx="683794" cy="6491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24939" y="312800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24940" y="2078925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2"/>
          </p:cNvCxnSpPr>
          <p:nvPr/>
        </p:nvCxnSpPr>
        <p:spPr>
          <a:xfrm flipV="1">
            <a:off x="6260152" y="3711095"/>
            <a:ext cx="0" cy="3741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6583781" y="3459712"/>
            <a:ext cx="921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8189279" y="3459715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9666840" y="2785910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9666840" y="3834994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15829" y="4085261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4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10040108" y="443875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CF7E4AF-76C8-D548-8CA7-EF7616472FBF}"/>
              </a:ext>
            </a:extLst>
          </p:cNvPr>
          <p:cNvSpPr txBox="1"/>
          <p:nvPr/>
        </p:nvSpPr>
        <p:spPr>
          <a:xfrm>
            <a:off x="11997226" y="4129884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Observation components</a:t>
            </a:r>
            <a:endParaRPr lang="en-US" sz="128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5DDB94-2846-094F-B6DB-0378498FC9F9}"/>
              </a:ext>
            </a:extLst>
          </p:cNvPr>
          <p:cNvSpPr txBox="1"/>
          <p:nvPr/>
        </p:nvSpPr>
        <p:spPr>
          <a:xfrm>
            <a:off x="12028640" y="3157286"/>
            <a:ext cx="1345773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Process components</a:t>
            </a:r>
            <a:endParaRPr lang="en-US" sz="1280" i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A8DE3CD-5C15-0444-B11E-1A0B791A2150}"/>
              </a:ext>
            </a:extLst>
          </p:cNvPr>
          <p:cNvCxnSpPr>
            <a:cxnSpLocks/>
            <a:stCxn id="31" idx="1"/>
            <a:endCxn id="80" idx="3"/>
          </p:cNvCxnSpPr>
          <p:nvPr/>
        </p:nvCxnSpPr>
        <p:spPr>
          <a:xfrm flipH="1">
            <a:off x="8184746" y="7742548"/>
            <a:ext cx="16857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D6F7C13-B784-7044-8E70-3679CA8AF7DF}"/>
              </a:ext>
            </a:extLst>
          </p:cNvPr>
          <p:cNvGrpSpPr/>
          <p:nvPr/>
        </p:nvGrpSpPr>
        <p:grpSpPr>
          <a:xfrm>
            <a:off x="9870470" y="6329222"/>
            <a:ext cx="3952672" cy="2826655"/>
            <a:chOff x="5449834" y="6731554"/>
            <a:chExt cx="3952672" cy="28266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B33357-4E71-7B4D-8F75-E4C488CDBE62}"/>
                </a:ext>
              </a:extLst>
            </p:cNvPr>
            <p:cNvSpPr/>
            <p:nvPr/>
          </p:nvSpPr>
          <p:spPr>
            <a:xfrm>
              <a:off x="5449834" y="6731554"/>
              <a:ext cx="3359496" cy="2826655"/>
            </a:xfrm>
            <a:prstGeom prst="rect">
              <a:avLst/>
            </a:prstGeom>
            <a:noFill/>
            <a:ln w="12700" cmpd="sng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2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F8F4EC-32EB-B749-B8BC-B3B431679B58}"/>
                </a:ext>
              </a:extLst>
            </p:cNvPr>
            <p:cNvSpPr txBox="1"/>
            <p:nvPr/>
          </p:nvSpPr>
          <p:spPr>
            <a:xfrm>
              <a:off x="5483926" y="6731555"/>
              <a:ext cx="3918580" cy="81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7" dirty="0"/>
                <a:t>Decision-making</a:t>
              </a:r>
            </a:p>
            <a:p>
              <a:r>
                <a:rPr lang="en-US" sz="1707" dirty="0"/>
                <a:t>process</a:t>
              </a:r>
            </a:p>
            <a:p>
              <a:r>
                <a:rPr lang="en-US" sz="1280" i="1" dirty="0"/>
                <a:t> 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74D7FA-F918-054C-AA94-54AD9130B10B}"/>
                </a:ext>
              </a:extLst>
            </p:cNvPr>
            <p:cNvGrpSpPr/>
            <p:nvPr/>
          </p:nvGrpSpPr>
          <p:grpSpPr>
            <a:xfrm>
              <a:off x="6069787" y="7064544"/>
              <a:ext cx="2451422" cy="2451422"/>
              <a:chOff x="6077097" y="6516240"/>
              <a:chExt cx="2451422" cy="245142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274885B-8E7C-A548-B8F7-928D1AC41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7097" y="6516240"/>
                <a:ext cx="2451422" cy="2451422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9EFB8B4-A3F6-C64F-B434-E746037F5E81}"/>
                  </a:ext>
                </a:extLst>
              </p:cNvPr>
              <p:cNvGrpSpPr/>
              <p:nvPr/>
            </p:nvGrpSpPr>
            <p:grpSpPr>
              <a:xfrm>
                <a:off x="6532353" y="7479788"/>
                <a:ext cx="1507580" cy="1408437"/>
                <a:chOff x="4035917" y="8930809"/>
                <a:chExt cx="1858725" cy="1858725"/>
              </a:xfrm>
              <a:solidFill>
                <a:schemeClr val="bg1"/>
              </a:solidFill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C5B4128-920B-B245-9495-3E0C9CCC44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5917" y="8930809"/>
                  <a:ext cx="1858725" cy="185872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73FA8BB-236D-C945-AFA8-7900F979F233}"/>
                    </a:ext>
                  </a:extLst>
                </p:cNvPr>
                <p:cNvSpPr txBox="1"/>
                <p:nvPr/>
              </p:nvSpPr>
              <p:spPr>
                <a:xfrm>
                  <a:off x="4109667" y="9461448"/>
                  <a:ext cx="1764632" cy="934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Stakeholder values</a:t>
                  </a:r>
                  <a:endParaRPr lang="en-US" sz="2000" i="1" dirty="0"/>
                </a:p>
              </p:txBody>
            </p: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5404195-D211-2B4F-A7E6-9CEC678EB26D}"/>
                  </a:ext>
                </a:extLst>
              </p:cNvPr>
              <p:cNvSpPr txBox="1"/>
              <p:nvPr/>
            </p:nvSpPr>
            <p:spPr>
              <a:xfrm>
                <a:off x="6588869" y="6758882"/>
                <a:ext cx="15075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Stakeholder values</a:t>
                </a:r>
                <a:endParaRPr lang="en-US" sz="2000" i="1" dirty="0"/>
              </a:p>
            </p:txBody>
          </p:sp>
        </p:grpSp>
      </p:grpSp>
      <p:pic>
        <p:nvPicPr>
          <p:cNvPr id="29" name="Graphic 28" descr="Handshake">
            <a:extLst>
              <a:ext uri="{FF2B5EF4-FFF2-40B4-BE49-F238E27FC236}">
                <a16:creationId xmlns:a16="http://schemas.microsoft.com/office/drawing/2014/main" id="{1DD181B0-8239-8A43-9691-E14FE201E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5956" y="6926060"/>
            <a:ext cx="852854" cy="85285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FB952D-A2BA-EB40-8D32-8B7CA7317EAF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6504998" y="3731458"/>
            <a:ext cx="2920080" cy="2580487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315F12-A269-3F48-A84D-63326F778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9666841" y="4690133"/>
            <a:ext cx="2197013" cy="1639088"/>
          </a:xfrm>
          <a:prstGeom prst="straightConnector1">
            <a:avLst/>
          </a:prstGeom>
          <a:ln w="444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EB2994-FFD3-EF4B-858D-24E0AE8A17BF}"/>
              </a:ext>
            </a:extLst>
          </p:cNvPr>
          <p:cNvSpPr txBox="1"/>
          <p:nvPr/>
        </p:nvSpPr>
        <p:spPr>
          <a:xfrm>
            <a:off x="4679855" y="607199"/>
            <a:ext cx="8663142" cy="55399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Integrated Population Model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50765F7-4771-D14D-A8E6-E287EEB701D5}"/>
              </a:ext>
            </a:extLst>
          </p:cNvPr>
          <p:cNvSpPr/>
          <p:nvPr/>
        </p:nvSpPr>
        <p:spPr>
          <a:xfrm>
            <a:off x="4679855" y="5949196"/>
            <a:ext cx="8663142" cy="4117518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0DE98E-21AE-9548-A270-C7EBAF55F650}"/>
              </a:ext>
            </a:extLst>
          </p:cNvPr>
          <p:cNvSpPr txBox="1"/>
          <p:nvPr/>
        </p:nvSpPr>
        <p:spPr>
          <a:xfrm>
            <a:off x="4711269" y="9337030"/>
            <a:ext cx="8663142" cy="553998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Structured Decision Making &amp; Adaptive Management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ABD16A-D699-CE40-A0B5-0EBCDAFAE084}"/>
              </a:ext>
            </a:extLst>
          </p:cNvPr>
          <p:cNvGrpSpPr/>
          <p:nvPr/>
        </p:nvGrpSpPr>
        <p:grpSpPr>
          <a:xfrm>
            <a:off x="4825250" y="6329222"/>
            <a:ext cx="3359496" cy="2826655"/>
            <a:chOff x="1594479" y="10754224"/>
            <a:chExt cx="3359496" cy="282665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9E0F70E-4269-9F40-BCE8-AF50AA60BDD7}"/>
                </a:ext>
              </a:extLst>
            </p:cNvPr>
            <p:cNvGrpSpPr/>
            <p:nvPr/>
          </p:nvGrpSpPr>
          <p:grpSpPr>
            <a:xfrm>
              <a:off x="1594479" y="10754224"/>
              <a:ext cx="3359496" cy="2826655"/>
              <a:chOff x="1594479" y="10754224"/>
              <a:chExt cx="3359496" cy="282665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55D7CFF-9C83-8D4A-BBC8-6DBCE53CDC62}"/>
                  </a:ext>
                </a:extLst>
              </p:cNvPr>
              <p:cNvSpPr/>
              <p:nvPr/>
            </p:nvSpPr>
            <p:spPr>
              <a:xfrm>
                <a:off x="1594479" y="10754224"/>
                <a:ext cx="3359496" cy="2826655"/>
              </a:xfrm>
              <a:prstGeom prst="rect">
                <a:avLst/>
              </a:prstGeom>
              <a:noFill/>
              <a:ln w="12700" cmpd="sng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92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C4C0E58-75AB-2C43-9A12-1089A56E84D7}"/>
                  </a:ext>
                </a:extLst>
              </p:cNvPr>
              <p:cNvSpPr txBox="1"/>
              <p:nvPr/>
            </p:nvSpPr>
            <p:spPr>
              <a:xfrm>
                <a:off x="1628570" y="10754225"/>
                <a:ext cx="1902965" cy="35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7" dirty="0"/>
                  <a:t>Implementation </a:t>
                </a:r>
                <a:endParaRPr lang="en-US" sz="1707" i="1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5B5FB20-DD95-EC4F-8FDA-9584A2BD1033}"/>
                </a:ext>
              </a:extLst>
            </p:cNvPr>
            <p:cNvGrpSpPr/>
            <p:nvPr/>
          </p:nvGrpSpPr>
          <p:grpSpPr>
            <a:xfrm>
              <a:off x="2384552" y="11087214"/>
              <a:ext cx="2451422" cy="2451422"/>
              <a:chOff x="6077097" y="6516240"/>
              <a:chExt cx="2451422" cy="245142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FC9324D-5630-4D44-8596-2A6E5F5CCC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7097" y="6516240"/>
                <a:ext cx="2451422" cy="2451422"/>
              </a:xfrm>
              <a:prstGeom prst="ellipse">
                <a:avLst/>
              </a:prstGeom>
              <a:solidFill>
                <a:schemeClr val="tx1">
                  <a:alpha val="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108FB6D-C6AE-F645-85A1-A41629398102}"/>
                  </a:ext>
                </a:extLst>
              </p:cNvPr>
              <p:cNvGrpSpPr/>
              <p:nvPr/>
            </p:nvGrpSpPr>
            <p:grpSpPr>
              <a:xfrm>
                <a:off x="6532353" y="7479788"/>
                <a:ext cx="1507580" cy="1408437"/>
                <a:chOff x="4035917" y="8930809"/>
                <a:chExt cx="1858725" cy="1858725"/>
              </a:xfrm>
              <a:solidFill>
                <a:schemeClr val="bg1"/>
              </a:solidFill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1D5888F-2C13-5E42-997E-310933C11F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35917" y="8930809"/>
                  <a:ext cx="1858725" cy="185872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63395BB-96A5-7A4B-9A01-0325C99AE6EB}"/>
                    </a:ext>
                  </a:extLst>
                </p:cNvPr>
                <p:cNvSpPr txBox="1"/>
                <p:nvPr/>
              </p:nvSpPr>
              <p:spPr>
                <a:xfrm>
                  <a:off x="4109667" y="9517576"/>
                  <a:ext cx="1764634" cy="528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/>
                    <a:t>Objectives</a:t>
                  </a:r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75D7733-BB59-B547-A5D0-1AEABE552E2F}"/>
                  </a:ext>
                </a:extLst>
              </p:cNvPr>
              <p:cNvSpPr txBox="1"/>
              <p:nvPr/>
            </p:nvSpPr>
            <p:spPr>
              <a:xfrm>
                <a:off x="6139132" y="6780147"/>
                <a:ext cx="22940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Budgetary constraints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15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C50E7B0-9EEF-9D43-81D9-751E9744B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2" y="8294611"/>
            <a:ext cx="9118655" cy="68389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267F4B-78D5-C948-A1AC-09BB5959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2" y="613205"/>
            <a:ext cx="9093309" cy="68199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A596BC1-6E69-FB43-9A54-E698E20CFCD9}"/>
              </a:ext>
            </a:extLst>
          </p:cNvPr>
          <p:cNvSpPr txBox="1"/>
          <p:nvPr/>
        </p:nvSpPr>
        <p:spPr>
          <a:xfrm>
            <a:off x="4572002" y="7433187"/>
            <a:ext cx="7090461" cy="880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This is the cartoon used by the USGS to depict the SDM process. Why is it that Data comes in only at the “consequences” stage </a:t>
            </a:r>
            <a:r>
              <a:rPr lang="en-US" sz="1707" i="1" dirty="0"/>
              <a:t>only and so late in the process</a:t>
            </a:r>
            <a:r>
              <a:rPr lang="en-US" sz="1707" dirty="0"/>
              <a:t>? </a:t>
            </a:r>
            <a:endParaRPr lang="en-US" sz="1280" i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BEDEDE-BD13-4243-B9D2-534691E78557}"/>
              </a:ext>
            </a:extLst>
          </p:cNvPr>
          <p:cNvSpPr/>
          <p:nvPr/>
        </p:nvSpPr>
        <p:spPr>
          <a:xfrm>
            <a:off x="7400322" y="13544369"/>
            <a:ext cx="1433819" cy="1417603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2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29672" y="4817807"/>
            <a:ext cx="4306163" cy="38689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5" name="TextBox 4"/>
          <p:cNvSpPr txBox="1"/>
          <p:nvPr/>
        </p:nvSpPr>
        <p:spPr>
          <a:xfrm>
            <a:off x="7784849" y="4972485"/>
            <a:ext cx="3445331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7" dirty="0"/>
              <a:t>State-space model </a:t>
            </a:r>
          </a:p>
          <a:p>
            <a:pPr algn="ctr"/>
            <a:r>
              <a:rPr lang="en-US" sz="1280" i="1" dirty="0"/>
              <a:t>Bird count data (sources: BBS, </a:t>
            </a:r>
            <a:r>
              <a:rPr lang="en-US" sz="1280" i="1" dirty="0" err="1"/>
              <a:t>CBC</a:t>
            </a:r>
            <a:r>
              <a:rPr lang="en-US" sz="1280" i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0847" y="5542618"/>
            <a:ext cx="3512558" cy="29917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20"/>
          </a:p>
        </p:txBody>
      </p:sp>
      <p:sp>
        <p:nvSpPr>
          <p:cNvPr id="7" name="TextBox 6"/>
          <p:cNvSpPr txBox="1"/>
          <p:nvPr/>
        </p:nvSpPr>
        <p:spPr>
          <a:xfrm>
            <a:off x="4958376" y="5682898"/>
            <a:ext cx="255898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dirty="0"/>
              <a:t>Mark-recapture model</a:t>
            </a:r>
          </a:p>
          <a:p>
            <a:r>
              <a:rPr lang="en-US" sz="1280" i="1" dirty="0"/>
              <a:t>Demography data (source: MAPS)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05449" y="7690587"/>
            <a:ext cx="74653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56696" y="6758903"/>
            <a:ext cx="647255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18331" y="7574105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17358" y="6638338"/>
                <a:ext cx="683794" cy="6491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358" y="6638338"/>
                <a:ext cx="683794" cy="6491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9336815" y="6631229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336816" y="5582145"/>
            <a:ext cx="68379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667" dirty="0"/>
              <a:t>ω</a:t>
            </a:r>
            <a:endParaRPr lang="en-US" sz="2667" dirty="0"/>
          </a:p>
        </p:txBody>
      </p:sp>
      <p:cxnSp>
        <p:nvCxnSpPr>
          <p:cNvPr id="23" name="Straight Arrow Connector 22"/>
          <p:cNvCxnSpPr>
            <a:cxnSpLocks/>
            <a:stCxn id="17" idx="0"/>
            <a:endCxn id="13" idx="1"/>
          </p:cNvCxnSpPr>
          <p:nvPr/>
        </p:nvCxnSpPr>
        <p:spPr>
          <a:xfrm flipV="1">
            <a:off x="5460228" y="7010290"/>
            <a:ext cx="496464" cy="5638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19" idx="2"/>
            <a:endCxn id="13" idx="3"/>
          </p:cNvCxnSpPr>
          <p:nvPr/>
        </p:nvCxnSpPr>
        <p:spPr>
          <a:xfrm flipH="1">
            <a:off x="6603948" y="6962932"/>
            <a:ext cx="913410" cy="473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9" idx="6"/>
            <a:endCxn id="20" idx="2"/>
          </p:cNvCxnSpPr>
          <p:nvPr/>
        </p:nvCxnSpPr>
        <p:spPr>
          <a:xfrm>
            <a:off x="8201155" y="6962935"/>
            <a:ext cx="1135663" cy="21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21" idx="4"/>
            <a:endCxn id="20" idx="0"/>
          </p:cNvCxnSpPr>
          <p:nvPr/>
        </p:nvCxnSpPr>
        <p:spPr>
          <a:xfrm flipH="1">
            <a:off x="9678716" y="6289130"/>
            <a:ext cx="1" cy="342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4"/>
            <a:endCxn id="12" idx="0"/>
          </p:cNvCxnSpPr>
          <p:nvPr/>
        </p:nvCxnSpPr>
        <p:spPr>
          <a:xfrm>
            <a:off x="9678716" y="7338214"/>
            <a:ext cx="1" cy="3523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627705" y="7588481"/>
            <a:ext cx="702764" cy="706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2667" dirty="0"/>
              <a:t>σ</a:t>
            </a:r>
            <a:r>
              <a:rPr lang="en-US" sz="2667" baseline="30000" dirty="0"/>
              <a:t>2</a:t>
            </a:r>
            <a:endParaRPr lang="el-GR" sz="2667" baseline="30000" dirty="0">
              <a:hlinkClick r:id="rId3"/>
            </a:endParaRPr>
          </a:p>
        </p:txBody>
      </p:sp>
      <p:cxnSp>
        <p:nvCxnSpPr>
          <p:cNvPr id="47" name="Straight Arrow Connector 46"/>
          <p:cNvCxnSpPr>
            <a:stCxn id="46" idx="2"/>
            <a:endCxn id="12" idx="3"/>
          </p:cNvCxnSpPr>
          <p:nvPr/>
        </p:nvCxnSpPr>
        <p:spPr>
          <a:xfrm flipH="1">
            <a:off x="10051984" y="7941970"/>
            <a:ext cx="575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831" y="4420471"/>
            <a:ext cx="4569433" cy="355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7" i="1" dirty="0"/>
              <a:t>Two-season model</a:t>
            </a:r>
            <a:endParaRPr lang="en-US" sz="1280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BF33BD8-273A-8C46-8DC1-B014906A43F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7491864" y="5755287"/>
            <a:ext cx="15839" cy="1669451"/>
          </a:xfrm>
          <a:prstGeom prst="curvedConnector3">
            <a:avLst>
              <a:gd name="adj1" fmla="val 372251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50CEBA-D52A-3E4F-9D0B-5D859F65CDEA}"/>
              </a:ext>
            </a:extLst>
          </p:cNvPr>
          <p:cNvSpPr txBox="1"/>
          <p:nvPr/>
        </p:nvSpPr>
        <p:spPr>
          <a:xfrm>
            <a:off x="9144000" y="6642300"/>
            <a:ext cx="64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</a:t>
            </a:r>
            <a:r>
              <a:rPr lang="en-US" i="1" baseline="-25000" dirty="0"/>
              <a:t>2 </a:t>
            </a:r>
            <a:r>
              <a:rPr lang="en-US" i="1" dirty="0"/>
              <a:t>F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2184A0-80C6-2B4D-AC08-5C2726D45CE8}"/>
              </a:ext>
            </a:extLst>
          </p:cNvPr>
          <p:cNvSpPr txBox="1"/>
          <p:nvPr/>
        </p:nvSpPr>
        <p:spPr>
          <a:xfrm>
            <a:off x="8327143" y="7747793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MAPS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E3ECC-EB94-174B-87B1-8BD3868982E0}"/>
              </a:ext>
            </a:extLst>
          </p:cNvPr>
          <p:cNvCxnSpPr>
            <a:cxnSpLocks/>
          </p:cNvCxnSpPr>
          <p:nvPr/>
        </p:nvCxnSpPr>
        <p:spPr>
          <a:xfrm flipH="1">
            <a:off x="7909202" y="7985825"/>
            <a:ext cx="425307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4D544E6-F5F6-F04A-88D6-A0678D8D3C3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19517" y="6826966"/>
            <a:ext cx="499913" cy="12700"/>
          </a:xfrm>
          <a:prstGeom prst="curvedConnector5">
            <a:avLst>
              <a:gd name="adj1" fmla="val -45728"/>
              <a:gd name="adj2" fmla="val 10939000"/>
              <a:gd name="adj3" fmla="val 145728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FF2219-9661-084D-A8D6-6DA4EFACD260}"/>
              </a:ext>
            </a:extLst>
          </p:cNvPr>
          <p:cNvSpPr txBox="1"/>
          <p:nvPr/>
        </p:nvSpPr>
        <p:spPr>
          <a:xfrm>
            <a:off x="6105159" y="8665477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l-GR" sz="1100" dirty="0"/>
              <a:t>Ω</a:t>
            </a:r>
            <a:r>
              <a:rPr lang="en-US" sz="1100" dirty="0"/>
              <a:t> - immigration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DC0ED0-7528-0145-A1C4-6756752EEC9A}"/>
              </a:ext>
            </a:extLst>
          </p:cNvPr>
          <p:cNvSpPr txBox="1"/>
          <p:nvPr/>
        </p:nvSpPr>
        <p:spPr>
          <a:xfrm>
            <a:off x="5128779" y="8648111"/>
            <a:ext cx="1926414" cy="367873"/>
          </a:xfrm>
          <a:prstGeom prst="ellipse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100" i="1" dirty="0"/>
              <a:t>B=f\</a:t>
            </a:r>
            <a:r>
              <a:rPr lang="en-US" sz="1100" dirty="0"/>
              <a:t> - fecundity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1DD2DE-6846-2341-89A2-49BB55CDFC57}"/>
              </a:ext>
            </a:extLst>
          </p:cNvPr>
          <p:cNvSpPr/>
          <p:nvPr/>
        </p:nvSpPr>
        <p:spPr>
          <a:xfrm>
            <a:off x="6007184" y="7409062"/>
            <a:ext cx="1404906" cy="926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50B3DA-2F33-8449-B569-4164B014CFDF}"/>
              </a:ext>
            </a:extLst>
          </p:cNvPr>
          <p:cNvSpPr txBox="1"/>
          <p:nvPr/>
        </p:nvSpPr>
        <p:spPr>
          <a:xfrm>
            <a:off x="6117916" y="6597928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1079D7-9EF7-AD4A-87D5-FDD287641865}"/>
              </a:ext>
            </a:extLst>
          </p:cNvPr>
          <p:cNvSpPr txBox="1"/>
          <p:nvPr/>
        </p:nvSpPr>
        <p:spPr>
          <a:xfrm>
            <a:off x="7787367" y="6582089"/>
            <a:ext cx="1094278" cy="502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dirty="0" err="1"/>
              <a:t>N</a:t>
            </a:r>
            <a:r>
              <a:rPr lang="en-US" sz="2667" baseline="-25000" dirty="0" err="1"/>
              <a:t>NB,</a:t>
            </a:r>
            <a:r>
              <a:rPr lang="en-US" sz="2667" i="1" baseline="-25000" dirty="0" err="1"/>
              <a:t>t</a:t>
            </a:r>
            <a:endParaRPr lang="en-US" sz="2667" baseline="-25000" dirty="0"/>
          </a:p>
        </p:txBody>
      </p:sp>
      <p:cxnSp>
        <p:nvCxnSpPr>
          <p:cNvPr id="96" name="Curved Connector 95">
            <a:extLst>
              <a:ext uri="{FF2B5EF4-FFF2-40B4-BE49-F238E27FC236}">
                <a16:creationId xmlns:a16="http://schemas.microsoft.com/office/drawing/2014/main" id="{91EBACE0-1647-8043-8CF9-F32E9C64045A}"/>
              </a:ext>
            </a:extLst>
          </p:cNvPr>
          <p:cNvCxnSpPr>
            <a:cxnSpLocks/>
            <a:stCxn id="77" idx="2"/>
            <a:endCxn id="76" idx="2"/>
          </p:cNvCxnSpPr>
          <p:nvPr/>
        </p:nvCxnSpPr>
        <p:spPr>
          <a:xfrm rot="5400000">
            <a:off x="7491865" y="6258052"/>
            <a:ext cx="15839" cy="1669451"/>
          </a:xfrm>
          <a:prstGeom prst="curvedConnector3">
            <a:avLst>
              <a:gd name="adj1" fmla="val 387545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6C43D9B-DA07-7841-A6C0-2DE0FD7EF9C1}"/>
              </a:ext>
            </a:extLst>
          </p:cNvPr>
          <p:cNvSpPr txBox="1"/>
          <p:nvPr/>
        </p:nvSpPr>
        <p:spPr>
          <a:xfrm>
            <a:off x="7201408" y="5650075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B,NB</a:t>
            </a:r>
            <a:endParaRPr lang="en-US" i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347B80-FE45-A24F-B9DB-B9517B03C0B9}"/>
              </a:ext>
            </a:extLst>
          </p:cNvPr>
          <p:cNvSpPr txBox="1"/>
          <p:nvPr/>
        </p:nvSpPr>
        <p:spPr>
          <a:xfrm>
            <a:off x="7305090" y="7801160"/>
            <a:ext cx="5967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t</a:t>
            </a:r>
            <a:endParaRPr lang="en-US" i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D7BDEEA-740C-4C41-99A4-D610443F6DEB}"/>
              </a:ext>
            </a:extLst>
          </p:cNvPr>
          <p:cNvSpPr txBox="1"/>
          <p:nvPr/>
        </p:nvSpPr>
        <p:spPr>
          <a:xfrm>
            <a:off x="7305089" y="8223861"/>
            <a:ext cx="59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  <a:r>
              <a:rPr lang="en-US" i="1" baseline="-25000" dirty="0"/>
              <a:t>NB,B</a:t>
            </a:r>
            <a:endParaRPr lang="en-US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D62605-5382-644E-8D64-C16EC2F3BB09}"/>
              </a:ext>
            </a:extLst>
          </p:cNvPr>
          <p:cNvSpPr txBox="1"/>
          <p:nvPr/>
        </p:nvSpPr>
        <p:spPr>
          <a:xfrm>
            <a:off x="6431832" y="8023936"/>
            <a:ext cx="85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S</a:t>
            </a:r>
            <a:r>
              <a:rPr lang="en-US" i="1" baseline="-25000" dirty="0" err="1"/>
              <a:t>NB,t</a:t>
            </a:r>
            <a:r>
              <a:rPr lang="en-US" i="1" dirty="0"/>
              <a:t> =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398FCD-173E-8D42-A63E-710A1B86D775}"/>
              </a:ext>
            </a:extLst>
          </p:cNvPr>
          <p:cNvSpPr txBox="1"/>
          <p:nvPr/>
        </p:nvSpPr>
        <p:spPr>
          <a:xfrm>
            <a:off x="4772723" y="6595283"/>
            <a:ext cx="640862" cy="476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" dirty="0"/>
              <a:t>BBS data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1846053-50F4-CB4D-B1C7-2AE6B5B84834}"/>
              </a:ext>
            </a:extLst>
          </p:cNvPr>
          <p:cNvCxnSpPr>
            <a:cxnSpLocks/>
            <a:stCxn id="118" idx="6"/>
            <a:endCxn id="76" idx="1"/>
          </p:cNvCxnSpPr>
          <p:nvPr/>
        </p:nvCxnSpPr>
        <p:spPr>
          <a:xfrm>
            <a:off x="5413588" y="6833319"/>
            <a:ext cx="704331" cy="159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9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2879</TotalTime>
  <Words>331</Words>
  <Application>Microsoft Macintosh PowerPoint</Application>
  <PresentationFormat>Custom</PresentationFormat>
  <Paragraphs>132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Burnett</dc:creator>
  <cp:lastModifiedBy>Jessica Burnett</cp:lastModifiedBy>
  <cp:revision>56</cp:revision>
  <cp:lastPrinted>2019-01-08T19:50:03Z</cp:lastPrinted>
  <dcterms:created xsi:type="dcterms:W3CDTF">2018-12-09T02:00:20Z</dcterms:created>
  <dcterms:modified xsi:type="dcterms:W3CDTF">2019-01-09T15:39:26Z</dcterms:modified>
</cp:coreProperties>
</file>