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101"/>
  </p:normalViewPr>
  <p:slideViewPr>
    <p:cSldViewPr snapToGrid="0" showGuides="1">
      <p:cViewPr varScale="1">
        <p:scale>
          <a:sx n="145" d="100"/>
          <a:sy n="145" d="100"/>
        </p:scale>
        <p:origin x="488" y="184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BBFB-297C-4DFC-A46F-5886259C4ADD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023171F-E353-C54A-AAFA-45C443019F7A}"/>
              </a:ext>
            </a:extLst>
          </p:cNvPr>
          <p:cNvSpPr/>
          <p:nvPr/>
        </p:nvSpPr>
        <p:spPr>
          <a:xfrm>
            <a:off x="149557" y="2459864"/>
            <a:ext cx="7179387" cy="789412"/>
          </a:xfrm>
          <a:prstGeom prst="rect">
            <a:avLst/>
          </a:prstGeom>
          <a:pattFill prst="dk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4BB38A-9F70-7A43-B740-F4333FAFB8DC}"/>
              </a:ext>
            </a:extLst>
          </p:cNvPr>
          <p:cNvSpPr/>
          <p:nvPr/>
        </p:nvSpPr>
        <p:spPr>
          <a:xfrm>
            <a:off x="135807" y="3419196"/>
            <a:ext cx="7179387" cy="789412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7669" y="70300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3212846" y="857682"/>
            <a:ext cx="344533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7" dirty="0"/>
              <a:t>State-space model </a:t>
            </a:r>
          </a:p>
          <a:p>
            <a:pPr algn="ctr"/>
            <a:r>
              <a:rPr lang="en-US" sz="1280" i="1" dirty="0"/>
              <a:t>Bird count data (sources: BBS, </a:t>
            </a:r>
            <a:r>
              <a:rPr lang="en-US" sz="1280" i="1" dirty="0" err="1"/>
              <a:t>CBC</a:t>
            </a:r>
            <a:r>
              <a:rPr lang="en-US" sz="1280" i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847" y="1427818"/>
            <a:ext cx="3512558" cy="2991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386376" y="1568095"/>
            <a:ext cx="255898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Demography data (source: MAPS)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3446" y="357578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93" y="2644103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331" y="345930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64815" y="2516426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4816" y="146734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1"/>
          </p:cNvCxnSpPr>
          <p:nvPr/>
        </p:nvCxnSpPr>
        <p:spPr>
          <a:xfrm flipV="1">
            <a:off x="888228" y="2895487"/>
            <a:ext cx="496464" cy="56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2031948" y="2848132"/>
            <a:ext cx="913410" cy="47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3629152" y="2848132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5106713" y="2174327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5106713" y="3223411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5705" y="3473678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3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5479981" y="382717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7E4AF-76C8-D548-8CA7-EF7616472FBF}"/>
              </a:ext>
            </a:extLst>
          </p:cNvPr>
          <p:cNvSpPr txBox="1"/>
          <p:nvPr/>
        </p:nvSpPr>
        <p:spPr>
          <a:xfrm>
            <a:off x="7440244" y="3503927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Observation components</a:t>
            </a:r>
            <a:endParaRPr lang="en-US" sz="128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DDB94-2846-094F-B6DB-0378498FC9F9}"/>
              </a:ext>
            </a:extLst>
          </p:cNvPr>
          <p:cNvSpPr txBox="1"/>
          <p:nvPr/>
        </p:nvSpPr>
        <p:spPr>
          <a:xfrm>
            <a:off x="7468513" y="2545703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Process components</a:t>
            </a:r>
            <a:endParaRPr lang="en-US" sz="1280" i="1" dirty="0"/>
          </a:p>
        </p:txBody>
      </p:sp>
    </p:spTree>
    <p:extLst>
      <p:ext uri="{BB962C8B-B14F-4D97-AF65-F5344CB8AC3E}">
        <p14:creationId xmlns:p14="http://schemas.microsoft.com/office/powerpoint/2010/main" val="26809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669" y="70300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3212846" y="857682"/>
            <a:ext cx="344533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7" dirty="0"/>
              <a:t>State-space model </a:t>
            </a:r>
          </a:p>
          <a:p>
            <a:pPr algn="ctr"/>
            <a:r>
              <a:rPr lang="en-US" sz="1280" i="1" dirty="0"/>
              <a:t>Bird count data (sources: BBS, </a:t>
            </a:r>
            <a:r>
              <a:rPr lang="en-US" sz="1280" i="1" dirty="0" err="1"/>
              <a:t>CBC</a:t>
            </a:r>
            <a:r>
              <a:rPr lang="en-US" sz="1280" i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847" y="1427818"/>
            <a:ext cx="3512558" cy="2991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386376" y="1568095"/>
            <a:ext cx="255898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Demography data (source: MAPS)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3446" y="357578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693" y="2644103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331" y="345930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58" y="2523538"/>
                <a:ext cx="683794" cy="64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64815" y="2516426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4816" y="1467342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1"/>
          </p:cNvCxnSpPr>
          <p:nvPr/>
        </p:nvCxnSpPr>
        <p:spPr>
          <a:xfrm flipV="1">
            <a:off x="888228" y="2895487"/>
            <a:ext cx="496464" cy="56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2031948" y="2848132"/>
            <a:ext cx="913410" cy="47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3629152" y="2848132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5106713" y="2174327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5106713" y="3223411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55705" y="3473678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3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5479981" y="382717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BF33BD8-273A-8C46-8DC1-B014906A43F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2919861" y="1640484"/>
            <a:ext cx="15839" cy="1669451"/>
          </a:xfrm>
          <a:prstGeom prst="curvedConnector3">
            <a:avLst>
              <a:gd name="adj1" fmla="val 372251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2184A0-80C6-2B4D-AC08-5C2726D45CE8}"/>
              </a:ext>
            </a:extLst>
          </p:cNvPr>
          <p:cNvSpPr txBox="1"/>
          <p:nvPr/>
        </p:nvSpPr>
        <p:spPr>
          <a:xfrm>
            <a:off x="3931138" y="363299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MAPS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E3ECC-EB94-174B-87B1-8BD3868982E0}"/>
              </a:ext>
            </a:extLst>
          </p:cNvPr>
          <p:cNvCxnSpPr>
            <a:cxnSpLocks/>
            <a:stCxn id="44" idx="2"/>
            <a:endCxn id="103" idx="3"/>
          </p:cNvCxnSpPr>
          <p:nvPr/>
        </p:nvCxnSpPr>
        <p:spPr>
          <a:xfrm flipH="1">
            <a:off x="3466299" y="3871026"/>
            <a:ext cx="4648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F1DD2DE-6846-2341-89A2-49BB55CDFC57}"/>
              </a:ext>
            </a:extLst>
          </p:cNvPr>
          <p:cNvSpPr/>
          <p:nvPr/>
        </p:nvSpPr>
        <p:spPr>
          <a:xfrm>
            <a:off x="1435184" y="32942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50B3DA-2F33-8449-B569-4164B014CFDF}"/>
              </a:ext>
            </a:extLst>
          </p:cNvPr>
          <p:cNvSpPr txBox="1"/>
          <p:nvPr/>
        </p:nvSpPr>
        <p:spPr>
          <a:xfrm>
            <a:off x="1545916" y="24831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1079D7-9EF7-AD4A-87D5-FDD287641865}"/>
              </a:ext>
            </a:extLst>
          </p:cNvPr>
          <p:cNvSpPr txBox="1"/>
          <p:nvPr/>
        </p:nvSpPr>
        <p:spPr>
          <a:xfrm>
            <a:off x="3215367" y="2467289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NB,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1EBACE0-1647-8043-8CF9-F32E9C64045A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>
            <a:off x="2919862" y="2143249"/>
            <a:ext cx="15839" cy="1669451"/>
          </a:xfrm>
          <a:prstGeom prst="curvedConnector3">
            <a:avLst>
              <a:gd name="adj1" fmla="val 387545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C43D9B-DA07-7841-A6C0-2DE0FD7EF9C1}"/>
                  </a:ext>
                </a:extLst>
              </p:cNvPr>
              <p:cNvSpPr txBox="1"/>
              <p:nvPr/>
            </p:nvSpPr>
            <p:spPr>
              <a:xfrm>
                <a:off x="2629405" y="1469224"/>
                <a:ext cx="754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/>
                  <a:t>B,NB</a:t>
                </a:r>
                <a:endParaRPr lang="en-US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C43D9B-DA07-7841-A6C0-2DE0FD7E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05" y="1469224"/>
                <a:ext cx="75400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347B80-FE45-A24F-B9DB-B9517B03C0B9}"/>
                  </a:ext>
                </a:extLst>
              </p:cNvPr>
              <p:cNvSpPr txBox="1"/>
              <p:nvPr/>
            </p:nvSpPr>
            <p:spPr>
              <a:xfrm>
                <a:off x="2612587" y="3686360"/>
                <a:ext cx="8537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 err="1"/>
                  <a:t>age,t</a:t>
                </a:r>
                <a:endParaRPr lang="en-US" i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347B80-FE45-A24F-B9DB-B9517B03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87" y="3686360"/>
                <a:ext cx="85371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D7BDEEA-740C-4C41-99A4-D610443F6DEB}"/>
                  </a:ext>
                </a:extLst>
              </p:cNvPr>
              <p:cNvSpPr txBox="1"/>
              <p:nvPr/>
            </p:nvSpPr>
            <p:spPr>
              <a:xfrm>
                <a:off x="2650198" y="4102277"/>
                <a:ext cx="733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/>
                  <a:t>NB,B</a:t>
                </a:r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D7BDEEA-740C-4C41-99A4-D610443F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98" y="4102277"/>
                <a:ext cx="733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D62605-5382-644E-8D64-C16EC2F3BB09}"/>
                  </a:ext>
                </a:extLst>
              </p:cNvPr>
              <p:cNvSpPr txBox="1"/>
              <p:nvPr/>
            </p:nvSpPr>
            <p:spPr>
              <a:xfrm>
                <a:off x="1372389" y="3861973"/>
                <a:ext cx="1331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baseline="-25000" dirty="0" err="1"/>
                  <a:t>age,NB,t</a:t>
                </a:r>
                <a:r>
                  <a:rPr lang="en-US" i="1" dirty="0"/>
                  <a:t> = 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D62605-5382-644E-8D64-C16EC2F3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89" y="3861973"/>
                <a:ext cx="133131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D0398FCD-173E-8D42-A63E-710A1B86D775}"/>
              </a:ext>
            </a:extLst>
          </p:cNvPr>
          <p:cNvSpPr txBox="1"/>
          <p:nvPr/>
        </p:nvSpPr>
        <p:spPr>
          <a:xfrm>
            <a:off x="207812" y="2467289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BBS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>
            <a:off x="848674" y="2705325"/>
            <a:ext cx="697242" cy="291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48AF04D-4FA6-7543-89C9-CFC34E44911E}"/>
              </a:ext>
            </a:extLst>
          </p:cNvPr>
          <p:cNvSpPr txBox="1"/>
          <p:nvPr/>
        </p:nvSpPr>
        <p:spPr>
          <a:xfrm>
            <a:off x="4763061" y="2483128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CBC data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D79C5B-5399-F747-934E-A73740B458AD}"/>
              </a:ext>
            </a:extLst>
          </p:cNvPr>
          <p:cNvCxnSpPr>
            <a:cxnSpLocks/>
            <a:stCxn id="129" idx="2"/>
            <a:endCxn id="77" idx="3"/>
          </p:cNvCxnSpPr>
          <p:nvPr/>
        </p:nvCxnSpPr>
        <p:spPr>
          <a:xfrm flipH="1" flipV="1">
            <a:off x="4309645" y="2718672"/>
            <a:ext cx="453416" cy="24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828" y="305671"/>
            <a:ext cx="456943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i="1" dirty="0"/>
              <a:t>Two-season model</a:t>
            </a:r>
            <a:endParaRPr lang="en-US" sz="1280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BF33BD8-273A-8C46-8DC1-B014906A43F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2919861" y="1640484"/>
            <a:ext cx="15839" cy="1669451"/>
          </a:xfrm>
          <a:prstGeom prst="curvedConnector3">
            <a:avLst>
              <a:gd name="adj1" fmla="val 372251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50CEBA-D52A-3E4F-9D0B-5D859F65CDEA}"/>
              </a:ext>
            </a:extLst>
          </p:cNvPr>
          <p:cNvSpPr txBox="1"/>
          <p:nvPr/>
        </p:nvSpPr>
        <p:spPr>
          <a:xfrm>
            <a:off x="4572000" y="2527500"/>
            <a:ext cx="6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2184A0-80C6-2B4D-AC08-5C2726D45CE8}"/>
              </a:ext>
            </a:extLst>
          </p:cNvPr>
          <p:cNvSpPr txBox="1"/>
          <p:nvPr/>
        </p:nvSpPr>
        <p:spPr>
          <a:xfrm>
            <a:off x="3755143" y="363299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MAPS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E3ECC-EB94-174B-87B1-8BD3868982E0}"/>
              </a:ext>
            </a:extLst>
          </p:cNvPr>
          <p:cNvCxnSpPr>
            <a:cxnSpLocks/>
          </p:cNvCxnSpPr>
          <p:nvPr/>
        </p:nvCxnSpPr>
        <p:spPr>
          <a:xfrm flipH="1">
            <a:off x="3337199" y="3871025"/>
            <a:ext cx="425307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4D544E6-F5F6-F04A-88D6-A0678D8D3C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7514" y="2712166"/>
            <a:ext cx="499913" cy="12700"/>
          </a:xfrm>
          <a:prstGeom prst="curvedConnector5">
            <a:avLst>
              <a:gd name="adj1" fmla="val -45728"/>
              <a:gd name="adj2" fmla="val 10939000"/>
              <a:gd name="adj3" fmla="val 14572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FF2219-9661-084D-A8D6-6DA4EFACD260}"/>
              </a:ext>
            </a:extLst>
          </p:cNvPr>
          <p:cNvSpPr txBox="1"/>
          <p:nvPr/>
        </p:nvSpPr>
        <p:spPr>
          <a:xfrm>
            <a:off x="1533159" y="4550674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l-GR" sz="1100" dirty="0"/>
              <a:t>Ω</a:t>
            </a:r>
            <a:r>
              <a:rPr lang="en-US" sz="1100" dirty="0"/>
              <a:t> - immigration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DC0ED0-7528-0145-A1C4-6756752EEC9A}"/>
              </a:ext>
            </a:extLst>
          </p:cNvPr>
          <p:cNvSpPr txBox="1"/>
          <p:nvPr/>
        </p:nvSpPr>
        <p:spPr>
          <a:xfrm>
            <a:off x="521154" y="4533308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B=f\</a:t>
            </a:r>
            <a:r>
              <a:rPr lang="en-US" sz="1100" dirty="0"/>
              <a:t> - fecundity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1DD2DE-6846-2341-89A2-49BB55CDFC57}"/>
              </a:ext>
            </a:extLst>
          </p:cNvPr>
          <p:cNvSpPr/>
          <p:nvPr/>
        </p:nvSpPr>
        <p:spPr>
          <a:xfrm>
            <a:off x="1435184" y="32942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50B3DA-2F33-8449-B569-4164B014CFDF}"/>
              </a:ext>
            </a:extLst>
          </p:cNvPr>
          <p:cNvSpPr txBox="1"/>
          <p:nvPr/>
        </p:nvSpPr>
        <p:spPr>
          <a:xfrm>
            <a:off x="1545916" y="24831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1079D7-9EF7-AD4A-87D5-FDD287641865}"/>
              </a:ext>
            </a:extLst>
          </p:cNvPr>
          <p:cNvSpPr txBox="1"/>
          <p:nvPr/>
        </p:nvSpPr>
        <p:spPr>
          <a:xfrm>
            <a:off x="3215367" y="2467289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NB,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1EBACE0-1647-8043-8CF9-F32E9C64045A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>
            <a:off x="2919862" y="2143249"/>
            <a:ext cx="15839" cy="1669451"/>
          </a:xfrm>
          <a:prstGeom prst="curvedConnector3">
            <a:avLst>
              <a:gd name="adj1" fmla="val 387545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6C43D9B-DA07-7841-A6C0-2DE0FD7EF9C1}"/>
              </a:ext>
            </a:extLst>
          </p:cNvPr>
          <p:cNvSpPr txBox="1"/>
          <p:nvPr/>
        </p:nvSpPr>
        <p:spPr>
          <a:xfrm>
            <a:off x="2629405" y="1535275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B,NB</a:t>
            </a:r>
            <a:endParaRPr lang="en-US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347B80-FE45-A24F-B9DB-B9517B03C0B9}"/>
              </a:ext>
            </a:extLst>
          </p:cNvPr>
          <p:cNvSpPr txBox="1"/>
          <p:nvPr/>
        </p:nvSpPr>
        <p:spPr>
          <a:xfrm>
            <a:off x="2733087" y="3686360"/>
            <a:ext cx="596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t</a:t>
            </a:r>
            <a:endParaRPr lang="en-US" i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7BDEEA-740C-4C41-99A4-D610443F6DEB}"/>
              </a:ext>
            </a:extLst>
          </p:cNvPr>
          <p:cNvSpPr txBox="1"/>
          <p:nvPr/>
        </p:nvSpPr>
        <p:spPr>
          <a:xfrm>
            <a:off x="2733086" y="4109061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NB,B</a:t>
            </a:r>
            <a:endParaRPr lang="en-US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D62605-5382-644E-8D64-C16EC2F3BB09}"/>
              </a:ext>
            </a:extLst>
          </p:cNvPr>
          <p:cNvSpPr txBox="1"/>
          <p:nvPr/>
        </p:nvSpPr>
        <p:spPr>
          <a:xfrm>
            <a:off x="1859832" y="3909136"/>
            <a:ext cx="8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</a:t>
            </a:r>
            <a:r>
              <a:rPr lang="en-US" i="1" baseline="-25000" dirty="0" err="1"/>
              <a:t>NB,t</a:t>
            </a:r>
            <a:r>
              <a:rPr lang="en-US" i="1" dirty="0"/>
              <a:t> =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398FCD-173E-8D42-A63E-710A1B86D775}"/>
              </a:ext>
            </a:extLst>
          </p:cNvPr>
          <p:cNvSpPr txBox="1"/>
          <p:nvPr/>
        </p:nvSpPr>
        <p:spPr>
          <a:xfrm>
            <a:off x="200723" y="2480480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BBS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>
            <a:off x="841585" y="2718516"/>
            <a:ext cx="704331" cy="159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127</Words>
  <Application>Microsoft Macintosh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23</cp:revision>
  <cp:lastPrinted>2018-12-12T15:09:24Z</cp:lastPrinted>
  <dcterms:created xsi:type="dcterms:W3CDTF">2018-12-09T02:00:20Z</dcterms:created>
  <dcterms:modified xsi:type="dcterms:W3CDTF">2019-01-01T23:42:57Z</dcterms:modified>
</cp:coreProperties>
</file>