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s://en.wikipedia.org/wiki/Districts_of_Prague"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hyperlink" Target="https://en.wikipedia.org/wiki/Districts_of_Prague" TargetMode="External"/><Relationship Id="rId7" Type="http://schemas.openxmlformats.org/officeDocument/2006/relationships/image" Target="../media/image1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38E574-31ED-4E83-BB6C-1ED83AF991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F90A90-E381-4B0F-B16C-5C0E1D42892C}">
      <dgm:prSet/>
      <dgm:spPr/>
      <dgm:t>
        <a:bodyPr/>
        <a:lstStyle/>
        <a:p>
          <a:pPr>
            <a:lnSpc>
              <a:spcPct val="100000"/>
            </a:lnSpc>
          </a:pPr>
          <a:r>
            <a:rPr lang="en-US"/>
            <a:t>I thought of analysing which other Prague neighbourhoods have a variety of parks and open spaces, low competition in terms of other hotels, as well as surrounding venues which match the target demographic of the hotel chain, i.e. tourist families. </a:t>
          </a:r>
        </a:p>
      </dgm:t>
    </dgm:pt>
    <dgm:pt modelId="{C2B17250-1663-41D7-99EE-346E534FE6C6}" type="parTrans" cxnId="{23149D97-E33E-4048-BBD1-7CAEB4BB7352}">
      <dgm:prSet/>
      <dgm:spPr/>
      <dgm:t>
        <a:bodyPr/>
        <a:lstStyle/>
        <a:p>
          <a:endParaRPr lang="en-US"/>
        </a:p>
      </dgm:t>
    </dgm:pt>
    <dgm:pt modelId="{9D1F5AAA-A53E-494B-BC3D-BC5A89CE020D}" type="sibTrans" cxnId="{23149D97-E33E-4048-BBD1-7CAEB4BB7352}">
      <dgm:prSet/>
      <dgm:spPr/>
      <dgm:t>
        <a:bodyPr/>
        <a:lstStyle/>
        <a:p>
          <a:endParaRPr lang="en-US"/>
        </a:p>
      </dgm:t>
    </dgm:pt>
    <dgm:pt modelId="{DEBB6DF0-2F14-4146-9413-37DF7CC7E497}">
      <dgm:prSet/>
      <dgm:spPr/>
      <dgm:t>
        <a:bodyPr/>
        <a:lstStyle/>
        <a:p>
          <a:pPr>
            <a:lnSpc>
              <a:spcPct val="100000"/>
            </a:lnSpc>
          </a:pPr>
          <a:r>
            <a:rPr lang="en-US"/>
            <a:t>Question: </a:t>
          </a:r>
          <a:r>
            <a:rPr lang="en-US" b="1"/>
            <a:t>In the city of Prague, if a hotel chain targeting tourist families is planning to open a new hotel, where would you recommend to open it?</a:t>
          </a:r>
          <a:endParaRPr lang="en-US"/>
        </a:p>
      </dgm:t>
    </dgm:pt>
    <dgm:pt modelId="{06FA93EB-5631-4F15-9779-96F40439FE2E}" type="parTrans" cxnId="{F8B26B4E-7195-4D1E-9FEF-8D6911F635C3}">
      <dgm:prSet/>
      <dgm:spPr/>
      <dgm:t>
        <a:bodyPr/>
        <a:lstStyle/>
        <a:p>
          <a:endParaRPr lang="en-US"/>
        </a:p>
      </dgm:t>
    </dgm:pt>
    <dgm:pt modelId="{D93942F3-11C9-4BFC-9620-78F53907B3DA}" type="sibTrans" cxnId="{F8B26B4E-7195-4D1E-9FEF-8D6911F635C3}">
      <dgm:prSet/>
      <dgm:spPr/>
      <dgm:t>
        <a:bodyPr/>
        <a:lstStyle/>
        <a:p>
          <a:endParaRPr lang="en-US"/>
        </a:p>
      </dgm:t>
    </dgm:pt>
    <dgm:pt modelId="{E500D1A5-762D-46DA-BF0C-F020E0BA9DE6}">
      <dgm:prSet/>
      <dgm:spPr/>
      <dgm:t>
        <a:bodyPr/>
        <a:lstStyle/>
        <a:p>
          <a:pPr>
            <a:lnSpc>
              <a:spcPct val="100000"/>
            </a:lnSpc>
          </a:pPr>
          <a:r>
            <a:rPr lang="en-US"/>
            <a:t>This data may prove useful to hotel chains who are looking to expand into Prague’s constantly expanding tourism market but also look at viable but not overcrowded locations for their property.</a:t>
          </a:r>
        </a:p>
      </dgm:t>
    </dgm:pt>
    <dgm:pt modelId="{1888107A-096B-456E-A8C9-6FE86ABCD7E9}" type="parTrans" cxnId="{0C8CA4C4-D44A-4C37-A765-160D44EFD0AA}">
      <dgm:prSet/>
      <dgm:spPr/>
      <dgm:t>
        <a:bodyPr/>
        <a:lstStyle/>
        <a:p>
          <a:endParaRPr lang="en-US"/>
        </a:p>
      </dgm:t>
    </dgm:pt>
    <dgm:pt modelId="{8BC3E04C-E4DD-4C0D-B0D7-4AF7E8AF221A}" type="sibTrans" cxnId="{0C8CA4C4-D44A-4C37-A765-160D44EFD0AA}">
      <dgm:prSet/>
      <dgm:spPr/>
      <dgm:t>
        <a:bodyPr/>
        <a:lstStyle/>
        <a:p>
          <a:endParaRPr lang="en-US"/>
        </a:p>
      </dgm:t>
    </dgm:pt>
    <dgm:pt modelId="{CB4AE795-F09B-478E-A1B6-1E06BDF04F5C}" type="pres">
      <dgm:prSet presAssocID="{CC38E574-31ED-4E83-BB6C-1ED83AF991B6}" presName="root" presStyleCnt="0">
        <dgm:presLayoutVars>
          <dgm:dir/>
          <dgm:resizeHandles val="exact"/>
        </dgm:presLayoutVars>
      </dgm:prSet>
      <dgm:spPr/>
    </dgm:pt>
    <dgm:pt modelId="{13FAE5B6-AFD6-45BB-8217-22CABC548DE0}" type="pres">
      <dgm:prSet presAssocID="{07F90A90-E381-4B0F-B16C-5C0E1D42892C}" presName="compNode" presStyleCnt="0"/>
      <dgm:spPr/>
    </dgm:pt>
    <dgm:pt modelId="{1BDCC31F-1F79-4BA6-A2B4-CD33DFFF6889}" type="pres">
      <dgm:prSet presAssocID="{07F90A90-E381-4B0F-B16C-5C0E1D42892C}" presName="bgRect" presStyleLbl="bgShp" presStyleIdx="0" presStyleCnt="3"/>
      <dgm:spPr/>
    </dgm:pt>
    <dgm:pt modelId="{B306F390-B7E7-45BB-A714-A669B079CD1C}" type="pres">
      <dgm:prSet presAssocID="{07F90A90-E381-4B0F-B16C-5C0E1D4289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67F3935C-8B2C-4097-BD9E-B7FB5942855C}" type="pres">
      <dgm:prSet presAssocID="{07F90A90-E381-4B0F-B16C-5C0E1D42892C}" presName="spaceRect" presStyleCnt="0"/>
      <dgm:spPr/>
    </dgm:pt>
    <dgm:pt modelId="{B50A7B02-108B-4621-8799-0122598EDFC0}" type="pres">
      <dgm:prSet presAssocID="{07F90A90-E381-4B0F-B16C-5C0E1D42892C}" presName="parTx" presStyleLbl="revTx" presStyleIdx="0" presStyleCnt="3">
        <dgm:presLayoutVars>
          <dgm:chMax val="0"/>
          <dgm:chPref val="0"/>
        </dgm:presLayoutVars>
      </dgm:prSet>
      <dgm:spPr/>
    </dgm:pt>
    <dgm:pt modelId="{647D7784-1ADA-4583-B3F5-297739F75833}" type="pres">
      <dgm:prSet presAssocID="{9D1F5AAA-A53E-494B-BC3D-BC5A89CE020D}" presName="sibTrans" presStyleCnt="0"/>
      <dgm:spPr/>
    </dgm:pt>
    <dgm:pt modelId="{824CF1EC-C595-4B52-A9AB-7FD74ACD96DB}" type="pres">
      <dgm:prSet presAssocID="{DEBB6DF0-2F14-4146-9413-37DF7CC7E497}" presName="compNode" presStyleCnt="0"/>
      <dgm:spPr/>
    </dgm:pt>
    <dgm:pt modelId="{DFD39A87-4914-4314-BE03-AD212848E6C9}" type="pres">
      <dgm:prSet presAssocID="{DEBB6DF0-2F14-4146-9413-37DF7CC7E497}" presName="bgRect" presStyleLbl="bgShp" presStyleIdx="1" presStyleCnt="3"/>
      <dgm:spPr/>
    </dgm:pt>
    <dgm:pt modelId="{7E597434-E4B3-466F-8533-5C5CF6E02332}" type="pres">
      <dgm:prSet presAssocID="{DEBB6DF0-2F14-4146-9413-37DF7CC7E4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house scene"/>
        </a:ext>
      </dgm:extLst>
    </dgm:pt>
    <dgm:pt modelId="{10CB8700-B7B3-406C-A584-76EF32ED13FD}" type="pres">
      <dgm:prSet presAssocID="{DEBB6DF0-2F14-4146-9413-37DF7CC7E497}" presName="spaceRect" presStyleCnt="0"/>
      <dgm:spPr/>
    </dgm:pt>
    <dgm:pt modelId="{A4CA587A-E25F-4B33-8D82-CE472C5C1D7F}" type="pres">
      <dgm:prSet presAssocID="{DEBB6DF0-2F14-4146-9413-37DF7CC7E497}" presName="parTx" presStyleLbl="revTx" presStyleIdx="1" presStyleCnt="3">
        <dgm:presLayoutVars>
          <dgm:chMax val="0"/>
          <dgm:chPref val="0"/>
        </dgm:presLayoutVars>
      </dgm:prSet>
      <dgm:spPr/>
    </dgm:pt>
    <dgm:pt modelId="{14BB7A5C-BBE2-44F5-8051-402CAD351F77}" type="pres">
      <dgm:prSet presAssocID="{D93942F3-11C9-4BFC-9620-78F53907B3DA}" presName="sibTrans" presStyleCnt="0"/>
      <dgm:spPr/>
    </dgm:pt>
    <dgm:pt modelId="{39510F42-A3B2-4DD4-8266-AF254B8C41E9}" type="pres">
      <dgm:prSet presAssocID="{E500D1A5-762D-46DA-BF0C-F020E0BA9DE6}" presName="compNode" presStyleCnt="0"/>
      <dgm:spPr/>
    </dgm:pt>
    <dgm:pt modelId="{0B02ED4A-DE27-4314-96E2-F4485756BA8E}" type="pres">
      <dgm:prSet presAssocID="{E500D1A5-762D-46DA-BF0C-F020E0BA9DE6}" presName="bgRect" presStyleLbl="bgShp" presStyleIdx="2" presStyleCnt="3"/>
      <dgm:spPr/>
    </dgm:pt>
    <dgm:pt modelId="{15886090-026B-459F-AEB4-9EC96F3AFAD7}" type="pres">
      <dgm:prSet presAssocID="{E500D1A5-762D-46DA-BF0C-F020E0BA9D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B9C93663-D71F-4CAA-9166-F9C44F7D1462}" type="pres">
      <dgm:prSet presAssocID="{E500D1A5-762D-46DA-BF0C-F020E0BA9DE6}" presName="spaceRect" presStyleCnt="0"/>
      <dgm:spPr/>
    </dgm:pt>
    <dgm:pt modelId="{FB76E019-266C-498E-8569-E127D01CD0A0}" type="pres">
      <dgm:prSet presAssocID="{E500D1A5-762D-46DA-BF0C-F020E0BA9DE6}" presName="parTx" presStyleLbl="revTx" presStyleIdx="2" presStyleCnt="3">
        <dgm:presLayoutVars>
          <dgm:chMax val="0"/>
          <dgm:chPref val="0"/>
        </dgm:presLayoutVars>
      </dgm:prSet>
      <dgm:spPr/>
    </dgm:pt>
  </dgm:ptLst>
  <dgm:cxnLst>
    <dgm:cxn modelId="{C69A9700-93E4-45C1-8418-D0D275F8872C}" type="presOf" srcId="{DEBB6DF0-2F14-4146-9413-37DF7CC7E497}" destId="{A4CA587A-E25F-4B33-8D82-CE472C5C1D7F}" srcOrd="0" destOrd="0" presId="urn:microsoft.com/office/officeart/2018/2/layout/IconVerticalSolidList"/>
    <dgm:cxn modelId="{F8B26B4E-7195-4D1E-9FEF-8D6911F635C3}" srcId="{CC38E574-31ED-4E83-BB6C-1ED83AF991B6}" destId="{DEBB6DF0-2F14-4146-9413-37DF7CC7E497}" srcOrd="1" destOrd="0" parTransId="{06FA93EB-5631-4F15-9779-96F40439FE2E}" sibTransId="{D93942F3-11C9-4BFC-9620-78F53907B3DA}"/>
    <dgm:cxn modelId="{23149D97-E33E-4048-BBD1-7CAEB4BB7352}" srcId="{CC38E574-31ED-4E83-BB6C-1ED83AF991B6}" destId="{07F90A90-E381-4B0F-B16C-5C0E1D42892C}" srcOrd="0" destOrd="0" parTransId="{C2B17250-1663-41D7-99EE-346E534FE6C6}" sibTransId="{9D1F5AAA-A53E-494B-BC3D-BC5A89CE020D}"/>
    <dgm:cxn modelId="{0C8CA4C4-D44A-4C37-A765-160D44EFD0AA}" srcId="{CC38E574-31ED-4E83-BB6C-1ED83AF991B6}" destId="{E500D1A5-762D-46DA-BF0C-F020E0BA9DE6}" srcOrd="2" destOrd="0" parTransId="{1888107A-096B-456E-A8C9-6FE86ABCD7E9}" sibTransId="{8BC3E04C-E4DD-4C0D-B0D7-4AF7E8AF221A}"/>
    <dgm:cxn modelId="{BEF879C9-447F-4FC5-885C-61AB8074A3D2}" type="presOf" srcId="{CC38E574-31ED-4E83-BB6C-1ED83AF991B6}" destId="{CB4AE795-F09B-478E-A1B6-1E06BDF04F5C}" srcOrd="0" destOrd="0" presId="urn:microsoft.com/office/officeart/2018/2/layout/IconVerticalSolidList"/>
    <dgm:cxn modelId="{E14E43CA-5B17-48FC-82DB-DCF898E0168D}" type="presOf" srcId="{E500D1A5-762D-46DA-BF0C-F020E0BA9DE6}" destId="{FB76E019-266C-498E-8569-E127D01CD0A0}" srcOrd="0" destOrd="0" presId="urn:microsoft.com/office/officeart/2018/2/layout/IconVerticalSolidList"/>
    <dgm:cxn modelId="{26C97EDD-6F8B-4B58-9E57-F848317B6780}" type="presOf" srcId="{07F90A90-E381-4B0F-B16C-5C0E1D42892C}" destId="{B50A7B02-108B-4621-8799-0122598EDFC0}" srcOrd="0" destOrd="0" presId="urn:microsoft.com/office/officeart/2018/2/layout/IconVerticalSolidList"/>
    <dgm:cxn modelId="{4AC74B2E-75F2-4DA2-8CA7-8C8F933832F9}" type="presParOf" srcId="{CB4AE795-F09B-478E-A1B6-1E06BDF04F5C}" destId="{13FAE5B6-AFD6-45BB-8217-22CABC548DE0}" srcOrd="0" destOrd="0" presId="urn:microsoft.com/office/officeart/2018/2/layout/IconVerticalSolidList"/>
    <dgm:cxn modelId="{620C66E2-0D28-4E9F-84CA-7FD1C1CCE325}" type="presParOf" srcId="{13FAE5B6-AFD6-45BB-8217-22CABC548DE0}" destId="{1BDCC31F-1F79-4BA6-A2B4-CD33DFFF6889}" srcOrd="0" destOrd="0" presId="urn:microsoft.com/office/officeart/2018/2/layout/IconVerticalSolidList"/>
    <dgm:cxn modelId="{E0188C76-B294-4F8E-A6A1-310EDA344D30}" type="presParOf" srcId="{13FAE5B6-AFD6-45BB-8217-22CABC548DE0}" destId="{B306F390-B7E7-45BB-A714-A669B079CD1C}" srcOrd="1" destOrd="0" presId="urn:microsoft.com/office/officeart/2018/2/layout/IconVerticalSolidList"/>
    <dgm:cxn modelId="{AAE6CD42-18EE-408C-A726-6EB92BA3A1D0}" type="presParOf" srcId="{13FAE5B6-AFD6-45BB-8217-22CABC548DE0}" destId="{67F3935C-8B2C-4097-BD9E-B7FB5942855C}" srcOrd="2" destOrd="0" presId="urn:microsoft.com/office/officeart/2018/2/layout/IconVerticalSolidList"/>
    <dgm:cxn modelId="{10086EF9-E2F6-42E1-906B-779EA2E15CEB}" type="presParOf" srcId="{13FAE5B6-AFD6-45BB-8217-22CABC548DE0}" destId="{B50A7B02-108B-4621-8799-0122598EDFC0}" srcOrd="3" destOrd="0" presId="urn:microsoft.com/office/officeart/2018/2/layout/IconVerticalSolidList"/>
    <dgm:cxn modelId="{543971F1-76F2-454E-8FEE-E6A091FF24F4}" type="presParOf" srcId="{CB4AE795-F09B-478E-A1B6-1E06BDF04F5C}" destId="{647D7784-1ADA-4583-B3F5-297739F75833}" srcOrd="1" destOrd="0" presId="urn:microsoft.com/office/officeart/2018/2/layout/IconVerticalSolidList"/>
    <dgm:cxn modelId="{7926F03A-CCBD-43C4-AA1B-0ADEF6D8905F}" type="presParOf" srcId="{CB4AE795-F09B-478E-A1B6-1E06BDF04F5C}" destId="{824CF1EC-C595-4B52-A9AB-7FD74ACD96DB}" srcOrd="2" destOrd="0" presId="urn:microsoft.com/office/officeart/2018/2/layout/IconVerticalSolidList"/>
    <dgm:cxn modelId="{C50BD53C-FCC2-408F-B041-248FD73951DA}" type="presParOf" srcId="{824CF1EC-C595-4B52-A9AB-7FD74ACD96DB}" destId="{DFD39A87-4914-4314-BE03-AD212848E6C9}" srcOrd="0" destOrd="0" presId="urn:microsoft.com/office/officeart/2018/2/layout/IconVerticalSolidList"/>
    <dgm:cxn modelId="{F4A2623F-A165-4036-974C-6D5E3E7A7D56}" type="presParOf" srcId="{824CF1EC-C595-4B52-A9AB-7FD74ACD96DB}" destId="{7E597434-E4B3-466F-8533-5C5CF6E02332}" srcOrd="1" destOrd="0" presId="urn:microsoft.com/office/officeart/2018/2/layout/IconVerticalSolidList"/>
    <dgm:cxn modelId="{A5DCEB80-BA39-4323-940E-1F89971F1825}" type="presParOf" srcId="{824CF1EC-C595-4B52-A9AB-7FD74ACD96DB}" destId="{10CB8700-B7B3-406C-A584-76EF32ED13FD}" srcOrd="2" destOrd="0" presId="urn:microsoft.com/office/officeart/2018/2/layout/IconVerticalSolidList"/>
    <dgm:cxn modelId="{547F0A43-91F5-4F3F-84D8-DE908E8FC27A}" type="presParOf" srcId="{824CF1EC-C595-4B52-A9AB-7FD74ACD96DB}" destId="{A4CA587A-E25F-4B33-8D82-CE472C5C1D7F}" srcOrd="3" destOrd="0" presId="urn:microsoft.com/office/officeart/2018/2/layout/IconVerticalSolidList"/>
    <dgm:cxn modelId="{1BD2B630-C629-4997-82FC-B4C6B176BEB0}" type="presParOf" srcId="{CB4AE795-F09B-478E-A1B6-1E06BDF04F5C}" destId="{14BB7A5C-BBE2-44F5-8051-402CAD351F77}" srcOrd="3" destOrd="0" presId="urn:microsoft.com/office/officeart/2018/2/layout/IconVerticalSolidList"/>
    <dgm:cxn modelId="{12F82CAD-6627-4E57-BC59-4DA8BD563E75}" type="presParOf" srcId="{CB4AE795-F09B-478E-A1B6-1E06BDF04F5C}" destId="{39510F42-A3B2-4DD4-8266-AF254B8C41E9}" srcOrd="4" destOrd="0" presId="urn:microsoft.com/office/officeart/2018/2/layout/IconVerticalSolidList"/>
    <dgm:cxn modelId="{4747E246-8E7C-48D2-90AC-688FDE7B846E}" type="presParOf" srcId="{39510F42-A3B2-4DD4-8266-AF254B8C41E9}" destId="{0B02ED4A-DE27-4314-96E2-F4485756BA8E}" srcOrd="0" destOrd="0" presId="urn:microsoft.com/office/officeart/2018/2/layout/IconVerticalSolidList"/>
    <dgm:cxn modelId="{79A5614C-BF6E-4F76-93C1-9F039063E53F}" type="presParOf" srcId="{39510F42-A3B2-4DD4-8266-AF254B8C41E9}" destId="{15886090-026B-459F-AEB4-9EC96F3AFAD7}" srcOrd="1" destOrd="0" presId="urn:microsoft.com/office/officeart/2018/2/layout/IconVerticalSolidList"/>
    <dgm:cxn modelId="{0E7E46E0-65E2-4D6A-BB89-0B341E23B2CA}" type="presParOf" srcId="{39510F42-A3B2-4DD4-8266-AF254B8C41E9}" destId="{B9C93663-D71F-4CAA-9166-F9C44F7D1462}" srcOrd="2" destOrd="0" presId="urn:microsoft.com/office/officeart/2018/2/layout/IconVerticalSolidList"/>
    <dgm:cxn modelId="{7C7DED7A-B8C0-495A-8275-6E4C6A2DDDCE}" type="presParOf" srcId="{39510F42-A3B2-4DD4-8266-AF254B8C41E9}" destId="{FB76E019-266C-498E-8569-E127D01CD0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73AF3-14D2-4EBF-8B09-D70B76DF775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2CE55DD-80C4-412D-BADF-62FE827AEA7E}">
      <dgm:prSet custT="1"/>
      <dgm:spPr/>
      <dgm:t>
        <a:bodyPr/>
        <a:lstStyle/>
        <a:p>
          <a:pPr>
            <a:defRPr cap="all"/>
          </a:pPr>
          <a:r>
            <a:rPr lang="en-US" sz="1600" dirty="0"/>
            <a:t>List of </a:t>
          </a:r>
          <a:r>
            <a:rPr lang="en-US" sz="1600" dirty="0" err="1"/>
            <a:t>neighbourhoods</a:t>
          </a:r>
          <a:r>
            <a:rPr lang="en-US" sz="1600" dirty="0"/>
            <a:t> in Prague, which all serve as possible options for the hotel chain -  </a:t>
          </a:r>
          <a:r>
            <a:rPr lang="en-GB" sz="1600" dirty="0">
              <a:hlinkClick xmlns:r="http://schemas.openxmlformats.org/officeDocument/2006/relationships" r:id="rId1"/>
            </a:rPr>
            <a:t>https://en.wikipedia.org/wiki/Districts_of_Prague</a:t>
          </a:r>
          <a:endParaRPr lang="en-US" sz="1600" dirty="0"/>
        </a:p>
      </dgm:t>
    </dgm:pt>
    <dgm:pt modelId="{6AD349AD-FE5D-4092-ABB3-4E7F19EEFAED}" type="parTrans" cxnId="{D185018D-D675-4AD5-AC7E-4C97614A7807}">
      <dgm:prSet/>
      <dgm:spPr/>
      <dgm:t>
        <a:bodyPr/>
        <a:lstStyle/>
        <a:p>
          <a:endParaRPr lang="en-US"/>
        </a:p>
      </dgm:t>
    </dgm:pt>
    <dgm:pt modelId="{DF51BB70-F9BB-430B-85E1-73FC82A08524}" type="sibTrans" cxnId="{D185018D-D675-4AD5-AC7E-4C97614A7807}">
      <dgm:prSet/>
      <dgm:spPr/>
      <dgm:t>
        <a:bodyPr/>
        <a:lstStyle/>
        <a:p>
          <a:endParaRPr lang="en-US"/>
        </a:p>
      </dgm:t>
    </dgm:pt>
    <dgm:pt modelId="{C15C6FD3-3C66-4E4F-9A1D-C1E9963D2708}">
      <dgm:prSet/>
      <dgm:spPr/>
      <dgm:t>
        <a:bodyPr/>
        <a:lstStyle/>
        <a:p>
          <a:pPr>
            <a:defRPr cap="all"/>
          </a:pPr>
          <a:r>
            <a:rPr lang="en-US" dirty="0"/>
            <a:t>Latitude and Longitude coordinates of each of these </a:t>
          </a:r>
          <a:r>
            <a:rPr lang="en-US" dirty="0" err="1"/>
            <a:t>neighbourhoods</a:t>
          </a:r>
          <a:r>
            <a:rPr lang="en-US" dirty="0"/>
            <a:t>, which would help </a:t>
          </a:r>
          <a:r>
            <a:rPr lang="en-US" dirty="0" err="1"/>
            <a:t>visualise</a:t>
          </a:r>
          <a:r>
            <a:rPr lang="en-US" dirty="0"/>
            <a:t> them and their surroundings on a map.</a:t>
          </a:r>
        </a:p>
      </dgm:t>
    </dgm:pt>
    <dgm:pt modelId="{7304AEBA-7AE0-438D-82E1-FAC3EC1917C5}" type="parTrans" cxnId="{516D0583-900B-403B-85BB-4CA94BC5114F}">
      <dgm:prSet/>
      <dgm:spPr/>
      <dgm:t>
        <a:bodyPr/>
        <a:lstStyle/>
        <a:p>
          <a:endParaRPr lang="en-US"/>
        </a:p>
      </dgm:t>
    </dgm:pt>
    <dgm:pt modelId="{AA5C4010-0A60-4E17-AAD3-1937FF9CEB77}" type="sibTrans" cxnId="{516D0583-900B-403B-85BB-4CA94BC5114F}">
      <dgm:prSet/>
      <dgm:spPr/>
      <dgm:t>
        <a:bodyPr/>
        <a:lstStyle/>
        <a:p>
          <a:endParaRPr lang="en-US"/>
        </a:p>
      </dgm:t>
    </dgm:pt>
    <dgm:pt modelId="{69ED72C7-2683-4C24-89BF-D0B282FF8A26}">
      <dgm:prSet/>
      <dgm:spPr/>
      <dgm:t>
        <a:bodyPr/>
        <a:lstStyle/>
        <a:p>
          <a:pPr>
            <a:defRPr cap="all"/>
          </a:pPr>
          <a:r>
            <a:rPr lang="en-US"/>
            <a:t>Venue data in order to locate parks, other hotels and surrounding venues that would help in the analysis and clustering of neighbourhoods.</a:t>
          </a:r>
        </a:p>
      </dgm:t>
    </dgm:pt>
    <dgm:pt modelId="{CB6CF3B8-7A74-4A64-A724-05E145940A5A}" type="parTrans" cxnId="{2A9FABC1-C099-4B89-B983-87F1A80E72B1}">
      <dgm:prSet/>
      <dgm:spPr/>
      <dgm:t>
        <a:bodyPr/>
        <a:lstStyle/>
        <a:p>
          <a:endParaRPr lang="en-US"/>
        </a:p>
      </dgm:t>
    </dgm:pt>
    <dgm:pt modelId="{2A877B22-F157-41A9-B0FE-B2D24308911A}" type="sibTrans" cxnId="{2A9FABC1-C099-4B89-B983-87F1A80E72B1}">
      <dgm:prSet/>
      <dgm:spPr/>
      <dgm:t>
        <a:bodyPr/>
        <a:lstStyle/>
        <a:p>
          <a:endParaRPr lang="en-US"/>
        </a:p>
      </dgm:t>
    </dgm:pt>
    <dgm:pt modelId="{D6CAA437-6694-4771-8CCA-777A6E2D529F}" type="pres">
      <dgm:prSet presAssocID="{A6073AF3-14D2-4EBF-8B09-D70B76DF7751}" presName="root" presStyleCnt="0">
        <dgm:presLayoutVars>
          <dgm:dir/>
          <dgm:resizeHandles val="exact"/>
        </dgm:presLayoutVars>
      </dgm:prSet>
      <dgm:spPr/>
    </dgm:pt>
    <dgm:pt modelId="{75766BBD-4322-461D-A78C-D378582128C9}" type="pres">
      <dgm:prSet presAssocID="{52CE55DD-80C4-412D-BADF-62FE827AEA7E}" presName="compNode" presStyleCnt="0"/>
      <dgm:spPr/>
    </dgm:pt>
    <dgm:pt modelId="{12204CB6-2437-4CC5-932C-37E9901A698D}" type="pres">
      <dgm:prSet presAssocID="{52CE55DD-80C4-412D-BADF-62FE827AEA7E}" presName="iconBgRect" presStyleLbl="bgShp" presStyleIdx="0" presStyleCnt="3"/>
      <dgm:spPr/>
    </dgm:pt>
    <dgm:pt modelId="{DC425BE0-F492-4D19-BE5D-E0AE371F53F5}" type="pres">
      <dgm:prSet presAssocID="{52CE55DD-80C4-412D-BADF-62FE827AEA7E}"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rker"/>
        </a:ext>
      </dgm:extLst>
    </dgm:pt>
    <dgm:pt modelId="{E340AF3A-82D5-459B-BFBB-08C30486D649}" type="pres">
      <dgm:prSet presAssocID="{52CE55DD-80C4-412D-BADF-62FE827AEA7E}" presName="spaceRect" presStyleCnt="0"/>
      <dgm:spPr/>
    </dgm:pt>
    <dgm:pt modelId="{C6C2B3B0-F6C9-4236-B47D-889713278428}" type="pres">
      <dgm:prSet presAssocID="{52CE55DD-80C4-412D-BADF-62FE827AEA7E}" presName="textRect" presStyleLbl="revTx" presStyleIdx="0" presStyleCnt="3">
        <dgm:presLayoutVars>
          <dgm:chMax val="1"/>
          <dgm:chPref val="1"/>
        </dgm:presLayoutVars>
      </dgm:prSet>
      <dgm:spPr/>
    </dgm:pt>
    <dgm:pt modelId="{85B3F775-AC44-4C73-A49D-A8023B704182}" type="pres">
      <dgm:prSet presAssocID="{DF51BB70-F9BB-430B-85E1-73FC82A08524}" presName="sibTrans" presStyleCnt="0"/>
      <dgm:spPr/>
    </dgm:pt>
    <dgm:pt modelId="{E21BA14C-A31C-4368-B87C-E40CD1767FF9}" type="pres">
      <dgm:prSet presAssocID="{C15C6FD3-3C66-4E4F-9A1D-C1E9963D2708}" presName="compNode" presStyleCnt="0"/>
      <dgm:spPr/>
    </dgm:pt>
    <dgm:pt modelId="{C5B3661E-F5B0-476C-96C0-AFBBE6F71089}" type="pres">
      <dgm:prSet presAssocID="{C15C6FD3-3C66-4E4F-9A1D-C1E9963D2708}" presName="iconBgRect" presStyleLbl="bgShp" presStyleIdx="1" presStyleCnt="3"/>
      <dgm:spPr/>
    </dgm:pt>
    <dgm:pt modelId="{2E149C47-8E0C-40D4-A1DC-BC7646B575F2}" type="pres">
      <dgm:prSet presAssocID="{C15C6FD3-3C66-4E4F-9A1D-C1E9963D270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ighthouse scene"/>
        </a:ext>
      </dgm:extLst>
    </dgm:pt>
    <dgm:pt modelId="{FF48DB91-4D96-4BFB-9B0D-5DFB5B5741EE}" type="pres">
      <dgm:prSet presAssocID="{C15C6FD3-3C66-4E4F-9A1D-C1E9963D2708}" presName="spaceRect" presStyleCnt="0"/>
      <dgm:spPr/>
    </dgm:pt>
    <dgm:pt modelId="{9F84D976-E69A-4BBC-8294-1C64A7F2ACE0}" type="pres">
      <dgm:prSet presAssocID="{C15C6FD3-3C66-4E4F-9A1D-C1E9963D2708}" presName="textRect" presStyleLbl="revTx" presStyleIdx="1" presStyleCnt="3">
        <dgm:presLayoutVars>
          <dgm:chMax val="1"/>
          <dgm:chPref val="1"/>
        </dgm:presLayoutVars>
      </dgm:prSet>
      <dgm:spPr/>
    </dgm:pt>
    <dgm:pt modelId="{6BBFEFF2-55C5-4248-8D0B-4C976B093570}" type="pres">
      <dgm:prSet presAssocID="{AA5C4010-0A60-4E17-AAD3-1937FF9CEB77}" presName="sibTrans" presStyleCnt="0"/>
      <dgm:spPr/>
    </dgm:pt>
    <dgm:pt modelId="{A8E5408E-29F8-4E15-A001-EE3D3CBB6DE1}" type="pres">
      <dgm:prSet presAssocID="{69ED72C7-2683-4C24-89BF-D0B282FF8A26}" presName="compNode" presStyleCnt="0"/>
      <dgm:spPr/>
    </dgm:pt>
    <dgm:pt modelId="{ACDE6E9D-B241-4BE0-8AF2-EFB427BC1655}" type="pres">
      <dgm:prSet presAssocID="{69ED72C7-2683-4C24-89BF-D0B282FF8A26}" presName="iconBgRect" presStyleLbl="bgShp" presStyleIdx="2" presStyleCnt="3"/>
      <dgm:spPr/>
    </dgm:pt>
    <dgm:pt modelId="{DFE78684-8E70-47E1-9EDC-43D135B710F2}" type="pres">
      <dgm:prSet presAssocID="{69ED72C7-2683-4C24-89BF-D0B282FF8A26}"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p with pin"/>
        </a:ext>
      </dgm:extLst>
    </dgm:pt>
    <dgm:pt modelId="{CDC8C2B1-93EF-4756-9A2B-2D7332537C0F}" type="pres">
      <dgm:prSet presAssocID="{69ED72C7-2683-4C24-89BF-D0B282FF8A26}" presName="spaceRect" presStyleCnt="0"/>
      <dgm:spPr/>
    </dgm:pt>
    <dgm:pt modelId="{4BC248FA-86A0-45C6-A76E-FBA605920A66}" type="pres">
      <dgm:prSet presAssocID="{69ED72C7-2683-4C24-89BF-D0B282FF8A26}" presName="textRect" presStyleLbl="revTx" presStyleIdx="2" presStyleCnt="3">
        <dgm:presLayoutVars>
          <dgm:chMax val="1"/>
          <dgm:chPref val="1"/>
        </dgm:presLayoutVars>
      </dgm:prSet>
      <dgm:spPr/>
    </dgm:pt>
  </dgm:ptLst>
  <dgm:cxnLst>
    <dgm:cxn modelId="{FC93B128-3B72-4C7C-ABAE-22C52ADA76D0}" type="presOf" srcId="{A6073AF3-14D2-4EBF-8B09-D70B76DF7751}" destId="{D6CAA437-6694-4771-8CCA-777A6E2D529F}" srcOrd="0" destOrd="0" presId="urn:microsoft.com/office/officeart/2018/5/layout/IconCircleLabelList"/>
    <dgm:cxn modelId="{F9AA5944-F0DF-45F6-815D-214FEA166B90}" type="presOf" srcId="{52CE55DD-80C4-412D-BADF-62FE827AEA7E}" destId="{C6C2B3B0-F6C9-4236-B47D-889713278428}" srcOrd="0" destOrd="0" presId="urn:microsoft.com/office/officeart/2018/5/layout/IconCircleLabelList"/>
    <dgm:cxn modelId="{516D0583-900B-403B-85BB-4CA94BC5114F}" srcId="{A6073AF3-14D2-4EBF-8B09-D70B76DF7751}" destId="{C15C6FD3-3C66-4E4F-9A1D-C1E9963D2708}" srcOrd="1" destOrd="0" parTransId="{7304AEBA-7AE0-438D-82E1-FAC3EC1917C5}" sibTransId="{AA5C4010-0A60-4E17-AAD3-1937FF9CEB77}"/>
    <dgm:cxn modelId="{D185018D-D675-4AD5-AC7E-4C97614A7807}" srcId="{A6073AF3-14D2-4EBF-8B09-D70B76DF7751}" destId="{52CE55DD-80C4-412D-BADF-62FE827AEA7E}" srcOrd="0" destOrd="0" parTransId="{6AD349AD-FE5D-4092-ABB3-4E7F19EEFAED}" sibTransId="{DF51BB70-F9BB-430B-85E1-73FC82A08524}"/>
    <dgm:cxn modelId="{E70359B8-8AFA-4BFC-B99F-E81711FB3A5B}" type="presOf" srcId="{69ED72C7-2683-4C24-89BF-D0B282FF8A26}" destId="{4BC248FA-86A0-45C6-A76E-FBA605920A66}" srcOrd="0" destOrd="0" presId="urn:microsoft.com/office/officeart/2018/5/layout/IconCircleLabelList"/>
    <dgm:cxn modelId="{2A9FABC1-C099-4B89-B983-87F1A80E72B1}" srcId="{A6073AF3-14D2-4EBF-8B09-D70B76DF7751}" destId="{69ED72C7-2683-4C24-89BF-D0B282FF8A26}" srcOrd="2" destOrd="0" parTransId="{CB6CF3B8-7A74-4A64-A724-05E145940A5A}" sibTransId="{2A877B22-F157-41A9-B0FE-B2D24308911A}"/>
    <dgm:cxn modelId="{58C4C1DC-3979-4365-917B-84F7900847B5}" type="presOf" srcId="{C15C6FD3-3C66-4E4F-9A1D-C1E9963D2708}" destId="{9F84D976-E69A-4BBC-8294-1C64A7F2ACE0}" srcOrd="0" destOrd="0" presId="urn:microsoft.com/office/officeart/2018/5/layout/IconCircleLabelList"/>
    <dgm:cxn modelId="{E2BD12F1-9729-4829-B54A-D2FC6EF022DB}" type="presParOf" srcId="{D6CAA437-6694-4771-8CCA-777A6E2D529F}" destId="{75766BBD-4322-461D-A78C-D378582128C9}" srcOrd="0" destOrd="0" presId="urn:microsoft.com/office/officeart/2018/5/layout/IconCircleLabelList"/>
    <dgm:cxn modelId="{28F0B708-834C-449E-943F-8453EC9A4AE2}" type="presParOf" srcId="{75766BBD-4322-461D-A78C-D378582128C9}" destId="{12204CB6-2437-4CC5-932C-37E9901A698D}" srcOrd="0" destOrd="0" presId="urn:microsoft.com/office/officeart/2018/5/layout/IconCircleLabelList"/>
    <dgm:cxn modelId="{1FBD4B12-ED55-4E9F-B585-0AC9F66D603F}" type="presParOf" srcId="{75766BBD-4322-461D-A78C-D378582128C9}" destId="{DC425BE0-F492-4D19-BE5D-E0AE371F53F5}" srcOrd="1" destOrd="0" presId="urn:microsoft.com/office/officeart/2018/5/layout/IconCircleLabelList"/>
    <dgm:cxn modelId="{B20CFDD5-902C-4ABF-B70D-510EDB4A2DF1}" type="presParOf" srcId="{75766BBD-4322-461D-A78C-D378582128C9}" destId="{E340AF3A-82D5-459B-BFBB-08C30486D649}" srcOrd="2" destOrd="0" presId="urn:microsoft.com/office/officeart/2018/5/layout/IconCircleLabelList"/>
    <dgm:cxn modelId="{68AD0E66-6A37-4352-9AA7-8B0DC5CCCC78}" type="presParOf" srcId="{75766BBD-4322-461D-A78C-D378582128C9}" destId="{C6C2B3B0-F6C9-4236-B47D-889713278428}" srcOrd="3" destOrd="0" presId="urn:microsoft.com/office/officeart/2018/5/layout/IconCircleLabelList"/>
    <dgm:cxn modelId="{27C95084-0FD7-43F9-BFB9-3F6B0F55ADA2}" type="presParOf" srcId="{D6CAA437-6694-4771-8CCA-777A6E2D529F}" destId="{85B3F775-AC44-4C73-A49D-A8023B704182}" srcOrd="1" destOrd="0" presId="urn:microsoft.com/office/officeart/2018/5/layout/IconCircleLabelList"/>
    <dgm:cxn modelId="{FD0239F4-906B-4090-B019-657367224B5B}" type="presParOf" srcId="{D6CAA437-6694-4771-8CCA-777A6E2D529F}" destId="{E21BA14C-A31C-4368-B87C-E40CD1767FF9}" srcOrd="2" destOrd="0" presId="urn:microsoft.com/office/officeart/2018/5/layout/IconCircleLabelList"/>
    <dgm:cxn modelId="{F31A5453-DEB9-4868-82B6-A9CEA6F2D2B3}" type="presParOf" srcId="{E21BA14C-A31C-4368-B87C-E40CD1767FF9}" destId="{C5B3661E-F5B0-476C-96C0-AFBBE6F71089}" srcOrd="0" destOrd="0" presId="urn:microsoft.com/office/officeart/2018/5/layout/IconCircleLabelList"/>
    <dgm:cxn modelId="{CE09BE37-76F6-4B76-9B2A-931C0A55B0C5}" type="presParOf" srcId="{E21BA14C-A31C-4368-B87C-E40CD1767FF9}" destId="{2E149C47-8E0C-40D4-A1DC-BC7646B575F2}" srcOrd="1" destOrd="0" presId="urn:microsoft.com/office/officeart/2018/5/layout/IconCircleLabelList"/>
    <dgm:cxn modelId="{421511A8-B33E-41A1-9B51-A1D1CB0E0C47}" type="presParOf" srcId="{E21BA14C-A31C-4368-B87C-E40CD1767FF9}" destId="{FF48DB91-4D96-4BFB-9B0D-5DFB5B5741EE}" srcOrd="2" destOrd="0" presId="urn:microsoft.com/office/officeart/2018/5/layout/IconCircleLabelList"/>
    <dgm:cxn modelId="{A06515F0-D6C1-41FD-8E8A-CC72FB77EEE8}" type="presParOf" srcId="{E21BA14C-A31C-4368-B87C-E40CD1767FF9}" destId="{9F84D976-E69A-4BBC-8294-1C64A7F2ACE0}" srcOrd="3" destOrd="0" presId="urn:microsoft.com/office/officeart/2018/5/layout/IconCircleLabelList"/>
    <dgm:cxn modelId="{C4F0A5C9-1DC3-4C46-A31E-D43AC1208712}" type="presParOf" srcId="{D6CAA437-6694-4771-8CCA-777A6E2D529F}" destId="{6BBFEFF2-55C5-4248-8D0B-4C976B093570}" srcOrd="3" destOrd="0" presId="urn:microsoft.com/office/officeart/2018/5/layout/IconCircleLabelList"/>
    <dgm:cxn modelId="{57D215AE-93A1-42AF-B420-03C5DCD83760}" type="presParOf" srcId="{D6CAA437-6694-4771-8CCA-777A6E2D529F}" destId="{A8E5408E-29F8-4E15-A001-EE3D3CBB6DE1}" srcOrd="4" destOrd="0" presId="urn:microsoft.com/office/officeart/2018/5/layout/IconCircleLabelList"/>
    <dgm:cxn modelId="{CD96F896-80AC-4C74-95EE-6D59425D2135}" type="presParOf" srcId="{A8E5408E-29F8-4E15-A001-EE3D3CBB6DE1}" destId="{ACDE6E9D-B241-4BE0-8AF2-EFB427BC1655}" srcOrd="0" destOrd="0" presId="urn:microsoft.com/office/officeart/2018/5/layout/IconCircleLabelList"/>
    <dgm:cxn modelId="{C61D3B11-2F10-4FF2-B1F8-757E5E98C2E8}" type="presParOf" srcId="{A8E5408E-29F8-4E15-A001-EE3D3CBB6DE1}" destId="{DFE78684-8E70-47E1-9EDC-43D135B710F2}" srcOrd="1" destOrd="0" presId="urn:microsoft.com/office/officeart/2018/5/layout/IconCircleLabelList"/>
    <dgm:cxn modelId="{AC892D1C-70BA-4099-9EDB-D3B00AB3FEC8}" type="presParOf" srcId="{A8E5408E-29F8-4E15-A001-EE3D3CBB6DE1}" destId="{CDC8C2B1-93EF-4756-9A2B-2D7332537C0F}" srcOrd="2" destOrd="0" presId="urn:microsoft.com/office/officeart/2018/5/layout/IconCircleLabelList"/>
    <dgm:cxn modelId="{41DEF5F6-DCF7-459D-B430-89C390AA8686}" type="presParOf" srcId="{A8E5408E-29F8-4E15-A001-EE3D3CBB6DE1}" destId="{4BC248FA-86A0-45C6-A76E-FBA605920A6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23E228-CBE6-4F37-A884-88A80F245FA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B95CC2E-4A7B-4226-9DD0-406715C6ACE3}">
      <dgm:prSet/>
      <dgm:spPr/>
      <dgm:t>
        <a:bodyPr/>
        <a:lstStyle/>
        <a:p>
          <a:r>
            <a:rPr lang="en-US" dirty="0"/>
            <a:t>I scraped data about the 10 </a:t>
          </a:r>
          <a:r>
            <a:rPr lang="en-US" dirty="0" err="1"/>
            <a:t>neighbourhoods</a:t>
          </a:r>
          <a:r>
            <a:rPr lang="en-US" dirty="0"/>
            <a:t> in Prague from the Wikipedia page with the help of Python requests and the </a:t>
          </a:r>
          <a:r>
            <a:rPr lang="en-US" dirty="0" err="1"/>
            <a:t>beautifulsoup</a:t>
          </a:r>
          <a:r>
            <a:rPr lang="en-US" dirty="0"/>
            <a:t> package. </a:t>
          </a:r>
        </a:p>
      </dgm:t>
    </dgm:pt>
    <dgm:pt modelId="{50F9424E-EEE8-4484-8AFC-1603243289BB}" type="parTrans" cxnId="{A5E23D01-EC8F-421F-AEA2-94307875D6D5}">
      <dgm:prSet/>
      <dgm:spPr/>
      <dgm:t>
        <a:bodyPr/>
        <a:lstStyle/>
        <a:p>
          <a:endParaRPr lang="en-US"/>
        </a:p>
      </dgm:t>
    </dgm:pt>
    <dgm:pt modelId="{CE49633B-7B7A-4F10-B38F-7BD26132A3A8}" type="sibTrans" cxnId="{A5E23D01-EC8F-421F-AEA2-94307875D6D5}">
      <dgm:prSet/>
      <dgm:spPr/>
      <dgm:t>
        <a:bodyPr/>
        <a:lstStyle/>
        <a:p>
          <a:endParaRPr lang="en-US"/>
        </a:p>
      </dgm:t>
    </dgm:pt>
    <dgm:pt modelId="{62F98716-E084-464D-B7C5-BA4F31C12082}">
      <dgm:prSet/>
      <dgm:spPr/>
      <dgm:t>
        <a:bodyPr/>
        <a:lstStyle/>
        <a:p>
          <a:r>
            <a:rPr lang="en-US" dirty="0"/>
            <a:t>I then used the Geocoder package to get the geographical coordinates for each of the </a:t>
          </a:r>
          <a:r>
            <a:rPr lang="en-US" dirty="0" err="1"/>
            <a:t>neighbourhoods</a:t>
          </a:r>
          <a:r>
            <a:rPr lang="en-US" dirty="0"/>
            <a:t>. </a:t>
          </a:r>
        </a:p>
      </dgm:t>
    </dgm:pt>
    <dgm:pt modelId="{0B366008-41B3-40BF-8ED9-9903E6674B07}" type="parTrans" cxnId="{5F23A668-8B56-4ACD-AA32-47D70C63B128}">
      <dgm:prSet/>
      <dgm:spPr/>
      <dgm:t>
        <a:bodyPr/>
        <a:lstStyle/>
        <a:p>
          <a:endParaRPr lang="en-US"/>
        </a:p>
      </dgm:t>
    </dgm:pt>
    <dgm:pt modelId="{7ECC7831-5326-4329-9F85-EFB6981E5150}" type="sibTrans" cxnId="{5F23A668-8B56-4ACD-AA32-47D70C63B128}">
      <dgm:prSet/>
      <dgm:spPr/>
      <dgm:t>
        <a:bodyPr/>
        <a:lstStyle/>
        <a:p>
          <a:endParaRPr lang="en-US"/>
        </a:p>
      </dgm:t>
    </dgm:pt>
    <dgm:pt modelId="{CD1FEF24-28B2-43A6-AC82-14CC12C880E9}">
      <dgm:prSet/>
      <dgm:spPr/>
      <dgm:t>
        <a:bodyPr/>
        <a:lstStyle/>
        <a:p>
          <a:r>
            <a:rPr lang="en-US"/>
            <a:t>After that, I used the Foursquare API to get venue data for each of these neighbourhoods, i.e. surrounding landmarks, attractions and places to visit. Based on that data, I gained insights to the number of parks present in each neighbourhood. </a:t>
          </a:r>
        </a:p>
      </dgm:t>
    </dgm:pt>
    <dgm:pt modelId="{E5B4E58A-AFC9-497D-9B7D-1A40030B4796}" type="parTrans" cxnId="{3342C3E6-BA34-4FE6-A0B9-9E88A286D99A}">
      <dgm:prSet/>
      <dgm:spPr/>
      <dgm:t>
        <a:bodyPr/>
        <a:lstStyle/>
        <a:p>
          <a:endParaRPr lang="en-US"/>
        </a:p>
      </dgm:t>
    </dgm:pt>
    <dgm:pt modelId="{F32A7CA5-772E-4158-A1FA-2D697C97D00F}" type="sibTrans" cxnId="{3342C3E6-BA34-4FE6-A0B9-9E88A286D99A}">
      <dgm:prSet/>
      <dgm:spPr/>
      <dgm:t>
        <a:bodyPr/>
        <a:lstStyle/>
        <a:p>
          <a:endParaRPr lang="en-US"/>
        </a:p>
      </dgm:t>
    </dgm:pt>
    <dgm:pt modelId="{1AD93AC6-BF4E-4A90-8CCA-3D6F55A41577}">
      <dgm:prSet/>
      <dgm:spPr/>
      <dgm:t>
        <a:bodyPr/>
        <a:lstStyle/>
        <a:p>
          <a:r>
            <a:rPr lang="en-US" dirty="0"/>
            <a:t>Using machine learning techniques like K-means clustering, I calculated and clustered </a:t>
          </a:r>
          <a:r>
            <a:rPr lang="en-US" dirty="0" err="1"/>
            <a:t>neighbourhoods</a:t>
          </a:r>
          <a:r>
            <a:rPr lang="en-US" dirty="0"/>
            <a:t> which have a high number of parks and open spaces and then </a:t>
          </a:r>
          <a:r>
            <a:rPr lang="en-US" dirty="0" err="1"/>
            <a:t>visualised</a:t>
          </a:r>
          <a:r>
            <a:rPr lang="en-US" dirty="0"/>
            <a:t> them using Folium, a map </a:t>
          </a:r>
          <a:r>
            <a:rPr lang="en-US" dirty="0" err="1"/>
            <a:t>visualisation</a:t>
          </a:r>
          <a:r>
            <a:rPr lang="en-US" dirty="0"/>
            <a:t> library. </a:t>
          </a:r>
        </a:p>
      </dgm:t>
    </dgm:pt>
    <dgm:pt modelId="{ED7E22CB-5FEB-4EA5-8C2A-125D700FED1B}" type="parTrans" cxnId="{F2939F66-F415-430D-A9B0-B425D0D8DB66}">
      <dgm:prSet/>
      <dgm:spPr/>
      <dgm:t>
        <a:bodyPr/>
        <a:lstStyle/>
        <a:p>
          <a:endParaRPr lang="en-US"/>
        </a:p>
      </dgm:t>
    </dgm:pt>
    <dgm:pt modelId="{1357DA7C-B9E2-4E4F-B9BD-D6D67E6B88C8}" type="sibTrans" cxnId="{F2939F66-F415-430D-A9B0-B425D0D8DB66}">
      <dgm:prSet/>
      <dgm:spPr/>
      <dgm:t>
        <a:bodyPr/>
        <a:lstStyle/>
        <a:p>
          <a:endParaRPr lang="en-US"/>
        </a:p>
      </dgm:t>
    </dgm:pt>
    <dgm:pt modelId="{25B0FF5C-2460-487D-BD12-17163AE08639}">
      <dgm:prSet/>
      <dgm:spPr/>
      <dgm:t>
        <a:bodyPr/>
        <a:lstStyle/>
        <a:p>
          <a:r>
            <a:rPr lang="en-US" dirty="0"/>
            <a:t>I narrowed down to a cluster of 2 </a:t>
          </a:r>
          <a:r>
            <a:rPr lang="en-US" dirty="0" err="1"/>
            <a:t>neighbourhoods</a:t>
          </a:r>
          <a:r>
            <a:rPr lang="en-US" dirty="0"/>
            <a:t> with  higher number of parks. </a:t>
          </a:r>
        </a:p>
      </dgm:t>
    </dgm:pt>
    <dgm:pt modelId="{F4BDB2C9-87AB-4771-80F1-9EEC956D30BE}" type="parTrans" cxnId="{A374BE3C-9FFA-4BC7-B87C-2A4F7B8851D9}">
      <dgm:prSet/>
      <dgm:spPr/>
      <dgm:t>
        <a:bodyPr/>
        <a:lstStyle/>
        <a:p>
          <a:endParaRPr lang="en-US"/>
        </a:p>
      </dgm:t>
    </dgm:pt>
    <dgm:pt modelId="{892E55FF-4A45-442E-B30C-182A56B52551}" type="sibTrans" cxnId="{A374BE3C-9FFA-4BC7-B87C-2A4F7B8851D9}">
      <dgm:prSet/>
      <dgm:spPr/>
      <dgm:t>
        <a:bodyPr/>
        <a:lstStyle/>
        <a:p>
          <a:endParaRPr lang="en-US"/>
        </a:p>
      </dgm:t>
    </dgm:pt>
    <dgm:pt modelId="{7D7F3D68-4AFA-48B9-9FB4-F35DEFEF8ACC}">
      <dgm:prSet/>
      <dgm:spPr/>
      <dgm:t>
        <a:bodyPr/>
        <a:lstStyle/>
        <a:p>
          <a:r>
            <a:rPr lang="en-US" dirty="0"/>
            <a:t>For both of the remaining </a:t>
          </a:r>
          <a:r>
            <a:rPr lang="en-US" dirty="0" err="1"/>
            <a:t>neighbourhoods</a:t>
          </a:r>
          <a:r>
            <a:rPr lang="en-US" dirty="0"/>
            <a:t>, I calculated the 10 most common venues and judged which of them fit the target demographic of the hotel chain better, thus concluding the optimum </a:t>
          </a:r>
          <a:r>
            <a:rPr lang="en-US" dirty="0" err="1"/>
            <a:t>neighbourhood</a:t>
          </a:r>
          <a:r>
            <a:rPr lang="en-US" dirty="0"/>
            <a:t> for opening a new hotel in Prague.</a:t>
          </a:r>
        </a:p>
      </dgm:t>
    </dgm:pt>
    <dgm:pt modelId="{E59A76F2-596D-4DA4-A71E-4ADF1528EBD4}" type="parTrans" cxnId="{5ED727F8-A7EB-4DAD-B449-41CA7C809641}">
      <dgm:prSet/>
      <dgm:spPr/>
      <dgm:t>
        <a:bodyPr/>
        <a:lstStyle/>
        <a:p>
          <a:endParaRPr lang="en-US"/>
        </a:p>
      </dgm:t>
    </dgm:pt>
    <dgm:pt modelId="{8BC2B338-6238-41B1-9722-4625F764D1A1}" type="sibTrans" cxnId="{5ED727F8-A7EB-4DAD-B449-41CA7C809641}">
      <dgm:prSet/>
      <dgm:spPr/>
      <dgm:t>
        <a:bodyPr/>
        <a:lstStyle/>
        <a:p>
          <a:endParaRPr lang="en-US"/>
        </a:p>
      </dgm:t>
    </dgm:pt>
    <dgm:pt modelId="{9B3C3D2C-04BF-4A7F-B01E-A23FC821D78A}" type="pres">
      <dgm:prSet presAssocID="{9223E228-CBE6-4F37-A884-88A80F245FA6}" presName="vert0" presStyleCnt="0">
        <dgm:presLayoutVars>
          <dgm:dir/>
          <dgm:animOne val="branch"/>
          <dgm:animLvl val="lvl"/>
        </dgm:presLayoutVars>
      </dgm:prSet>
      <dgm:spPr/>
    </dgm:pt>
    <dgm:pt modelId="{84517F5A-27FA-42CF-9359-C2C88898A278}" type="pres">
      <dgm:prSet presAssocID="{DB95CC2E-4A7B-4226-9DD0-406715C6ACE3}" presName="thickLine" presStyleLbl="alignNode1" presStyleIdx="0" presStyleCnt="6"/>
      <dgm:spPr/>
    </dgm:pt>
    <dgm:pt modelId="{B8FDD6C3-404B-455B-A062-16317BD0903F}" type="pres">
      <dgm:prSet presAssocID="{DB95CC2E-4A7B-4226-9DD0-406715C6ACE3}" presName="horz1" presStyleCnt="0"/>
      <dgm:spPr/>
    </dgm:pt>
    <dgm:pt modelId="{390B5780-C209-4E3B-B1B0-66CC71455517}" type="pres">
      <dgm:prSet presAssocID="{DB95CC2E-4A7B-4226-9DD0-406715C6ACE3}" presName="tx1" presStyleLbl="revTx" presStyleIdx="0" presStyleCnt="6"/>
      <dgm:spPr/>
    </dgm:pt>
    <dgm:pt modelId="{A73C6062-E313-48F9-B950-4213F817BF7A}" type="pres">
      <dgm:prSet presAssocID="{DB95CC2E-4A7B-4226-9DD0-406715C6ACE3}" presName="vert1" presStyleCnt="0"/>
      <dgm:spPr/>
    </dgm:pt>
    <dgm:pt modelId="{4B08D198-9D57-409F-A7E3-50F475622FA7}" type="pres">
      <dgm:prSet presAssocID="{62F98716-E084-464D-B7C5-BA4F31C12082}" presName="thickLine" presStyleLbl="alignNode1" presStyleIdx="1" presStyleCnt="6"/>
      <dgm:spPr/>
    </dgm:pt>
    <dgm:pt modelId="{EEE131B9-0CE3-47A8-9BD8-F122FC7DF487}" type="pres">
      <dgm:prSet presAssocID="{62F98716-E084-464D-B7C5-BA4F31C12082}" presName="horz1" presStyleCnt="0"/>
      <dgm:spPr/>
    </dgm:pt>
    <dgm:pt modelId="{1A3E1573-1CCB-42B4-8D98-6983164858D8}" type="pres">
      <dgm:prSet presAssocID="{62F98716-E084-464D-B7C5-BA4F31C12082}" presName="tx1" presStyleLbl="revTx" presStyleIdx="1" presStyleCnt="6"/>
      <dgm:spPr/>
    </dgm:pt>
    <dgm:pt modelId="{B2A94CD3-822A-471D-B304-A00CC7800CC1}" type="pres">
      <dgm:prSet presAssocID="{62F98716-E084-464D-B7C5-BA4F31C12082}" presName="vert1" presStyleCnt="0"/>
      <dgm:spPr/>
    </dgm:pt>
    <dgm:pt modelId="{550BA055-0157-4CCE-9ADF-A692278E40A6}" type="pres">
      <dgm:prSet presAssocID="{CD1FEF24-28B2-43A6-AC82-14CC12C880E9}" presName="thickLine" presStyleLbl="alignNode1" presStyleIdx="2" presStyleCnt="6"/>
      <dgm:spPr/>
    </dgm:pt>
    <dgm:pt modelId="{33D1B8D3-35EA-4EE7-B437-7C0FA0675635}" type="pres">
      <dgm:prSet presAssocID="{CD1FEF24-28B2-43A6-AC82-14CC12C880E9}" presName="horz1" presStyleCnt="0"/>
      <dgm:spPr/>
    </dgm:pt>
    <dgm:pt modelId="{E9EBD84B-0D83-4C3D-8160-63EE40537E7D}" type="pres">
      <dgm:prSet presAssocID="{CD1FEF24-28B2-43A6-AC82-14CC12C880E9}" presName="tx1" presStyleLbl="revTx" presStyleIdx="2" presStyleCnt="6"/>
      <dgm:spPr/>
    </dgm:pt>
    <dgm:pt modelId="{3CC56815-6D8B-4F8C-B930-F5D4590C91B8}" type="pres">
      <dgm:prSet presAssocID="{CD1FEF24-28B2-43A6-AC82-14CC12C880E9}" presName="vert1" presStyleCnt="0"/>
      <dgm:spPr/>
    </dgm:pt>
    <dgm:pt modelId="{855D575C-1E6E-4140-ABD7-54523C17405D}" type="pres">
      <dgm:prSet presAssocID="{1AD93AC6-BF4E-4A90-8CCA-3D6F55A41577}" presName="thickLine" presStyleLbl="alignNode1" presStyleIdx="3" presStyleCnt="6"/>
      <dgm:spPr/>
    </dgm:pt>
    <dgm:pt modelId="{A724CA58-0E3D-4CFD-983D-8A096BDA5DA8}" type="pres">
      <dgm:prSet presAssocID="{1AD93AC6-BF4E-4A90-8CCA-3D6F55A41577}" presName="horz1" presStyleCnt="0"/>
      <dgm:spPr/>
    </dgm:pt>
    <dgm:pt modelId="{B1F2641C-BF94-482F-A2F6-70FD30BDF020}" type="pres">
      <dgm:prSet presAssocID="{1AD93AC6-BF4E-4A90-8CCA-3D6F55A41577}" presName="tx1" presStyleLbl="revTx" presStyleIdx="3" presStyleCnt="6"/>
      <dgm:spPr/>
    </dgm:pt>
    <dgm:pt modelId="{6A1108F7-6523-4994-A73D-E352D8DFE800}" type="pres">
      <dgm:prSet presAssocID="{1AD93AC6-BF4E-4A90-8CCA-3D6F55A41577}" presName="vert1" presStyleCnt="0"/>
      <dgm:spPr/>
    </dgm:pt>
    <dgm:pt modelId="{2E8FC5AB-335D-4D39-8F2D-0F6CD038912E}" type="pres">
      <dgm:prSet presAssocID="{25B0FF5C-2460-487D-BD12-17163AE08639}" presName="thickLine" presStyleLbl="alignNode1" presStyleIdx="4" presStyleCnt="6"/>
      <dgm:spPr/>
    </dgm:pt>
    <dgm:pt modelId="{F10511D0-7A86-4FE5-A6DA-08DDD549D036}" type="pres">
      <dgm:prSet presAssocID="{25B0FF5C-2460-487D-BD12-17163AE08639}" presName="horz1" presStyleCnt="0"/>
      <dgm:spPr/>
    </dgm:pt>
    <dgm:pt modelId="{9401C428-B403-4D57-B452-3B2B98B2C2E2}" type="pres">
      <dgm:prSet presAssocID="{25B0FF5C-2460-487D-BD12-17163AE08639}" presName="tx1" presStyleLbl="revTx" presStyleIdx="4" presStyleCnt="6"/>
      <dgm:spPr/>
    </dgm:pt>
    <dgm:pt modelId="{EF13DC87-D651-4AAE-AEBA-086D4413B905}" type="pres">
      <dgm:prSet presAssocID="{25B0FF5C-2460-487D-BD12-17163AE08639}" presName="vert1" presStyleCnt="0"/>
      <dgm:spPr/>
    </dgm:pt>
    <dgm:pt modelId="{812E12C4-2C67-42A7-BF28-D8900B8E01A8}" type="pres">
      <dgm:prSet presAssocID="{7D7F3D68-4AFA-48B9-9FB4-F35DEFEF8ACC}" presName="thickLine" presStyleLbl="alignNode1" presStyleIdx="5" presStyleCnt="6"/>
      <dgm:spPr/>
    </dgm:pt>
    <dgm:pt modelId="{2A121B22-CE0E-44AA-939D-F00BFAB1B97C}" type="pres">
      <dgm:prSet presAssocID="{7D7F3D68-4AFA-48B9-9FB4-F35DEFEF8ACC}" presName="horz1" presStyleCnt="0"/>
      <dgm:spPr/>
    </dgm:pt>
    <dgm:pt modelId="{C7BAF195-F090-4EF3-91D8-B8F9D03B26E4}" type="pres">
      <dgm:prSet presAssocID="{7D7F3D68-4AFA-48B9-9FB4-F35DEFEF8ACC}" presName="tx1" presStyleLbl="revTx" presStyleIdx="5" presStyleCnt="6"/>
      <dgm:spPr/>
    </dgm:pt>
    <dgm:pt modelId="{6576E9AC-BC00-49CD-BBAA-812A47EED6BA}" type="pres">
      <dgm:prSet presAssocID="{7D7F3D68-4AFA-48B9-9FB4-F35DEFEF8ACC}" presName="vert1" presStyleCnt="0"/>
      <dgm:spPr/>
    </dgm:pt>
  </dgm:ptLst>
  <dgm:cxnLst>
    <dgm:cxn modelId="{A5E23D01-EC8F-421F-AEA2-94307875D6D5}" srcId="{9223E228-CBE6-4F37-A884-88A80F245FA6}" destId="{DB95CC2E-4A7B-4226-9DD0-406715C6ACE3}" srcOrd="0" destOrd="0" parTransId="{50F9424E-EEE8-4484-8AFC-1603243289BB}" sibTransId="{CE49633B-7B7A-4F10-B38F-7BD26132A3A8}"/>
    <dgm:cxn modelId="{A374BE3C-9FFA-4BC7-B87C-2A4F7B8851D9}" srcId="{9223E228-CBE6-4F37-A884-88A80F245FA6}" destId="{25B0FF5C-2460-487D-BD12-17163AE08639}" srcOrd="4" destOrd="0" parTransId="{F4BDB2C9-87AB-4771-80F1-9EEC956D30BE}" sibTransId="{892E55FF-4A45-442E-B30C-182A56B52551}"/>
    <dgm:cxn modelId="{11420D5D-384A-4948-B9CC-BF47369BF93C}" type="presOf" srcId="{25B0FF5C-2460-487D-BD12-17163AE08639}" destId="{9401C428-B403-4D57-B452-3B2B98B2C2E2}" srcOrd="0" destOrd="0" presId="urn:microsoft.com/office/officeart/2008/layout/LinedList"/>
    <dgm:cxn modelId="{0FCD985D-745D-4884-B1DD-D40FE697AD8A}" type="presOf" srcId="{DB95CC2E-4A7B-4226-9DD0-406715C6ACE3}" destId="{390B5780-C209-4E3B-B1B0-66CC71455517}" srcOrd="0" destOrd="0" presId="urn:microsoft.com/office/officeart/2008/layout/LinedList"/>
    <dgm:cxn modelId="{F2939F66-F415-430D-A9B0-B425D0D8DB66}" srcId="{9223E228-CBE6-4F37-A884-88A80F245FA6}" destId="{1AD93AC6-BF4E-4A90-8CCA-3D6F55A41577}" srcOrd="3" destOrd="0" parTransId="{ED7E22CB-5FEB-4EA5-8C2A-125D700FED1B}" sibTransId="{1357DA7C-B9E2-4E4F-B9BD-D6D67E6B88C8}"/>
    <dgm:cxn modelId="{75D2EB66-82ED-461E-86B9-67883C209049}" type="presOf" srcId="{1AD93AC6-BF4E-4A90-8CCA-3D6F55A41577}" destId="{B1F2641C-BF94-482F-A2F6-70FD30BDF020}" srcOrd="0" destOrd="0" presId="urn:microsoft.com/office/officeart/2008/layout/LinedList"/>
    <dgm:cxn modelId="{5F23A668-8B56-4ACD-AA32-47D70C63B128}" srcId="{9223E228-CBE6-4F37-A884-88A80F245FA6}" destId="{62F98716-E084-464D-B7C5-BA4F31C12082}" srcOrd="1" destOrd="0" parTransId="{0B366008-41B3-40BF-8ED9-9903E6674B07}" sibTransId="{7ECC7831-5326-4329-9F85-EFB6981E5150}"/>
    <dgm:cxn modelId="{D4CD68B6-21F4-44FE-9390-07FA9A6B1B99}" type="presOf" srcId="{9223E228-CBE6-4F37-A884-88A80F245FA6}" destId="{9B3C3D2C-04BF-4A7F-B01E-A23FC821D78A}" srcOrd="0" destOrd="0" presId="urn:microsoft.com/office/officeart/2008/layout/LinedList"/>
    <dgm:cxn modelId="{81D144BA-9A87-4496-A609-F58A7FA71F7D}" type="presOf" srcId="{7D7F3D68-4AFA-48B9-9FB4-F35DEFEF8ACC}" destId="{C7BAF195-F090-4EF3-91D8-B8F9D03B26E4}" srcOrd="0" destOrd="0" presId="urn:microsoft.com/office/officeart/2008/layout/LinedList"/>
    <dgm:cxn modelId="{D961D8DF-6547-4794-8C02-279D3CA846A0}" type="presOf" srcId="{CD1FEF24-28B2-43A6-AC82-14CC12C880E9}" destId="{E9EBD84B-0D83-4C3D-8160-63EE40537E7D}" srcOrd="0" destOrd="0" presId="urn:microsoft.com/office/officeart/2008/layout/LinedList"/>
    <dgm:cxn modelId="{3342C3E6-BA34-4FE6-A0B9-9E88A286D99A}" srcId="{9223E228-CBE6-4F37-A884-88A80F245FA6}" destId="{CD1FEF24-28B2-43A6-AC82-14CC12C880E9}" srcOrd="2" destOrd="0" parTransId="{E5B4E58A-AFC9-497D-9B7D-1A40030B4796}" sibTransId="{F32A7CA5-772E-4158-A1FA-2D697C97D00F}"/>
    <dgm:cxn modelId="{8A20F8F7-A627-486F-A12A-A4B5030C6F4E}" type="presOf" srcId="{62F98716-E084-464D-B7C5-BA4F31C12082}" destId="{1A3E1573-1CCB-42B4-8D98-6983164858D8}" srcOrd="0" destOrd="0" presId="urn:microsoft.com/office/officeart/2008/layout/LinedList"/>
    <dgm:cxn modelId="{5ED727F8-A7EB-4DAD-B449-41CA7C809641}" srcId="{9223E228-CBE6-4F37-A884-88A80F245FA6}" destId="{7D7F3D68-4AFA-48B9-9FB4-F35DEFEF8ACC}" srcOrd="5" destOrd="0" parTransId="{E59A76F2-596D-4DA4-A71E-4ADF1528EBD4}" sibTransId="{8BC2B338-6238-41B1-9722-4625F764D1A1}"/>
    <dgm:cxn modelId="{A4A0B4CA-19C5-45AC-AD41-DA895E56C2F7}" type="presParOf" srcId="{9B3C3D2C-04BF-4A7F-B01E-A23FC821D78A}" destId="{84517F5A-27FA-42CF-9359-C2C88898A278}" srcOrd="0" destOrd="0" presId="urn:microsoft.com/office/officeart/2008/layout/LinedList"/>
    <dgm:cxn modelId="{440DA8AD-B342-46D8-BF68-958B583772C6}" type="presParOf" srcId="{9B3C3D2C-04BF-4A7F-B01E-A23FC821D78A}" destId="{B8FDD6C3-404B-455B-A062-16317BD0903F}" srcOrd="1" destOrd="0" presId="urn:microsoft.com/office/officeart/2008/layout/LinedList"/>
    <dgm:cxn modelId="{D38C4EC9-29D0-468B-BA90-BDCCA2420470}" type="presParOf" srcId="{B8FDD6C3-404B-455B-A062-16317BD0903F}" destId="{390B5780-C209-4E3B-B1B0-66CC71455517}" srcOrd="0" destOrd="0" presId="urn:microsoft.com/office/officeart/2008/layout/LinedList"/>
    <dgm:cxn modelId="{DDA5711E-4715-45B6-8397-7F62C05782DC}" type="presParOf" srcId="{B8FDD6C3-404B-455B-A062-16317BD0903F}" destId="{A73C6062-E313-48F9-B950-4213F817BF7A}" srcOrd="1" destOrd="0" presId="urn:microsoft.com/office/officeart/2008/layout/LinedList"/>
    <dgm:cxn modelId="{F696F3D6-499E-411C-958D-257219D866AA}" type="presParOf" srcId="{9B3C3D2C-04BF-4A7F-B01E-A23FC821D78A}" destId="{4B08D198-9D57-409F-A7E3-50F475622FA7}" srcOrd="2" destOrd="0" presId="urn:microsoft.com/office/officeart/2008/layout/LinedList"/>
    <dgm:cxn modelId="{7C271A09-426B-4B79-9C22-84BAD5DE1763}" type="presParOf" srcId="{9B3C3D2C-04BF-4A7F-B01E-A23FC821D78A}" destId="{EEE131B9-0CE3-47A8-9BD8-F122FC7DF487}" srcOrd="3" destOrd="0" presId="urn:microsoft.com/office/officeart/2008/layout/LinedList"/>
    <dgm:cxn modelId="{3DE361E3-7620-408E-B7F9-FCD887A556F6}" type="presParOf" srcId="{EEE131B9-0CE3-47A8-9BD8-F122FC7DF487}" destId="{1A3E1573-1CCB-42B4-8D98-6983164858D8}" srcOrd="0" destOrd="0" presId="urn:microsoft.com/office/officeart/2008/layout/LinedList"/>
    <dgm:cxn modelId="{7B286D7E-635E-4727-96CE-E98A9477888D}" type="presParOf" srcId="{EEE131B9-0CE3-47A8-9BD8-F122FC7DF487}" destId="{B2A94CD3-822A-471D-B304-A00CC7800CC1}" srcOrd="1" destOrd="0" presId="urn:microsoft.com/office/officeart/2008/layout/LinedList"/>
    <dgm:cxn modelId="{1007426D-8DD8-4F81-B8C7-D430151810F7}" type="presParOf" srcId="{9B3C3D2C-04BF-4A7F-B01E-A23FC821D78A}" destId="{550BA055-0157-4CCE-9ADF-A692278E40A6}" srcOrd="4" destOrd="0" presId="urn:microsoft.com/office/officeart/2008/layout/LinedList"/>
    <dgm:cxn modelId="{BA3C71F5-DB4C-48FF-8B35-8D505DC6B389}" type="presParOf" srcId="{9B3C3D2C-04BF-4A7F-B01E-A23FC821D78A}" destId="{33D1B8D3-35EA-4EE7-B437-7C0FA0675635}" srcOrd="5" destOrd="0" presId="urn:microsoft.com/office/officeart/2008/layout/LinedList"/>
    <dgm:cxn modelId="{0A48A11F-ED25-4AD5-8553-84C28AE95A79}" type="presParOf" srcId="{33D1B8D3-35EA-4EE7-B437-7C0FA0675635}" destId="{E9EBD84B-0D83-4C3D-8160-63EE40537E7D}" srcOrd="0" destOrd="0" presId="urn:microsoft.com/office/officeart/2008/layout/LinedList"/>
    <dgm:cxn modelId="{E6EC3286-98CD-4191-93ED-3643FBD62FB6}" type="presParOf" srcId="{33D1B8D3-35EA-4EE7-B437-7C0FA0675635}" destId="{3CC56815-6D8B-4F8C-B930-F5D4590C91B8}" srcOrd="1" destOrd="0" presId="urn:microsoft.com/office/officeart/2008/layout/LinedList"/>
    <dgm:cxn modelId="{F4EAA031-D8C1-4A5F-AEAF-5076D13E8A51}" type="presParOf" srcId="{9B3C3D2C-04BF-4A7F-B01E-A23FC821D78A}" destId="{855D575C-1E6E-4140-ABD7-54523C17405D}" srcOrd="6" destOrd="0" presId="urn:microsoft.com/office/officeart/2008/layout/LinedList"/>
    <dgm:cxn modelId="{DBB821FD-03F4-4B77-B7E8-0160ECA72795}" type="presParOf" srcId="{9B3C3D2C-04BF-4A7F-B01E-A23FC821D78A}" destId="{A724CA58-0E3D-4CFD-983D-8A096BDA5DA8}" srcOrd="7" destOrd="0" presId="urn:microsoft.com/office/officeart/2008/layout/LinedList"/>
    <dgm:cxn modelId="{77EE4898-BBE4-4061-93BD-0CFE58524FFA}" type="presParOf" srcId="{A724CA58-0E3D-4CFD-983D-8A096BDA5DA8}" destId="{B1F2641C-BF94-482F-A2F6-70FD30BDF020}" srcOrd="0" destOrd="0" presId="urn:microsoft.com/office/officeart/2008/layout/LinedList"/>
    <dgm:cxn modelId="{D80DE337-8623-4A59-B89C-328653DFA27B}" type="presParOf" srcId="{A724CA58-0E3D-4CFD-983D-8A096BDA5DA8}" destId="{6A1108F7-6523-4994-A73D-E352D8DFE800}" srcOrd="1" destOrd="0" presId="urn:microsoft.com/office/officeart/2008/layout/LinedList"/>
    <dgm:cxn modelId="{3D087179-315F-4370-BD58-A7602DAD977E}" type="presParOf" srcId="{9B3C3D2C-04BF-4A7F-B01E-A23FC821D78A}" destId="{2E8FC5AB-335D-4D39-8F2D-0F6CD038912E}" srcOrd="8" destOrd="0" presId="urn:microsoft.com/office/officeart/2008/layout/LinedList"/>
    <dgm:cxn modelId="{732E20AD-564C-482A-8178-FAD5FC4E57FD}" type="presParOf" srcId="{9B3C3D2C-04BF-4A7F-B01E-A23FC821D78A}" destId="{F10511D0-7A86-4FE5-A6DA-08DDD549D036}" srcOrd="9" destOrd="0" presId="urn:microsoft.com/office/officeart/2008/layout/LinedList"/>
    <dgm:cxn modelId="{B56F1740-5E9D-41D9-ABA2-CFAD01B6EEA0}" type="presParOf" srcId="{F10511D0-7A86-4FE5-A6DA-08DDD549D036}" destId="{9401C428-B403-4D57-B452-3B2B98B2C2E2}" srcOrd="0" destOrd="0" presId="urn:microsoft.com/office/officeart/2008/layout/LinedList"/>
    <dgm:cxn modelId="{E88BAD6C-72CB-4A99-AA6C-CF93953F6E87}" type="presParOf" srcId="{F10511D0-7A86-4FE5-A6DA-08DDD549D036}" destId="{EF13DC87-D651-4AAE-AEBA-086D4413B905}" srcOrd="1" destOrd="0" presId="urn:microsoft.com/office/officeart/2008/layout/LinedList"/>
    <dgm:cxn modelId="{9D2AE963-74DE-494E-A6B8-74EC43A18AF2}" type="presParOf" srcId="{9B3C3D2C-04BF-4A7F-B01E-A23FC821D78A}" destId="{812E12C4-2C67-42A7-BF28-D8900B8E01A8}" srcOrd="10" destOrd="0" presId="urn:microsoft.com/office/officeart/2008/layout/LinedList"/>
    <dgm:cxn modelId="{F9CB2BCC-74DD-4619-B83C-4DEF4A231BE1}" type="presParOf" srcId="{9B3C3D2C-04BF-4A7F-B01E-A23FC821D78A}" destId="{2A121B22-CE0E-44AA-939D-F00BFAB1B97C}" srcOrd="11" destOrd="0" presId="urn:microsoft.com/office/officeart/2008/layout/LinedList"/>
    <dgm:cxn modelId="{5D30341B-123F-4375-9F98-E45C00FE6C00}" type="presParOf" srcId="{2A121B22-CE0E-44AA-939D-F00BFAB1B97C}" destId="{C7BAF195-F090-4EF3-91D8-B8F9D03B26E4}" srcOrd="0" destOrd="0" presId="urn:microsoft.com/office/officeart/2008/layout/LinedList"/>
    <dgm:cxn modelId="{16EFC2D4-B4A9-4D57-B394-A6F29900F858}" type="presParOf" srcId="{2A121B22-CE0E-44AA-939D-F00BFAB1B97C}" destId="{6576E9AC-BC00-49CD-BBAA-812A47EED6B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1D866F-7899-4A41-B791-784FE6194A6D}" type="doc">
      <dgm:prSet loTypeId="urn:microsoft.com/office/officeart/2016/7/layout/BasicProcessNew" loCatId="process" qsTypeId="urn:microsoft.com/office/officeart/2005/8/quickstyle/simple1" qsCatId="simple" csTypeId="urn:microsoft.com/office/officeart/2005/8/colors/colorful2" csCatId="colorful"/>
      <dgm:spPr/>
      <dgm:t>
        <a:bodyPr/>
        <a:lstStyle/>
        <a:p>
          <a:endParaRPr lang="en-US"/>
        </a:p>
      </dgm:t>
    </dgm:pt>
    <dgm:pt modelId="{1E2333E9-9E91-478F-9236-8C385429C526}">
      <dgm:prSet/>
      <dgm:spPr/>
      <dgm:t>
        <a:bodyPr/>
        <a:lstStyle/>
        <a:p>
          <a:r>
            <a:rPr lang="en-GB"/>
            <a:t>From these observations, I thought that the given the target demographic of the hotel are tourist families, Prague 10 matches this demographic more than the other neighbourhoods. The presence of a train station and a bus stop close to the neighbourhood would be an important factor for tourists.  Furthermore, cafes, restaurants and parks are more common in this neighbourhood than others. Prague 9 would be a close second option, but Prague 10 has an advantage of being closer to the city centre, train and bus stop, which would make travel easier for tourists.</a:t>
          </a:r>
          <a:endParaRPr lang="en-US"/>
        </a:p>
      </dgm:t>
    </dgm:pt>
    <dgm:pt modelId="{BB4B29A0-E064-41BF-BD33-58FD597AEDCE}" type="parTrans" cxnId="{100CF441-AD66-4C29-A997-613C823D971C}">
      <dgm:prSet/>
      <dgm:spPr/>
      <dgm:t>
        <a:bodyPr/>
        <a:lstStyle/>
        <a:p>
          <a:endParaRPr lang="en-US"/>
        </a:p>
      </dgm:t>
    </dgm:pt>
    <dgm:pt modelId="{80C4E2EB-ADC4-47D8-959D-0071294D2FA7}" type="sibTrans" cxnId="{100CF441-AD66-4C29-A997-613C823D971C}">
      <dgm:prSet/>
      <dgm:spPr/>
      <dgm:t>
        <a:bodyPr/>
        <a:lstStyle/>
        <a:p>
          <a:endParaRPr lang="en-US"/>
        </a:p>
      </dgm:t>
    </dgm:pt>
    <dgm:pt modelId="{6EB5768B-B3DC-4728-B321-5384671F65EB}">
      <dgm:prSet/>
      <dgm:spPr/>
      <dgm:t>
        <a:bodyPr/>
        <a:lstStyle/>
        <a:p>
          <a:r>
            <a:rPr lang="en-GB"/>
            <a:t>However, this data closely depends on the venues and data obtained from the Foursquare API with free account where number of calls is limited. Additional data should have been obtained on the other factors like safety and accessibility of the neighbourhood. Ii also discards neighbourhoods with a lot of parks and already existing hotels. These areas should be explored in the future.</a:t>
          </a:r>
          <a:endParaRPr lang="en-US"/>
        </a:p>
      </dgm:t>
    </dgm:pt>
    <dgm:pt modelId="{A711FCBD-430A-451E-BA6D-308EB90D0367}" type="parTrans" cxnId="{E2EEE4D6-C69B-46CF-9708-F81E49119949}">
      <dgm:prSet/>
      <dgm:spPr/>
      <dgm:t>
        <a:bodyPr/>
        <a:lstStyle/>
        <a:p>
          <a:endParaRPr lang="en-US"/>
        </a:p>
      </dgm:t>
    </dgm:pt>
    <dgm:pt modelId="{0D1CC63D-537E-41EB-BED2-BC28918EBB6B}" type="sibTrans" cxnId="{E2EEE4D6-C69B-46CF-9708-F81E49119949}">
      <dgm:prSet/>
      <dgm:spPr/>
      <dgm:t>
        <a:bodyPr/>
        <a:lstStyle/>
        <a:p>
          <a:endParaRPr lang="en-US"/>
        </a:p>
      </dgm:t>
    </dgm:pt>
    <dgm:pt modelId="{CF307BC9-6689-4424-921C-D1BD2D5D6B5D}" type="pres">
      <dgm:prSet presAssocID="{F91D866F-7899-4A41-B791-784FE6194A6D}" presName="Name0" presStyleCnt="0">
        <dgm:presLayoutVars>
          <dgm:dir/>
          <dgm:resizeHandles val="exact"/>
        </dgm:presLayoutVars>
      </dgm:prSet>
      <dgm:spPr/>
    </dgm:pt>
    <dgm:pt modelId="{0F6A3875-24E5-4CDD-B3C0-C9E76ED72F34}" type="pres">
      <dgm:prSet presAssocID="{1E2333E9-9E91-478F-9236-8C385429C526}" presName="node" presStyleLbl="node1" presStyleIdx="0" presStyleCnt="3">
        <dgm:presLayoutVars>
          <dgm:bulletEnabled val="1"/>
        </dgm:presLayoutVars>
      </dgm:prSet>
      <dgm:spPr/>
    </dgm:pt>
    <dgm:pt modelId="{BE68BC05-EA56-4455-8D01-D042E464E2B5}" type="pres">
      <dgm:prSet presAssocID="{80C4E2EB-ADC4-47D8-959D-0071294D2FA7}" presName="sibTransSpacerBeforeConnector" presStyleCnt="0"/>
      <dgm:spPr/>
    </dgm:pt>
    <dgm:pt modelId="{AE58520C-13B9-442C-940C-6BFEFC7FDC2C}" type="pres">
      <dgm:prSet presAssocID="{80C4E2EB-ADC4-47D8-959D-0071294D2FA7}" presName="sibTrans" presStyleLbl="node1" presStyleIdx="1" presStyleCnt="3"/>
      <dgm:spPr/>
    </dgm:pt>
    <dgm:pt modelId="{643893B5-A8F7-4B37-888F-4DD5CE9879BC}" type="pres">
      <dgm:prSet presAssocID="{80C4E2EB-ADC4-47D8-959D-0071294D2FA7}" presName="sibTransSpacerAfterConnector" presStyleCnt="0"/>
      <dgm:spPr/>
    </dgm:pt>
    <dgm:pt modelId="{8EDBBFE8-3A1E-4DAC-9133-10E06C237147}" type="pres">
      <dgm:prSet presAssocID="{6EB5768B-B3DC-4728-B321-5384671F65EB}" presName="node" presStyleLbl="node1" presStyleIdx="2" presStyleCnt="3">
        <dgm:presLayoutVars>
          <dgm:bulletEnabled val="1"/>
        </dgm:presLayoutVars>
      </dgm:prSet>
      <dgm:spPr/>
    </dgm:pt>
  </dgm:ptLst>
  <dgm:cxnLst>
    <dgm:cxn modelId="{73ED0461-AC36-44F9-93D1-D3D14D94E15F}" type="presOf" srcId="{1E2333E9-9E91-478F-9236-8C385429C526}" destId="{0F6A3875-24E5-4CDD-B3C0-C9E76ED72F34}" srcOrd="0" destOrd="0" presId="urn:microsoft.com/office/officeart/2016/7/layout/BasicProcessNew"/>
    <dgm:cxn modelId="{100CF441-AD66-4C29-A997-613C823D971C}" srcId="{F91D866F-7899-4A41-B791-784FE6194A6D}" destId="{1E2333E9-9E91-478F-9236-8C385429C526}" srcOrd="0" destOrd="0" parTransId="{BB4B29A0-E064-41BF-BD33-58FD597AEDCE}" sibTransId="{80C4E2EB-ADC4-47D8-959D-0071294D2FA7}"/>
    <dgm:cxn modelId="{E4391456-F807-456B-AF22-C06871778673}" type="presOf" srcId="{80C4E2EB-ADC4-47D8-959D-0071294D2FA7}" destId="{AE58520C-13B9-442C-940C-6BFEFC7FDC2C}" srcOrd="0" destOrd="0" presId="urn:microsoft.com/office/officeart/2016/7/layout/BasicProcessNew"/>
    <dgm:cxn modelId="{E2EEE4D6-C69B-46CF-9708-F81E49119949}" srcId="{F91D866F-7899-4A41-B791-784FE6194A6D}" destId="{6EB5768B-B3DC-4728-B321-5384671F65EB}" srcOrd="1" destOrd="0" parTransId="{A711FCBD-430A-451E-BA6D-308EB90D0367}" sibTransId="{0D1CC63D-537E-41EB-BED2-BC28918EBB6B}"/>
    <dgm:cxn modelId="{339C84E2-F9F2-4582-B9BA-F0C781D5FD70}" type="presOf" srcId="{6EB5768B-B3DC-4728-B321-5384671F65EB}" destId="{8EDBBFE8-3A1E-4DAC-9133-10E06C237147}" srcOrd="0" destOrd="0" presId="urn:microsoft.com/office/officeart/2016/7/layout/BasicProcessNew"/>
    <dgm:cxn modelId="{297782F1-184F-45D2-82C7-291E2A651AD0}" type="presOf" srcId="{F91D866F-7899-4A41-B791-784FE6194A6D}" destId="{CF307BC9-6689-4424-921C-D1BD2D5D6B5D}" srcOrd="0" destOrd="0" presId="urn:microsoft.com/office/officeart/2016/7/layout/BasicProcessNew"/>
    <dgm:cxn modelId="{254E3B4E-29E7-4566-89E7-C55D58E87D9F}" type="presParOf" srcId="{CF307BC9-6689-4424-921C-D1BD2D5D6B5D}" destId="{0F6A3875-24E5-4CDD-B3C0-C9E76ED72F34}" srcOrd="0" destOrd="0" presId="urn:microsoft.com/office/officeart/2016/7/layout/BasicProcessNew"/>
    <dgm:cxn modelId="{E620CC35-2584-451F-B2DE-2851EB5E25A8}" type="presParOf" srcId="{CF307BC9-6689-4424-921C-D1BD2D5D6B5D}" destId="{BE68BC05-EA56-4455-8D01-D042E464E2B5}" srcOrd="1" destOrd="0" presId="urn:microsoft.com/office/officeart/2016/7/layout/BasicProcessNew"/>
    <dgm:cxn modelId="{4417DAE3-CA00-4B9F-A1B8-4EA3A4FAC111}" type="presParOf" srcId="{CF307BC9-6689-4424-921C-D1BD2D5D6B5D}" destId="{AE58520C-13B9-442C-940C-6BFEFC7FDC2C}" srcOrd="2" destOrd="0" presId="urn:microsoft.com/office/officeart/2016/7/layout/BasicProcessNew"/>
    <dgm:cxn modelId="{D56F55F2-7B7A-46FB-866F-ABF93020E837}" type="presParOf" srcId="{CF307BC9-6689-4424-921C-D1BD2D5D6B5D}" destId="{643893B5-A8F7-4B37-888F-4DD5CE9879BC}" srcOrd="3" destOrd="0" presId="urn:microsoft.com/office/officeart/2016/7/layout/BasicProcessNew"/>
    <dgm:cxn modelId="{32818B4F-3BCA-41E5-A797-A475C6120AA0}" type="presParOf" srcId="{CF307BC9-6689-4424-921C-D1BD2D5D6B5D}" destId="{8EDBBFE8-3A1E-4DAC-9133-10E06C237147}"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E4BA13-0E8A-4905-A0AF-C7D599D27C9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D22A2C7-55DA-4EF8-BB4A-057CA29280AF}">
      <dgm:prSet/>
      <dgm:spPr/>
      <dgm:t>
        <a:bodyPr/>
        <a:lstStyle/>
        <a:p>
          <a:r>
            <a:rPr lang="en-US"/>
            <a:t>However, this data depends on the venues and data obtained from the Foursquare API. On a sandbox API, the number of calls is limited. </a:t>
          </a:r>
        </a:p>
      </dgm:t>
    </dgm:pt>
    <dgm:pt modelId="{D10A1CB4-114B-41DD-83BC-1EBA569578A8}" type="parTrans" cxnId="{3A9EE1AC-B4E3-43B1-8AC4-09B03E019720}">
      <dgm:prSet/>
      <dgm:spPr/>
      <dgm:t>
        <a:bodyPr/>
        <a:lstStyle/>
        <a:p>
          <a:endParaRPr lang="en-US"/>
        </a:p>
      </dgm:t>
    </dgm:pt>
    <dgm:pt modelId="{300F93A9-FC08-434D-BA7F-506EBB638F71}" type="sibTrans" cxnId="{3A9EE1AC-B4E3-43B1-8AC4-09B03E019720}">
      <dgm:prSet/>
      <dgm:spPr/>
      <dgm:t>
        <a:bodyPr/>
        <a:lstStyle/>
        <a:p>
          <a:endParaRPr lang="en-US"/>
        </a:p>
      </dgm:t>
    </dgm:pt>
    <dgm:pt modelId="{751CAA8C-90D2-4B82-80CF-D4F852CF7F5E}">
      <dgm:prSet/>
      <dgm:spPr/>
      <dgm:t>
        <a:bodyPr/>
        <a:lstStyle/>
        <a:p>
          <a:r>
            <a:rPr lang="en-US"/>
            <a:t>Furthermore, additional data should have been obtained on other factors like safety and accessibility of the neighbourhood. </a:t>
          </a:r>
        </a:p>
      </dgm:t>
    </dgm:pt>
    <dgm:pt modelId="{23C1203A-402C-4403-B3CB-C0724626F710}" type="parTrans" cxnId="{B5B6FFC7-2A8D-4D86-B034-50784417B598}">
      <dgm:prSet/>
      <dgm:spPr/>
      <dgm:t>
        <a:bodyPr/>
        <a:lstStyle/>
        <a:p>
          <a:endParaRPr lang="en-US"/>
        </a:p>
      </dgm:t>
    </dgm:pt>
    <dgm:pt modelId="{5B9F74A1-C929-40DD-990E-2AA6C0BC23F5}" type="sibTrans" cxnId="{B5B6FFC7-2A8D-4D86-B034-50784417B598}">
      <dgm:prSet/>
      <dgm:spPr/>
      <dgm:t>
        <a:bodyPr/>
        <a:lstStyle/>
        <a:p>
          <a:endParaRPr lang="en-US"/>
        </a:p>
      </dgm:t>
    </dgm:pt>
    <dgm:pt modelId="{3C408B1E-3E54-4911-A796-1608A40BAAA7}">
      <dgm:prSet/>
      <dgm:spPr/>
      <dgm:t>
        <a:bodyPr/>
        <a:lstStyle/>
        <a:p>
          <a:r>
            <a:rPr lang="en-US"/>
            <a:t>It also discards neighbourhoods with a lot of parks and already existing hotels. It may not be mandatory for the neighbourhood to have no nearby hotels at all for the new hotel to do well there. </a:t>
          </a:r>
        </a:p>
      </dgm:t>
    </dgm:pt>
    <dgm:pt modelId="{B3EF3B82-58AA-430E-8F75-F43419DC4261}" type="parTrans" cxnId="{0C4DCAE8-7708-411D-A06E-C187D7CD5FD0}">
      <dgm:prSet/>
      <dgm:spPr/>
      <dgm:t>
        <a:bodyPr/>
        <a:lstStyle/>
        <a:p>
          <a:endParaRPr lang="en-US"/>
        </a:p>
      </dgm:t>
    </dgm:pt>
    <dgm:pt modelId="{2FBC326A-6E3A-44D4-9137-F29A30D2B40A}" type="sibTrans" cxnId="{0C4DCAE8-7708-411D-A06E-C187D7CD5FD0}">
      <dgm:prSet/>
      <dgm:spPr/>
      <dgm:t>
        <a:bodyPr/>
        <a:lstStyle/>
        <a:p>
          <a:endParaRPr lang="en-US"/>
        </a:p>
      </dgm:t>
    </dgm:pt>
    <dgm:pt modelId="{29C2B708-4920-4441-A721-032ACA3CCB14}">
      <dgm:prSet/>
      <dgm:spPr/>
      <dgm:t>
        <a:bodyPr/>
        <a:lstStyle/>
        <a:p>
          <a:r>
            <a:rPr lang="en-US" dirty="0"/>
            <a:t>It also assumes that the hotel chain would want to open a hotel near a park, and not near, say the Vltava river or any other popular spot. I would recommend these abovementioned areas as future possibilities to explore.</a:t>
          </a:r>
        </a:p>
      </dgm:t>
    </dgm:pt>
    <dgm:pt modelId="{49AF964F-792A-442F-ABB4-C49B2D2F116D}" type="parTrans" cxnId="{F2CD4848-BF93-4C10-A2E9-A46A16D2FDE4}">
      <dgm:prSet/>
      <dgm:spPr/>
      <dgm:t>
        <a:bodyPr/>
        <a:lstStyle/>
        <a:p>
          <a:endParaRPr lang="en-US"/>
        </a:p>
      </dgm:t>
    </dgm:pt>
    <dgm:pt modelId="{31249152-B104-48A2-B17E-FD3FC208ABDF}" type="sibTrans" cxnId="{F2CD4848-BF93-4C10-A2E9-A46A16D2FDE4}">
      <dgm:prSet/>
      <dgm:spPr/>
      <dgm:t>
        <a:bodyPr/>
        <a:lstStyle/>
        <a:p>
          <a:endParaRPr lang="en-US"/>
        </a:p>
      </dgm:t>
    </dgm:pt>
    <dgm:pt modelId="{680A8CBA-DC8A-4124-B532-4B73EF91AB6D}">
      <dgm:prSet/>
      <dgm:spPr/>
      <dgm:t>
        <a:bodyPr/>
        <a:lstStyle/>
        <a:p>
          <a:r>
            <a:rPr lang="en-US" dirty="0"/>
            <a:t>Also, if the hotel chain chooses to target a demographic like working adults and open a business hotel, the choice of </a:t>
          </a:r>
          <a:r>
            <a:rPr lang="en-US" dirty="0" err="1"/>
            <a:t>neighbourhood</a:t>
          </a:r>
          <a:r>
            <a:rPr lang="en-US" dirty="0"/>
            <a:t> would definitely be different.</a:t>
          </a:r>
        </a:p>
      </dgm:t>
    </dgm:pt>
    <dgm:pt modelId="{A9D8E9DA-1590-4354-B304-F037806EC808}" type="parTrans" cxnId="{F342B15A-B308-4011-911F-8C50745FBF17}">
      <dgm:prSet/>
      <dgm:spPr/>
      <dgm:t>
        <a:bodyPr/>
        <a:lstStyle/>
        <a:p>
          <a:endParaRPr lang="en-US"/>
        </a:p>
      </dgm:t>
    </dgm:pt>
    <dgm:pt modelId="{AD04655F-C083-4AC0-A27F-F0C32F64E97E}" type="sibTrans" cxnId="{F342B15A-B308-4011-911F-8C50745FBF17}">
      <dgm:prSet/>
      <dgm:spPr/>
      <dgm:t>
        <a:bodyPr/>
        <a:lstStyle/>
        <a:p>
          <a:endParaRPr lang="en-US"/>
        </a:p>
      </dgm:t>
    </dgm:pt>
    <dgm:pt modelId="{E8504F6D-6EDB-4951-93D4-84E6D977BF16}" type="pres">
      <dgm:prSet presAssocID="{99E4BA13-0E8A-4905-A0AF-C7D599D27C96}" presName="vert0" presStyleCnt="0">
        <dgm:presLayoutVars>
          <dgm:dir/>
          <dgm:animOne val="branch"/>
          <dgm:animLvl val="lvl"/>
        </dgm:presLayoutVars>
      </dgm:prSet>
      <dgm:spPr/>
    </dgm:pt>
    <dgm:pt modelId="{790625AB-FF7F-483D-960A-A4D5DE4BE1BB}" type="pres">
      <dgm:prSet presAssocID="{5D22A2C7-55DA-4EF8-BB4A-057CA29280AF}" presName="thickLine" presStyleLbl="alignNode1" presStyleIdx="0" presStyleCnt="5"/>
      <dgm:spPr/>
    </dgm:pt>
    <dgm:pt modelId="{9AA67CD3-6828-4679-9406-46794CD2EC49}" type="pres">
      <dgm:prSet presAssocID="{5D22A2C7-55DA-4EF8-BB4A-057CA29280AF}" presName="horz1" presStyleCnt="0"/>
      <dgm:spPr/>
    </dgm:pt>
    <dgm:pt modelId="{F54B81E3-04CC-411A-858F-9E6584E583CD}" type="pres">
      <dgm:prSet presAssocID="{5D22A2C7-55DA-4EF8-BB4A-057CA29280AF}" presName="tx1" presStyleLbl="revTx" presStyleIdx="0" presStyleCnt="5"/>
      <dgm:spPr/>
    </dgm:pt>
    <dgm:pt modelId="{F0C7DD24-B9BE-4B4C-8C5D-296149DB11A4}" type="pres">
      <dgm:prSet presAssocID="{5D22A2C7-55DA-4EF8-BB4A-057CA29280AF}" presName="vert1" presStyleCnt="0"/>
      <dgm:spPr/>
    </dgm:pt>
    <dgm:pt modelId="{27380EAE-193E-4AD8-8233-BCED795CA386}" type="pres">
      <dgm:prSet presAssocID="{751CAA8C-90D2-4B82-80CF-D4F852CF7F5E}" presName="thickLine" presStyleLbl="alignNode1" presStyleIdx="1" presStyleCnt="5"/>
      <dgm:spPr/>
    </dgm:pt>
    <dgm:pt modelId="{60120077-9EF6-48A9-BB3C-50B4081F38A0}" type="pres">
      <dgm:prSet presAssocID="{751CAA8C-90D2-4B82-80CF-D4F852CF7F5E}" presName="horz1" presStyleCnt="0"/>
      <dgm:spPr/>
    </dgm:pt>
    <dgm:pt modelId="{23ED6D3A-6EB2-41ED-8522-EA8D56879298}" type="pres">
      <dgm:prSet presAssocID="{751CAA8C-90D2-4B82-80CF-D4F852CF7F5E}" presName="tx1" presStyleLbl="revTx" presStyleIdx="1" presStyleCnt="5"/>
      <dgm:spPr/>
    </dgm:pt>
    <dgm:pt modelId="{3B83F8F8-0E43-4103-AF6D-F0BFBA5E1E64}" type="pres">
      <dgm:prSet presAssocID="{751CAA8C-90D2-4B82-80CF-D4F852CF7F5E}" presName="vert1" presStyleCnt="0"/>
      <dgm:spPr/>
    </dgm:pt>
    <dgm:pt modelId="{D7203ECD-09ED-4E60-922D-A0655E1469B5}" type="pres">
      <dgm:prSet presAssocID="{3C408B1E-3E54-4911-A796-1608A40BAAA7}" presName="thickLine" presStyleLbl="alignNode1" presStyleIdx="2" presStyleCnt="5"/>
      <dgm:spPr/>
    </dgm:pt>
    <dgm:pt modelId="{E4D935B7-B4F3-4AAA-AF38-AC9DA6C61691}" type="pres">
      <dgm:prSet presAssocID="{3C408B1E-3E54-4911-A796-1608A40BAAA7}" presName="horz1" presStyleCnt="0"/>
      <dgm:spPr/>
    </dgm:pt>
    <dgm:pt modelId="{D7E6C594-1C53-4FB4-AF5C-7D258288DF6F}" type="pres">
      <dgm:prSet presAssocID="{3C408B1E-3E54-4911-A796-1608A40BAAA7}" presName="tx1" presStyleLbl="revTx" presStyleIdx="2" presStyleCnt="5"/>
      <dgm:spPr/>
    </dgm:pt>
    <dgm:pt modelId="{2E38BCEA-1062-4E1A-967C-F222D82A04C0}" type="pres">
      <dgm:prSet presAssocID="{3C408B1E-3E54-4911-A796-1608A40BAAA7}" presName="vert1" presStyleCnt="0"/>
      <dgm:spPr/>
    </dgm:pt>
    <dgm:pt modelId="{8FE49C24-CA24-4773-86CE-356245E93382}" type="pres">
      <dgm:prSet presAssocID="{29C2B708-4920-4441-A721-032ACA3CCB14}" presName="thickLine" presStyleLbl="alignNode1" presStyleIdx="3" presStyleCnt="5"/>
      <dgm:spPr/>
    </dgm:pt>
    <dgm:pt modelId="{5B9B753E-FB0F-4421-B5F6-9563ABF01A41}" type="pres">
      <dgm:prSet presAssocID="{29C2B708-4920-4441-A721-032ACA3CCB14}" presName="horz1" presStyleCnt="0"/>
      <dgm:spPr/>
    </dgm:pt>
    <dgm:pt modelId="{9D19FE34-19EE-4BC8-9B03-CD4A7580FFD9}" type="pres">
      <dgm:prSet presAssocID="{29C2B708-4920-4441-A721-032ACA3CCB14}" presName="tx1" presStyleLbl="revTx" presStyleIdx="3" presStyleCnt="5"/>
      <dgm:spPr/>
    </dgm:pt>
    <dgm:pt modelId="{E2BE099B-F77A-4C0D-BE45-F01F2A7AC39E}" type="pres">
      <dgm:prSet presAssocID="{29C2B708-4920-4441-A721-032ACA3CCB14}" presName="vert1" presStyleCnt="0"/>
      <dgm:spPr/>
    </dgm:pt>
    <dgm:pt modelId="{88A7A054-D9C3-462D-8AFA-24C844E038C6}" type="pres">
      <dgm:prSet presAssocID="{680A8CBA-DC8A-4124-B532-4B73EF91AB6D}" presName="thickLine" presStyleLbl="alignNode1" presStyleIdx="4" presStyleCnt="5"/>
      <dgm:spPr/>
    </dgm:pt>
    <dgm:pt modelId="{BBC58526-5A1A-414F-A221-AA7C50B01A2E}" type="pres">
      <dgm:prSet presAssocID="{680A8CBA-DC8A-4124-B532-4B73EF91AB6D}" presName="horz1" presStyleCnt="0"/>
      <dgm:spPr/>
    </dgm:pt>
    <dgm:pt modelId="{DDE9EFF7-640F-47B2-9739-E5153E6F5479}" type="pres">
      <dgm:prSet presAssocID="{680A8CBA-DC8A-4124-B532-4B73EF91AB6D}" presName="tx1" presStyleLbl="revTx" presStyleIdx="4" presStyleCnt="5"/>
      <dgm:spPr/>
    </dgm:pt>
    <dgm:pt modelId="{63CA31F3-4853-4A61-B46D-D4AE25E75581}" type="pres">
      <dgm:prSet presAssocID="{680A8CBA-DC8A-4124-B532-4B73EF91AB6D}" presName="vert1" presStyleCnt="0"/>
      <dgm:spPr/>
    </dgm:pt>
  </dgm:ptLst>
  <dgm:cxnLst>
    <dgm:cxn modelId="{916B2B22-634F-4F82-B531-6ED9D3C3F716}" type="presOf" srcId="{29C2B708-4920-4441-A721-032ACA3CCB14}" destId="{9D19FE34-19EE-4BC8-9B03-CD4A7580FFD9}" srcOrd="0" destOrd="0" presId="urn:microsoft.com/office/officeart/2008/layout/LinedList"/>
    <dgm:cxn modelId="{F2CD4848-BF93-4C10-A2E9-A46A16D2FDE4}" srcId="{99E4BA13-0E8A-4905-A0AF-C7D599D27C96}" destId="{29C2B708-4920-4441-A721-032ACA3CCB14}" srcOrd="3" destOrd="0" parTransId="{49AF964F-792A-442F-ABB4-C49B2D2F116D}" sibTransId="{31249152-B104-48A2-B17E-FD3FC208ABDF}"/>
    <dgm:cxn modelId="{00CE3A6F-B41D-4B24-B3A5-486FDE00ABB5}" type="presOf" srcId="{99E4BA13-0E8A-4905-A0AF-C7D599D27C96}" destId="{E8504F6D-6EDB-4951-93D4-84E6D977BF16}" srcOrd="0" destOrd="0" presId="urn:microsoft.com/office/officeart/2008/layout/LinedList"/>
    <dgm:cxn modelId="{96B7D575-02CE-4B79-8038-A5CBB7C84AE5}" type="presOf" srcId="{751CAA8C-90D2-4B82-80CF-D4F852CF7F5E}" destId="{23ED6D3A-6EB2-41ED-8522-EA8D56879298}" srcOrd="0" destOrd="0" presId="urn:microsoft.com/office/officeart/2008/layout/LinedList"/>
    <dgm:cxn modelId="{F342B15A-B308-4011-911F-8C50745FBF17}" srcId="{99E4BA13-0E8A-4905-A0AF-C7D599D27C96}" destId="{680A8CBA-DC8A-4124-B532-4B73EF91AB6D}" srcOrd="4" destOrd="0" parTransId="{A9D8E9DA-1590-4354-B304-F037806EC808}" sibTransId="{AD04655F-C083-4AC0-A27F-F0C32F64E97E}"/>
    <dgm:cxn modelId="{29E99B86-8962-4FBA-A30B-3A60571C9028}" type="presOf" srcId="{3C408B1E-3E54-4911-A796-1608A40BAAA7}" destId="{D7E6C594-1C53-4FB4-AF5C-7D258288DF6F}" srcOrd="0" destOrd="0" presId="urn:microsoft.com/office/officeart/2008/layout/LinedList"/>
    <dgm:cxn modelId="{3A9EE1AC-B4E3-43B1-8AC4-09B03E019720}" srcId="{99E4BA13-0E8A-4905-A0AF-C7D599D27C96}" destId="{5D22A2C7-55DA-4EF8-BB4A-057CA29280AF}" srcOrd="0" destOrd="0" parTransId="{D10A1CB4-114B-41DD-83BC-1EBA569578A8}" sibTransId="{300F93A9-FC08-434D-BA7F-506EBB638F71}"/>
    <dgm:cxn modelId="{A63AA6BA-B5EB-4D9C-9E5A-196D7A31A917}" type="presOf" srcId="{680A8CBA-DC8A-4124-B532-4B73EF91AB6D}" destId="{DDE9EFF7-640F-47B2-9739-E5153E6F5479}" srcOrd="0" destOrd="0" presId="urn:microsoft.com/office/officeart/2008/layout/LinedList"/>
    <dgm:cxn modelId="{B5B6FFC7-2A8D-4D86-B034-50784417B598}" srcId="{99E4BA13-0E8A-4905-A0AF-C7D599D27C96}" destId="{751CAA8C-90D2-4B82-80CF-D4F852CF7F5E}" srcOrd="1" destOrd="0" parTransId="{23C1203A-402C-4403-B3CB-C0724626F710}" sibTransId="{5B9F74A1-C929-40DD-990E-2AA6C0BC23F5}"/>
    <dgm:cxn modelId="{FA3847DC-5A40-441C-8BC9-501EA700768C}" type="presOf" srcId="{5D22A2C7-55DA-4EF8-BB4A-057CA29280AF}" destId="{F54B81E3-04CC-411A-858F-9E6584E583CD}" srcOrd="0" destOrd="0" presId="urn:microsoft.com/office/officeart/2008/layout/LinedList"/>
    <dgm:cxn modelId="{0C4DCAE8-7708-411D-A06E-C187D7CD5FD0}" srcId="{99E4BA13-0E8A-4905-A0AF-C7D599D27C96}" destId="{3C408B1E-3E54-4911-A796-1608A40BAAA7}" srcOrd="2" destOrd="0" parTransId="{B3EF3B82-58AA-430E-8F75-F43419DC4261}" sibTransId="{2FBC326A-6E3A-44D4-9137-F29A30D2B40A}"/>
    <dgm:cxn modelId="{FB0C7523-535F-47CD-B636-E7EE77B034CA}" type="presParOf" srcId="{E8504F6D-6EDB-4951-93D4-84E6D977BF16}" destId="{790625AB-FF7F-483D-960A-A4D5DE4BE1BB}" srcOrd="0" destOrd="0" presId="urn:microsoft.com/office/officeart/2008/layout/LinedList"/>
    <dgm:cxn modelId="{CC18099A-9DF4-4EE1-AC88-86163C1A8626}" type="presParOf" srcId="{E8504F6D-6EDB-4951-93D4-84E6D977BF16}" destId="{9AA67CD3-6828-4679-9406-46794CD2EC49}" srcOrd="1" destOrd="0" presId="urn:microsoft.com/office/officeart/2008/layout/LinedList"/>
    <dgm:cxn modelId="{BA57A936-37DB-455B-BF59-D947B80244A4}" type="presParOf" srcId="{9AA67CD3-6828-4679-9406-46794CD2EC49}" destId="{F54B81E3-04CC-411A-858F-9E6584E583CD}" srcOrd="0" destOrd="0" presId="urn:microsoft.com/office/officeart/2008/layout/LinedList"/>
    <dgm:cxn modelId="{0029233C-08A9-4594-A7BF-B10D17BE2742}" type="presParOf" srcId="{9AA67CD3-6828-4679-9406-46794CD2EC49}" destId="{F0C7DD24-B9BE-4B4C-8C5D-296149DB11A4}" srcOrd="1" destOrd="0" presId="urn:microsoft.com/office/officeart/2008/layout/LinedList"/>
    <dgm:cxn modelId="{0ADB39B6-FE99-40DF-BC7C-6519C273CAC7}" type="presParOf" srcId="{E8504F6D-6EDB-4951-93D4-84E6D977BF16}" destId="{27380EAE-193E-4AD8-8233-BCED795CA386}" srcOrd="2" destOrd="0" presId="urn:microsoft.com/office/officeart/2008/layout/LinedList"/>
    <dgm:cxn modelId="{04286E35-A613-4139-86DA-2D1C6D6C8960}" type="presParOf" srcId="{E8504F6D-6EDB-4951-93D4-84E6D977BF16}" destId="{60120077-9EF6-48A9-BB3C-50B4081F38A0}" srcOrd="3" destOrd="0" presId="urn:microsoft.com/office/officeart/2008/layout/LinedList"/>
    <dgm:cxn modelId="{D352BA86-FB24-4848-B441-4EC6D5557DA3}" type="presParOf" srcId="{60120077-9EF6-48A9-BB3C-50B4081F38A0}" destId="{23ED6D3A-6EB2-41ED-8522-EA8D56879298}" srcOrd="0" destOrd="0" presId="urn:microsoft.com/office/officeart/2008/layout/LinedList"/>
    <dgm:cxn modelId="{F24D2F15-6A5F-4887-8454-65DE998D99A4}" type="presParOf" srcId="{60120077-9EF6-48A9-BB3C-50B4081F38A0}" destId="{3B83F8F8-0E43-4103-AF6D-F0BFBA5E1E64}" srcOrd="1" destOrd="0" presId="urn:microsoft.com/office/officeart/2008/layout/LinedList"/>
    <dgm:cxn modelId="{E10B815A-A31C-4466-A9E1-F022C8EA4E8B}" type="presParOf" srcId="{E8504F6D-6EDB-4951-93D4-84E6D977BF16}" destId="{D7203ECD-09ED-4E60-922D-A0655E1469B5}" srcOrd="4" destOrd="0" presId="urn:microsoft.com/office/officeart/2008/layout/LinedList"/>
    <dgm:cxn modelId="{2ADEF084-F23A-4E23-8DD7-15CB488287BF}" type="presParOf" srcId="{E8504F6D-6EDB-4951-93D4-84E6D977BF16}" destId="{E4D935B7-B4F3-4AAA-AF38-AC9DA6C61691}" srcOrd="5" destOrd="0" presId="urn:microsoft.com/office/officeart/2008/layout/LinedList"/>
    <dgm:cxn modelId="{D17100BB-96C6-4C6A-AE57-DF0724DE2A3E}" type="presParOf" srcId="{E4D935B7-B4F3-4AAA-AF38-AC9DA6C61691}" destId="{D7E6C594-1C53-4FB4-AF5C-7D258288DF6F}" srcOrd="0" destOrd="0" presId="urn:microsoft.com/office/officeart/2008/layout/LinedList"/>
    <dgm:cxn modelId="{6537AA5A-9F3C-41C2-911B-7BBBA33A6C08}" type="presParOf" srcId="{E4D935B7-B4F3-4AAA-AF38-AC9DA6C61691}" destId="{2E38BCEA-1062-4E1A-967C-F222D82A04C0}" srcOrd="1" destOrd="0" presId="urn:microsoft.com/office/officeart/2008/layout/LinedList"/>
    <dgm:cxn modelId="{6F57B7F7-B403-481B-BAEF-89D9F60D59D2}" type="presParOf" srcId="{E8504F6D-6EDB-4951-93D4-84E6D977BF16}" destId="{8FE49C24-CA24-4773-86CE-356245E93382}" srcOrd="6" destOrd="0" presId="urn:microsoft.com/office/officeart/2008/layout/LinedList"/>
    <dgm:cxn modelId="{D88AD38C-DE2D-4D6A-ADB3-6A4D432DDDBA}" type="presParOf" srcId="{E8504F6D-6EDB-4951-93D4-84E6D977BF16}" destId="{5B9B753E-FB0F-4421-B5F6-9563ABF01A41}" srcOrd="7" destOrd="0" presId="urn:microsoft.com/office/officeart/2008/layout/LinedList"/>
    <dgm:cxn modelId="{3911FB69-027E-4687-8FC0-6A57AF4187E2}" type="presParOf" srcId="{5B9B753E-FB0F-4421-B5F6-9563ABF01A41}" destId="{9D19FE34-19EE-4BC8-9B03-CD4A7580FFD9}" srcOrd="0" destOrd="0" presId="urn:microsoft.com/office/officeart/2008/layout/LinedList"/>
    <dgm:cxn modelId="{5ED9D154-F3B9-4095-98FF-82E757E6CFB3}" type="presParOf" srcId="{5B9B753E-FB0F-4421-B5F6-9563ABF01A41}" destId="{E2BE099B-F77A-4C0D-BE45-F01F2A7AC39E}" srcOrd="1" destOrd="0" presId="urn:microsoft.com/office/officeart/2008/layout/LinedList"/>
    <dgm:cxn modelId="{8F1900B6-5E26-4C19-8F2E-C6363C371573}" type="presParOf" srcId="{E8504F6D-6EDB-4951-93D4-84E6D977BF16}" destId="{88A7A054-D9C3-462D-8AFA-24C844E038C6}" srcOrd="8" destOrd="0" presId="urn:microsoft.com/office/officeart/2008/layout/LinedList"/>
    <dgm:cxn modelId="{DBCC0FC9-83DE-4898-AD36-72A14E0755FD}" type="presParOf" srcId="{E8504F6D-6EDB-4951-93D4-84E6D977BF16}" destId="{BBC58526-5A1A-414F-A221-AA7C50B01A2E}" srcOrd="9" destOrd="0" presId="urn:microsoft.com/office/officeart/2008/layout/LinedList"/>
    <dgm:cxn modelId="{8D13A715-5667-4920-8B55-FD77550FCDAF}" type="presParOf" srcId="{BBC58526-5A1A-414F-A221-AA7C50B01A2E}" destId="{DDE9EFF7-640F-47B2-9739-E5153E6F5479}" srcOrd="0" destOrd="0" presId="urn:microsoft.com/office/officeart/2008/layout/LinedList"/>
    <dgm:cxn modelId="{1809159B-E020-4744-92BA-5313295AFBB4}" type="presParOf" srcId="{BBC58526-5A1A-414F-A221-AA7C50B01A2E}" destId="{63CA31F3-4853-4A61-B46D-D4AE25E755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CC31F-1F79-4BA6-A2B4-CD33DFFF6889}">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6F390-B7E7-45BB-A714-A669B079CD1C}">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0A7B02-108B-4621-8799-0122598EDFC0}">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622300">
            <a:lnSpc>
              <a:spcPct val="100000"/>
            </a:lnSpc>
            <a:spcBef>
              <a:spcPct val="0"/>
            </a:spcBef>
            <a:spcAft>
              <a:spcPct val="35000"/>
            </a:spcAft>
            <a:buNone/>
          </a:pPr>
          <a:r>
            <a:rPr lang="en-US" sz="1400" kern="1200"/>
            <a:t>I thought of analysing which other Prague neighbourhoods have a variety of parks and open spaces, low competition in terms of other hotels, as well as surrounding venues which match the target demographic of the hotel chain, i.e. tourist families. </a:t>
          </a:r>
        </a:p>
      </dsp:txBody>
      <dsp:txXfrm>
        <a:off x="1623616" y="600"/>
        <a:ext cx="4018358" cy="1405728"/>
      </dsp:txXfrm>
    </dsp:sp>
    <dsp:sp modelId="{DFD39A87-4914-4314-BE03-AD212848E6C9}">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97434-E4B3-466F-8533-5C5CF6E02332}">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CA587A-E25F-4B33-8D82-CE472C5C1D7F}">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622300">
            <a:lnSpc>
              <a:spcPct val="100000"/>
            </a:lnSpc>
            <a:spcBef>
              <a:spcPct val="0"/>
            </a:spcBef>
            <a:spcAft>
              <a:spcPct val="35000"/>
            </a:spcAft>
            <a:buNone/>
          </a:pPr>
          <a:r>
            <a:rPr lang="en-US" sz="1400" kern="1200"/>
            <a:t>Question: </a:t>
          </a:r>
          <a:r>
            <a:rPr lang="en-US" sz="1400" b="1" kern="1200"/>
            <a:t>In the city of Prague, if a hotel chain targeting tourist families is planning to open a new hotel, where would you recommend to open it?</a:t>
          </a:r>
          <a:endParaRPr lang="en-US" sz="1400" kern="1200"/>
        </a:p>
      </dsp:txBody>
      <dsp:txXfrm>
        <a:off x="1623616" y="1757760"/>
        <a:ext cx="4018358" cy="1405728"/>
      </dsp:txXfrm>
    </dsp:sp>
    <dsp:sp modelId="{0B02ED4A-DE27-4314-96E2-F4485756BA8E}">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86090-026B-459F-AEB4-9EC96F3AFAD7}">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76E019-266C-498E-8569-E127D01CD0A0}">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622300">
            <a:lnSpc>
              <a:spcPct val="100000"/>
            </a:lnSpc>
            <a:spcBef>
              <a:spcPct val="0"/>
            </a:spcBef>
            <a:spcAft>
              <a:spcPct val="35000"/>
            </a:spcAft>
            <a:buNone/>
          </a:pPr>
          <a:r>
            <a:rPr lang="en-US" sz="1400" kern="1200"/>
            <a:t>This data may prove useful to hotel chains who are looking to expand into Prague’s constantly expanding tourism market but also look at viable but not overcrowded locations for their property.</a:t>
          </a:r>
        </a:p>
      </dsp:txBody>
      <dsp:txXfrm>
        <a:off x="1623616" y="3514921"/>
        <a:ext cx="4018358"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04CB6-2437-4CC5-932C-37E9901A698D}">
      <dsp:nvSpPr>
        <dsp:cNvPr id="0" name=""/>
        <dsp:cNvSpPr/>
      </dsp:nvSpPr>
      <dsp:spPr>
        <a:xfrm>
          <a:off x="627456" y="273274"/>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25BE0-F492-4D19-BE5D-E0AE371F53F5}">
      <dsp:nvSpPr>
        <dsp:cNvPr id="0" name=""/>
        <dsp:cNvSpPr/>
      </dsp:nvSpPr>
      <dsp:spPr>
        <a:xfrm>
          <a:off x="1029643" y="675462"/>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C2B3B0-F6C9-4236-B47D-889713278428}">
      <dsp:nvSpPr>
        <dsp:cNvPr id="0" name=""/>
        <dsp:cNvSpPr/>
      </dsp:nvSpPr>
      <dsp:spPr>
        <a:xfrm>
          <a:off x="24174"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List of </a:t>
          </a:r>
          <a:r>
            <a:rPr lang="en-US" sz="1600" kern="1200" dirty="0" err="1"/>
            <a:t>neighbourhoods</a:t>
          </a:r>
          <a:r>
            <a:rPr lang="en-US" sz="1600" kern="1200" dirty="0"/>
            <a:t> in Prague, which all serve as possible options for the hotel chain -  </a:t>
          </a:r>
          <a:r>
            <a:rPr lang="en-GB" sz="1600" kern="1200" dirty="0">
              <a:hlinkClick xmlns:r="http://schemas.openxmlformats.org/officeDocument/2006/relationships" r:id="rId3"/>
            </a:rPr>
            <a:t>https://en.wikipedia.org/wiki/Districts_of_Prague</a:t>
          </a:r>
          <a:endParaRPr lang="en-US" sz="1600" kern="1200" dirty="0"/>
        </a:p>
      </dsp:txBody>
      <dsp:txXfrm>
        <a:off x="24174" y="2748274"/>
        <a:ext cx="3093750" cy="1202343"/>
      </dsp:txXfrm>
    </dsp:sp>
    <dsp:sp modelId="{C5B3661E-F5B0-476C-96C0-AFBBE6F71089}">
      <dsp:nvSpPr>
        <dsp:cNvPr id="0" name=""/>
        <dsp:cNvSpPr/>
      </dsp:nvSpPr>
      <dsp:spPr>
        <a:xfrm>
          <a:off x="4262612" y="273274"/>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49C47-8E0C-40D4-A1DC-BC7646B575F2}">
      <dsp:nvSpPr>
        <dsp:cNvPr id="0" name=""/>
        <dsp:cNvSpPr/>
      </dsp:nvSpPr>
      <dsp:spPr>
        <a:xfrm>
          <a:off x="4664799" y="675462"/>
          <a:ext cx="1082812" cy="108281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84D976-E69A-4BBC-8294-1C64A7F2ACE0}">
      <dsp:nvSpPr>
        <dsp:cNvPr id="0" name=""/>
        <dsp:cNvSpPr/>
      </dsp:nvSpPr>
      <dsp:spPr>
        <a:xfrm>
          <a:off x="3659331"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Latitude and Longitude coordinates of each of these </a:t>
          </a:r>
          <a:r>
            <a:rPr lang="en-US" sz="1600" kern="1200" dirty="0" err="1"/>
            <a:t>neighbourhoods</a:t>
          </a:r>
          <a:r>
            <a:rPr lang="en-US" sz="1600" kern="1200" dirty="0"/>
            <a:t>, which would help </a:t>
          </a:r>
          <a:r>
            <a:rPr lang="en-US" sz="1600" kern="1200" dirty="0" err="1"/>
            <a:t>visualise</a:t>
          </a:r>
          <a:r>
            <a:rPr lang="en-US" sz="1600" kern="1200" dirty="0"/>
            <a:t> them and their surroundings on a map.</a:t>
          </a:r>
        </a:p>
      </dsp:txBody>
      <dsp:txXfrm>
        <a:off x="3659331" y="2748274"/>
        <a:ext cx="3093750" cy="1202343"/>
      </dsp:txXfrm>
    </dsp:sp>
    <dsp:sp modelId="{ACDE6E9D-B241-4BE0-8AF2-EFB427BC1655}">
      <dsp:nvSpPr>
        <dsp:cNvPr id="0" name=""/>
        <dsp:cNvSpPr/>
      </dsp:nvSpPr>
      <dsp:spPr>
        <a:xfrm>
          <a:off x="7897768" y="273274"/>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78684-8E70-47E1-9EDC-43D135B710F2}">
      <dsp:nvSpPr>
        <dsp:cNvPr id="0" name=""/>
        <dsp:cNvSpPr/>
      </dsp:nvSpPr>
      <dsp:spPr>
        <a:xfrm>
          <a:off x="8299956" y="675462"/>
          <a:ext cx="1082812" cy="108281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248FA-86A0-45C6-A76E-FBA605920A66}">
      <dsp:nvSpPr>
        <dsp:cNvPr id="0" name=""/>
        <dsp:cNvSpPr/>
      </dsp:nvSpPr>
      <dsp:spPr>
        <a:xfrm>
          <a:off x="7294487" y="2748274"/>
          <a:ext cx="309375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Venue data in order to locate parks, other hotels and surrounding venues that would help in the analysis and clustering of neighbourhoods.</a:t>
          </a:r>
        </a:p>
      </dsp:txBody>
      <dsp:txXfrm>
        <a:off x="7294487" y="2748274"/>
        <a:ext cx="3093750" cy="12023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17F5A-27FA-42CF-9359-C2C88898A278}">
      <dsp:nvSpPr>
        <dsp:cNvPr id="0" name=""/>
        <dsp:cNvSpPr/>
      </dsp:nvSpPr>
      <dsp:spPr>
        <a:xfrm>
          <a:off x="0" y="2402"/>
          <a:ext cx="5641974"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B5780-C209-4E3B-B1B0-66CC71455517}">
      <dsp:nvSpPr>
        <dsp:cNvPr id="0" name=""/>
        <dsp:cNvSpPr/>
      </dsp:nvSpPr>
      <dsp:spPr>
        <a:xfrm>
          <a:off x="0" y="2402"/>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I scraped data about the 10 </a:t>
          </a:r>
          <a:r>
            <a:rPr lang="en-US" sz="1400" kern="1200" dirty="0" err="1"/>
            <a:t>neighbourhoods</a:t>
          </a:r>
          <a:r>
            <a:rPr lang="en-US" sz="1400" kern="1200" dirty="0"/>
            <a:t> in Prague from the Wikipedia page with the help of Python requests and the </a:t>
          </a:r>
          <a:r>
            <a:rPr lang="en-US" sz="1400" kern="1200" dirty="0" err="1"/>
            <a:t>beautifulsoup</a:t>
          </a:r>
          <a:r>
            <a:rPr lang="en-US" sz="1400" kern="1200" dirty="0"/>
            <a:t> package. </a:t>
          </a:r>
        </a:p>
      </dsp:txBody>
      <dsp:txXfrm>
        <a:off x="0" y="2402"/>
        <a:ext cx="5641974" cy="819407"/>
      </dsp:txXfrm>
    </dsp:sp>
    <dsp:sp modelId="{4B08D198-9D57-409F-A7E3-50F475622FA7}">
      <dsp:nvSpPr>
        <dsp:cNvPr id="0" name=""/>
        <dsp:cNvSpPr/>
      </dsp:nvSpPr>
      <dsp:spPr>
        <a:xfrm>
          <a:off x="0" y="821810"/>
          <a:ext cx="5641974" cy="0"/>
        </a:xfrm>
        <a:prstGeom prst="line">
          <a:avLst/>
        </a:prstGeom>
        <a:solidFill>
          <a:schemeClr val="accent5">
            <a:hueOff val="471357"/>
            <a:satOff val="-2254"/>
            <a:lumOff val="2471"/>
            <a:alphaOff val="0"/>
          </a:schemeClr>
        </a:solidFill>
        <a:ln w="15875" cap="flat" cmpd="sng" algn="ctr">
          <a:solidFill>
            <a:schemeClr val="accent5">
              <a:hueOff val="471357"/>
              <a:satOff val="-2254"/>
              <a:lumOff val="24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3E1573-1CCB-42B4-8D98-6983164858D8}">
      <dsp:nvSpPr>
        <dsp:cNvPr id="0" name=""/>
        <dsp:cNvSpPr/>
      </dsp:nvSpPr>
      <dsp:spPr>
        <a:xfrm>
          <a:off x="0" y="821810"/>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I then used the Geocoder package to get the geographical coordinates for each of the </a:t>
          </a:r>
          <a:r>
            <a:rPr lang="en-US" sz="1400" kern="1200" dirty="0" err="1"/>
            <a:t>neighbourhoods</a:t>
          </a:r>
          <a:r>
            <a:rPr lang="en-US" sz="1400" kern="1200" dirty="0"/>
            <a:t>. </a:t>
          </a:r>
        </a:p>
      </dsp:txBody>
      <dsp:txXfrm>
        <a:off x="0" y="821810"/>
        <a:ext cx="5641974" cy="819407"/>
      </dsp:txXfrm>
    </dsp:sp>
    <dsp:sp modelId="{550BA055-0157-4CCE-9ADF-A692278E40A6}">
      <dsp:nvSpPr>
        <dsp:cNvPr id="0" name=""/>
        <dsp:cNvSpPr/>
      </dsp:nvSpPr>
      <dsp:spPr>
        <a:xfrm>
          <a:off x="0" y="1641217"/>
          <a:ext cx="5641974" cy="0"/>
        </a:xfrm>
        <a:prstGeom prst="line">
          <a:avLst/>
        </a:prstGeom>
        <a:solidFill>
          <a:schemeClr val="accent5">
            <a:hueOff val="942713"/>
            <a:satOff val="-4508"/>
            <a:lumOff val="4941"/>
            <a:alphaOff val="0"/>
          </a:schemeClr>
        </a:solidFill>
        <a:ln w="15875" cap="flat" cmpd="sng" algn="ctr">
          <a:solidFill>
            <a:schemeClr val="accent5">
              <a:hueOff val="942713"/>
              <a:satOff val="-4508"/>
              <a:lumOff val="4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EBD84B-0D83-4C3D-8160-63EE40537E7D}">
      <dsp:nvSpPr>
        <dsp:cNvPr id="0" name=""/>
        <dsp:cNvSpPr/>
      </dsp:nvSpPr>
      <dsp:spPr>
        <a:xfrm>
          <a:off x="0" y="1641217"/>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After that, I used the Foursquare API to get venue data for each of these neighbourhoods, i.e. surrounding landmarks, attractions and places to visit. Based on that data, I gained insights to the number of parks present in each neighbourhood. </a:t>
          </a:r>
        </a:p>
      </dsp:txBody>
      <dsp:txXfrm>
        <a:off x="0" y="1641217"/>
        <a:ext cx="5641974" cy="819407"/>
      </dsp:txXfrm>
    </dsp:sp>
    <dsp:sp modelId="{855D575C-1E6E-4140-ABD7-54523C17405D}">
      <dsp:nvSpPr>
        <dsp:cNvPr id="0" name=""/>
        <dsp:cNvSpPr/>
      </dsp:nvSpPr>
      <dsp:spPr>
        <a:xfrm>
          <a:off x="0" y="2460624"/>
          <a:ext cx="5641974" cy="0"/>
        </a:xfrm>
        <a:prstGeom prst="line">
          <a:avLst/>
        </a:prstGeom>
        <a:solidFill>
          <a:schemeClr val="accent5">
            <a:hueOff val="1414070"/>
            <a:satOff val="-6762"/>
            <a:lumOff val="7412"/>
            <a:alphaOff val="0"/>
          </a:schemeClr>
        </a:solidFill>
        <a:ln w="15875" cap="flat" cmpd="sng" algn="ctr">
          <a:solidFill>
            <a:schemeClr val="accent5">
              <a:hueOff val="1414070"/>
              <a:satOff val="-6762"/>
              <a:lumOff val="7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2641C-BF94-482F-A2F6-70FD30BDF020}">
      <dsp:nvSpPr>
        <dsp:cNvPr id="0" name=""/>
        <dsp:cNvSpPr/>
      </dsp:nvSpPr>
      <dsp:spPr>
        <a:xfrm>
          <a:off x="0" y="2460624"/>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Using machine learning techniques like K-means clustering, I calculated and clustered </a:t>
          </a:r>
          <a:r>
            <a:rPr lang="en-US" sz="1400" kern="1200" dirty="0" err="1"/>
            <a:t>neighbourhoods</a:t>
          </a:r>
          <a:r>
            <a:rPr lang="en-US" sz="1400" kern="1200" dirty="0"/>
            <a:t> which have a high number of parks and open spaces and then </a:t>
          </a:r>
          <a:r>
            <a:rPr lang="en-US" sz="1400" kern="1200" dirty="0" err="1"/>
            <a:t>visualised</a:t>
          </a:r>
          <a:r>
            <a:rPr lang="en-US" sz="1400" kern="1200" dirty="0"/>
            <a:t> them using Folium, a map </a:t>
          </a:r>
          <a:r>
            <a:rPr lang="en-US" sz="1400" kern="1200" dirty="0" err="1"/>
            <a:t>visualisation</a:t>
          </a:r>
          <a:r>
            <a:rPr lang="en-US" sz="1400" kern="1200" dirty="0"/>
            <a:t> library. </a:t>
          </a:r>
        </a:p>
      </dsp:txBody>
      <dsp:txXfrm>
        <a:off x="0" y="2460624"/>
        <a:ext cx="5641974" cy="819407"/>
      </dsp:txXfrm>
    </dsp:sp>
    <dsp:sp modelId="{2E8FC5AB-335D-4D39-8F2D-0F6CD038912E}">
      <dsp:nvSpPr>
        <dsp:cNvPr id="0" name=""/>
        <dsp:cNvSpPr/>
      </dsp:nvSpPr>
      <dsp:spPr>
        <a:xfrm>
          <a:off x="0" y="3280032"/>
          <a:ext cx="5641974" cy="0"/>
        </a:xfrm>
        <a:prstGeom prst="line">
          <a:avLst/>
        </a:prstGeom>
        <a:solidFill>
          <a:schemeClr val="accent5">
            <a:hueOff val="1885427"/>
            <a:satOff val="-9016"/>
            <a:lumOff val="9882"/>
            <a:alphaOff val="0"/>
          </a:schemeClr>
        </a:solidFill>
        <a:ln w="15875" cap="flat" cmpd="sng" algn="ctr">
          <a:solidFill>
            <a:schemeClr val="accent5">
              <a:hueOff val="1885427"/>
              <a:satOff val="-9016"/>
              <a:lumOff val="9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1C428-B403-4D57-B452-3B2B98B2C2E2}">
      <dsp:nvSpPr>
        <dsp:cNvPr id="0" name=""/>
        <dsp:cNvSpPr/>
      </dsp:nvSpPr>
      <dsp:spPr>
        <a:xfrm>
          <a:off x="0" y="3280032"/>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I narrowed down to a cluster of 2 </a:t>
          </a:r>
          <a:r>
            <a:rPr lang="en-US" sz="1400" kern="1200" dirty="0" err="1"/>
            <a:t>neighbourhoods</a:t>
          </a:r>
          <a:r>
            <a:rPr lang="en-US" sz="1400" kern="1200" dirty="0"/>
            <a:t> with  higher number of parks. </a:t>
          </a:r>
        </a:p>
      </dsp:txBody>
      <dsp:txXfrm>
        <a:off x="0" y="3280032"/>
        <a:ext cx="5641974" cy="819407"/>
      </dsp:txXfrm>
    </dsp:sp>
    <dsp:sp modelId="{812E12C4-2C67-42A7-BF28-D8900B8E01A8}">
      <dsp:nvSpPr>
        <dsp:cNvPr id="0" name=""/>
        <dsp:cNvSpPr/>
      </dsp:nvSpPr>
      <dsp:spPr>
        <a:xfrm>
          <a:off x="0" y="4099439"/>
          <a:ext cx="5641974" cy="0"/>
        </a:xfrm>
        <a:prstGeom prst="line">
          <a:avLst/>
        </a:prstGeom>
        <a:solidFill>
          <a:schemeClr val="accent5">
            <a:hueOff val="2356783"/>
            <a:satOff val="-11270"/>
            <a:lumOff val="12353"/>
            <a:alphaOff val="0"/>
          </a:schemeClr>
        </a:solidFill>
        <a:ln w="15875" cap="flat"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BAF195-F090-4EF3-91D8-B8F9D03B26E4}">
      <dsp:nvSpPr>
        <dsp:cNvPr id="0" name=""/>
        <dsp:cNvSpPr/>
      </dsp:nvSpPr>
      <dsp:spPr>
        <a:xfrm>
          <a:off x="0" y="4099439"/>
          <a:ext cx="5641974" cy="819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For both of the remaining </a:t>
          </a:r>
          <a:r>
            <a:rPr lang="en-US" sz="1400" kern="1200" dirty="0" err="1"/>
            <a:t>neighbourhoods</a:t>
          </a:r>
          <a:r>
            <a:rPr lang="en-US" sz="1400" kern="1200" dirty="0"/>
            <a:t>, I calculated the 10 most common venues and judged which of them fit the target demographic of the hotel chain better, thus concluding the optimum </a:t>
          </a:r>
          <a:r>
            <a:rPr lang="en-US" sz="1400" kern="1200" dirty="0" err="1"/>
            <a:t>neighbourhood</a:t>
          </a:r>
          <a:r>
            <a:rPr lang="en-US" sz="1400" kern="1200" dirty="0"/>
            <a:t> for opening a new hotel in Prague.</a:t>
          </a:r>
        </a:p>
      </dsp:txBody>
      <dsp:txXfrm>
        <a:off x="0" y="4099439"/>
        <a:ext cx="5641974" cy="8194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3875-24E5-4CDD-B3C0-C9E76ED72F34}">
      <dsp:nvSpPr>
        <dsp:cNvPr id="0" name=""/>
        <dsp:cNvSpPr/>
      </dsp:nvSpPr>
      <dsp:spPr>
        <a:xfrm>
          <a:off x="2362" y="1191722"/>
          <a:ext cx="2553765" cy="253780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a:t>From these observations, I thought that the given the target demographic of the hotel are tourist families, Prague 10 matches this demographic more than the other neighbourhoods. The presence of a train station and a bus stop close to the neighbourhood would be an important factor for tourists.  Furthermore, cafes, restaurants and parks are more common in this neighbourhood than others. Prague 9 would be a close second option, but Prague 10 has an advantage of being closer to the city centre, train and bus stop, which would make travel easier for tourists.</a:t>
          </a:r>
          <a:endParaRPr lang="en-US" sz="1100" kern="1200"/>
        </a:p>
      </dsp:txBody>
      <dsp:txXfrm>
        <a:off x="2362" y="1191722"/>
        <a:ext cx="2553765" cy="2537804"/>
      </dsp:txXfrm>
    </dsp:sp>
    <dsp:sp modelId="{AE58520C-13B9-442C-940C-6BFEFC7FDC2C}">
      <dsp:nvSpPr>
        <dsp:cNvPr id="0" name=""/>
        <dsp:cNvSpPr/>
      </dsp:nvSpPr>
      <dsp:spPr>
        <a:xfrm>
          <a:off x="2629455" y="2339125"/>
          <a:ext cx="383064" cy="243000"/>
        </a:xfrm>
        <a:prstGeom prst="rightArrow">
          <a:avLst>
            <a:gd name="adj1" fmla="val 50000"/>
            <a:gd name="adj2" fmla="val 50000"/>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BBFE8-3A1E-4DAC-9133-10E06C237147}">
      <dsp:nvSpPr>
        <dsp:cNvPr id="0" name=""/>
        <dsp:cNvSpPr/>
      </dsp:nvSpPr>
      <dsp:spPr>
        <a:xfrm>
          <a:off x="3085847" y="1191722"/>
          <a:ext cx="2553765" cy="2537804"/>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GB" sz="1100" kern="1200"/>
            <a:t>However, this data closely depends on the venues and data obtained from the Foursquare API with free account where number of calls is limited. Additional data should have been obtained on the other factors like safety and accessibility of the neighbourhood. Ii also discards neighbourhoods with a lot of parks and already existing hotels. These areas should be explored in the future.</a:t>
          </a:r>
          <a:endParaRPr lang="en-US" sz="1100" kern="1200"/>
        </a:p>
      </dsp:txBody>
      <dsp:txXfrm>
        <a:off x="3085847" y="1191722"/>
        <a:ext cx="2553765" cy="25378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625AB-FF7F-483D-960A-A4D5DE4BE1BB}">
      <dsp:nvSpPr>
        <dsp:cNvPr id="0" name=""/>
        <dsp:cNvSpPr/>
      </dsp:nvSpPr>
      <dsp:spPr>
        <a:xfrm>
          <a:off x="0" y="600"/>
          <a:ext cx="564197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4B81E3-04CC-411A-858F-9E6584E583CD}">
      <dsp:nvSpPr>
        <dsp:cNvPr id="0" name=""/>
        <dsp:cNvSpPr/>
      </dsp:nvSpPr>
      <dsp:spPr>
        <a:xfrm>
          <a:off x="0" y="60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However, this data depends on the venues and data obtained from the Foursquare API. On a sandbox API, the number of calls is limited. </a:t>
          </a:r>
        </a:p>
      </dsp:txBody>
      <dsp:txXfrm>
        <a:off x="0" y="600"/>
        <a:ext cx="5641974" cy="984009"/>
      </dsp:txXfrm>
    </dsp:sp>
    <dsp:sp modelId="{27380EAE-193E-4AD8-8233-BCED795CA386}">
      <dsp:nvSpPr>
        <dsp:cNvPr id="0" name=""/>
        <dsp:cNvSpPr/>
      </dsp:nvSpPr>
      <dsp:spPr>
        <a:xfrm>
          <a:off x="0" y="984610"/>
          <a:ext cx="5641974"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ED6D3A-6EB2-41ED-8522-EA8D56879298}">
      <dsp:nvSpPr>
        <dsp:cNvPr id="0" name=""/>
        <dsp:cNvSpPr/>
      </dsp:nvSpPr>
      <dsp:spPr>
        <a:xfrm>
          <a:off x="0" y="98461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Furthermore, additional data should have been obtained on other factors like safety and accessibility of the neighbourhood. </a:t>
          </a:r>
        </a:p>
      </dsp:txBody>
      <dsp:txXfrm>
        <a:off x="0" y="984610"/>
        <a:ext cx="5641974" cy="984009"/>
      </dsp:txXfrm>
    </dsp:sp>
    <dsp:sp modelId="{D7203ECD-09ED-4E60-922D-A0655E1469B5}">
      <dsp:nvSpPr>
        <dsp:cNvPr id="0" name=""/>
        <dsp:cNvSpPr/>
      </dsp:nvSpPr>
      <dsp:spPr>
        <a:xfrm>
          <a:off x="0" y="1968620"/>
          <a:ext cx="564197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E6C594-1C53-4FB4-AF5C-7D258288DF6F}">
      <dsp:nvSpPr>
        <dsp:cNvPr id="0" name=""/>
        <dsp:cNvSpPr/>
      </dsp:nvSpPr>
      <dsp:spPr>
        <a:xfrm>
          <a:off x="0" y="1968620"/>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It also discards neighbourhoods with a lot of parks and already existing hotels. It may not be mandatory for the neighbourhood to have no nearby hotels at all for the new hotel to do well there. </a:t>
          </a:r>
        </a:p>
      </dsp:txBody>
      <dsp:txXfrm>
        <a:off x="0" y="1968620"/>
        <a:ext cx="5641974" cy="984009"/>
      </dsp:txXfrm>
    </dsp:sp>
    <dsp:sp modelId="{8FE49C24-CA24-4773-86CE-356245E93382}">
      <dsp:nvSpPr>
        <dsp:cNvPr id="0" name=""/>
        <dsp:cNvSpPr/>
      </dsp:nvSpPr>
      <dsp:spPr>
        <a:xfrm>
          <a:off x="0" y="2952629"/>
          <a:ext cx="5641974"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9FE34-19EE-4BC8-9B03-CD4A7580FFD9}">
      <dsp:nvSpPr>
        <dsp:cNvPr id="0" name=""/>
        <dsp:cNvSpPr/>
      </dsp:nvSpPr>
      <dsp:spPr>
        <a:xfrm>
          <a:off x="0" y="295262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It also assumes that the hotel chain would want to open a hotel near a park, and not near, say the Vltava river or any other popular spot. I would recommend these abovementioned areas as future possibilities to explore.</a:t>
          </a:r>
        </a:p>
      </dsp:txBody>
      <dsp:txXfrm>
        <a:off x="0" y="2952629"/>
        <a:ext cx="5641974" cy="984009"/>
      </dsp:txXfrm>
    </dsp:sp>
    <dsp:sp modelId="{88A7A054-D9C3-462D-8AFA-24C844E038C6}">
      <dsp:nvSpPr>
        <dsp:cNvPr id="0" name=""/>
        <dsp:cNvSpPr/>
      </dsp:nvSpPr>
      <dsp:spPr>
        <a:xfrm>
          <a:off x="0" y="3936639"/>
          <a:ext cx="5641974"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9EFF7-640F-47B2-9739-E5153E6F5479}">
      <dsp:nvSpPr>
        <dsp:cNvPr id="0" name=""/>
        <dsp:cNvSpPr/>
      </dsp:nvSpPr>
      <dsp:spPr>
        <a:xfrm>
          <a:off x="0" y="3936639"/>
          <a:ext cx="5641974" cy="98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Also, if the hotel chain chooses to target a demographic like working adults and open a business hotel, the choice of </a:t>
          </a:r>
          <a:r>
            <a:rPr lang="en-US" sz="1700" kern="1200" dirty="0" err="1"/>
            <a:t>neighbourhood</a:t>
          </a:r>
          <a:r>
            <a:rPr lang="en-US" sz="1700" kern="1200" dirty="0"/>
            <a:t> would definitely be different.</a:t>
          </a:r>
        </a:p>
      </dsp:txBody>
      <dsp:txXfrm>
        <a:off x="0" y="3936639"/>
        <a:ext cx="5641974" cy="9840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6B0D9-8EFD-40CD-9BE1-7FA2733DAA43}" type="datetimeFigureOut">
              <a:rPr lang="en-GB" smtClean="0"/>
              <a:t>07/10/2019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5C015-2F86-41D3-9EB9-C221D359C128}" type="slidenum">
              <a:rPr lang="en-GB" smtClean="0"/>
              <a:t>‹#›</a:t>
            </a:fld>
            <a:endParaRPr lang="en-GB"/>
          </a:p>
        </p:txBody>
      </p:sp>
    </p:spTree>
    <p:extLst>
      <p:ext uri="{BB962C8B-B14F-4D97-AF65-F5344CB8AC3E}">
        <p14:creationId xmlns:p14="http://schemas.microsoft.com/office/powerpoint/2010/main" val="413243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82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7080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21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133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31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66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368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622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655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745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35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10/7/2019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76573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AB136-1321-47B3-8AF9-A8140222B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A4C3A-8CFE-44E5-845D-CC854538EE2B}"/>
              </a:ext>
            </a:extLst>
          </p:cNvPr>
          <p:cNvSpPr>
            <a:spLocks noGrp="1"/>
          </p:cNvSpPr>
          <p:nvPr>
            <p:ph type="ctrTitle"/>
          </p:nvPr>
        </p:nvSpPr>
        <p:spPr>
          <a:xfrm>
            <a:off x="643466" y="1534475"/>
            <a:ext cx="6992351" cy="3861558"/>
          </a:xfrm>
        </p:spPr>
        <p:txBody>
          <a:bodyPr anchor="ctr">
            <a:normAutofit/>
          </a:bodyPr>
          <a:lstStyle/>
          <a:p>
            <a:r>
              <a:rPr lang="en-US" sz="6000"/>
              <a:t>IBM DATA SCIENCE CAPSTONE COURSE</a:t>
            </a:r>
            <a:endParaRPr lang="en-IN" sz="6000"/>
          </a:p>
        </p:txBody>
      </p:sp>
      <p:sp>
        <p:nvSpPr>
          <p:cNvPr id="10" name="Rectangle 9">
            <a:extLst>
              <a:ext uri="{FF2B5EF4-FFF2-40B4-BE49-F238E27FC236}">
                <a16:creationId xmlns:a16="http://schemas.microsoft.com/office/drawing/2014/main" id="{3A29AB2E-91A6-4F11-8765-A410A013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3" name="Subtitle 2">
            <a:extLst>
              <a:ext uri="{FF2B5EF4-FFF2-40B4-BE49-F238E27FC236}">
                <a16:creationId xmlns:a16="http://schemas.microsoft.com/office/drawing/2014/main" id="{69F60ABF-8B86-4EE1-9C86-9ACC7230C637}"/>
              </a:ext>
            </a:extLst>
          </p:cNvPr>
          <p:cNvSpPr>
            <a:spLocks noGrp="1"/>
          </p:cNvSpPr>
          <p:nvPr>
            <p:ph type="subTitle" idx="1"/>
          </p:nvPr>
        </p:nvSpPr>
        <p:spPr>
          <a:xfrm>
            <a:off x="8596797" y="1534475"/>
            <a:ext cx="2727369" cy="3861558"/>
          </a:xfrm>
        </p:spPr>
        <p:txBody>
          <a:bodyPr anchor="ctr">
            <a:normAutofit/>
          </a:bodyPr>
          <a:lstStyle/>
          <a:p>
            <a:r>
              <a:rPr lang="en-US" sz="2000">
                <a:solidFill>
                  <a:srgbClr val="FFFFFF"/>
                </a:solidFill>
              </a:rPr>
              <a:t>Finding an optimum location for a new hotel in Prague</a:t>
            </a:r>
            <a:endParaRPr lang="en-IN" sz="2000">
              <a:solidFill>
                <a:srgbClr val="FFFFFF"/>
              </a:solidFill>
            </a:endParaRPr>
          </a:p>
        </p:txBody>
      </p:sp>
    </p:spTree>
    <p:extLst>
      <p:ext uri="{BB962C8B-B14F-4D97-AF65-F5344CB8AC3E}">
        <p14:creationId xmlns:p14="http://schemas.microsoft.com/office/powerpoint/2010/main" val="42548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4BC22A-87FB-4373-A397-0B167C08EA14}"/>
              </a:ext>
            </a:extLst>
          </p:cNvPr>
          <p:cNvSpPr>
            <a:spLocks noGrp="1"/>
          </p:cNvSpPr>
          <p:nvPr>
            <p:ph type="title"/>
          </p:nvPr>
        </p:nvSpPr>
        <p:spPr>
          <a:xfrm>
            <a:off x="643468" y="643467"/>
            <a:ext cx="3415612" cy="5571066"/>
          </a:xfrm>
        </p:spPr>
        <p:txBody>
          <a:bodyPr>
            <a:normAutofit/>
          </a:bodyPr>
          <a:lstStyle/>
          <a:p>
            <a:r>
              <a:rPr lang="en-US">
                <a:solidFill>
                  <a:srgbClr val="FFFFFF"/>
                </a:solidFill>
              </a:rPr>
              <a:t>DISCUSSION</a:t>
            </a:r>
            <a:endParaRPr lang="en-IN">
              <a:solidFill>
                <a:srgbClr val="FFFFFF"/>
              </a:solidFill>
            </a:endParaRPr>
          </a:p>
        </p:txBody>
      </p:sp>
      <p:graphicFrame>
        <p:nvGraphicFramePr>
          <p:cNvPr id="25" name="Content Placeholder 3">
            <a:extLst>
              <a:ext uri="{FF2B5EF4-FFF2-40B4-BE49-F238E27FC236}">
                <a16:creationId xmlns:a16="http://schemas.microsoft.com/office/drawing/2014/main" id="{0B9D2EE0-98EA-4833-B577-15AA4898FCFA}"/>
              </a:ext>
            </a:extLst>
          </p:cNvPr>
          <p:cNvGraphicFramePr>
            <a:graphicFrameLocks noGrp="1"/>
          </p:cNvGraphicFramePr>
          <p:nvPr>
            <p:ph idx="1"/>
            <p:extLst>
              <p:ext uri="{D42A27DB-BD31-4B8C-83A1-F6EECF244321}">
                <p14:modId xmlns:p14="http://schemas.microsoft.com/office/powerpoint/2010/main" val="226981141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73A0F-ABB8-4761-840B-35796864ED98}"/>
              </a:ext>
            </a:extLst>
          </p:cNvPr>
          <p:cNvSpPr>
            <a:spLocks noGrp="1"/>
          </p:cNvSpPr>
          <p:nvPr>
            <p:ph type="title"/>
          </p:nvPr>
        </p:nvSpPr>
        <p:spPr>
          <a:xfrm>
            <a:off x="643468" y="643467"/>
            <a:ext cx="3415612" cy="5571066"/>
          </a:xfrm>
        </p:spPr>
        <p:txBody>
          <a:bodyPr>
            <a:normAutofit/>
          </a:bodyPr>
          <a:lstStyle/>
          <a:p>
            <a:r>
              <a:rPr lang="en-US">
                <a:solidFill>
                  <a:srgbClr val="FFFFFF"/>
                </a:solidFill>
              </a:rPr>
              <a:t>EVALUATION</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47B3BD47-AA11-4C6E-B9F7-CE522F4794D9}"/>
              </a:ext>
            </a:extLst>
          </p:cNvPr>
          <p:cNvGraphicFramePr>
            <a:graphicFrameLocks noGrp="1"/>
          </p:cNvGraphicFramePr>
          <p:nvPr>
            <p:ph idx="1"/>
            <p:extLst>
              <p:ext uri="{D42A27DB-BD31-4B8C-83A1-F6EECF244321}">
                <p14:modId xmlns:p14="http://schemas.microsoft.com/office/powerpoint/2010/main" val="147701850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94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AFBE3-8018-406F-AD98-781B2B17890E}"/>
              </a:ext>
            </a:extLst>
          </p:cNvPr>
          <p:cNvSpPr>
            <a:spLocks noGrp="1"/>
          </p:cNvSpPr>
          <p:nvPr>
            <p:ph type="title"/>
          </p:nvPr>
        </p:nvSpPr>
        <p:spPr>
          <a:xfrm>
            <a:off x="964788" y="804333"/>
            <a:ext cx="3391900" cy="5249334"/>
          </a:xfrm>
        </p:spPr>
        <p:txBody>
          <a:bodyPr>
            <a:normAutofit/>
          </a:bodyPr>
          <a:lstStyle/>
          <a:p>
            <a:pPr algn="r"/>
            <a:r>
              <a:rPr lang="en-US"/>
              <a:t>CONCLUSION</a:t>
            </a:r>
            <a:endParaRPr lang="en-IN"/>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857098-AE40-4935-AE9E-5AB5266FA834}"/>
              </a:ext>
            </a:extLst>
          </p:cNvPr>
          <p:cNvSpPr>
            <a:spLocks noGrp="1"/>
          </p:cNvSpPr>
          <p:nvPr>
            <p:ph idx="1"/>
          </p:nvPr>
        </p:nvSpPr>
        <p:spPr>
          <a:xfrm>
            <a:off x="4999330" y="804333"/>
            <a:ext cx="6257721" cy="5249334"/>
          </a:xfrm>
        </p:spPr>
        <p:txBody>
          <a:bodyPr anchor="ctr">
            <a:normAutofit/>
          </a:bodyPr>
          <a:lstStyle/>
          <a:p>
            <a:r>
              <a:rPr lang="en-US" dirty="0"/>
              <a:t>However, assuming the hotel is targeting tourist families with children, opening a </a:t>
            </a:r>
            <a:r>
              <a:rPr lang="en-US" dirty="0" err="1"/>
              <a:t>parkside</a:t>
            </a:r>
            <a:r>
              <a:rPr lang="en-US" dirty="0"/>
              <a:t> hotel would be highly recommended and </a:t>
            </a:r>
            <a:r>
              <a:rPr lang="en-US" b="1" dirty="0"/>
              <a:t>Prague 10</a:t>
            </a:r>
            <a:r>
              <a:rPr lang="en-US" dirty="0"/>
              <a:t> would be an ideal </a:t>
            </a:r>
            <a:r>
              <a:rPr lang="en-US" dirty="0" err="1"/>
              <a:t>neighbourhood</a:t>
            </a:r>
            <a:r>
              <a:rPr lang="en-US" dirty="0"/>
              <a:t> to open a new hotel, given that other factors like safety and accessibility check out.</a:t>
            </a:r>
            <a:endParaRPr lang="en-IN" dirty="0"/>
          </a:p>
          <a:p>
            <a:endParaRPr lang="en-IN" dirty="0"/>
          </a:p>
        </p:txBody>
      </p:sp>
    </p:spTree>
    <p:extLst>
      <p:ext uri="{BB962C8B-B14F-4D97-AF65-F5344CB8AC3E}">
        <p14:creationId xmlns:p14="http://schemas.microsoft.com/office/powerpoint/2010/main" val="258578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618D2-6008-4EF1-ADEC-5471AEEDBA89}"/>
              </a:ext>
            </a:extLst>
          </p:cNvPr>
          <p:cNvSpPr>
            <a:spLocks noGrp="1"/>
          </p:cNvSpPr>
          <p:nvPr>
            <p:ph type="title"/>
          </p:nvPr>
        </p:nvSpPr>
        <p:spPr>
          <a:xfrm>
            <a:off x="964788" y="804333"/>
            <a:ext cx="3391900" cy="5249334"/>
          </a:xfrm>
        </p:spPr>
        <p:txBody>
          <a:bodyPr>
            <a:normAutofit/>
          </a:bodyPr>
          <a:lstStyle/>
          <a:p>
            <a:pPr algn="r"/>
            <a:r>
              <a:rPr lang="en-US"/>
              <a:t>Introduction and background</a:t>
            </a:r>
            <a:endParaRPr lang="en-IN"/>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AE5180-52FF-41D4-88B9-7A26862613C7}"/>
              </a:ext>
            </a:extLst>
          </p:cNvPr>
          <p:cNvSpPr>
            <a:spLocks noGrp="1"/>
          </p:cNvSpPr>
          <p:nvPr>
            <p:ph idx="1"/>
          </p:nvPr>
        </p:nvSpPr>
        <p:spPr>
          <a:xfrm>
            <a:off x="4999330" y="804333"/>
            <a:ext cx="6257721" cy="5249334"/>
          </a:xfrm>
        </p:spPr>
        <p:txBody>
          <a:bodyPr anchor="ctr">
            <a:normAutofit/>
          </a:bodyPr>
          <a:lstStyle/>
          <a:p>
            <a:r>
              <a:rPr lang="en-GB" dirty="0"/>
              <a:t>Since the fall of the Iron Curtain, Prague has become one of the world's most popular tourist destinations. Prague is classified as an "Alpha-" global city according to </a:t>
            </a:r>
            <a:r>
              <a:rPr lang="en-GB" dirty="0" err="1"/>
              <a:t>GaWC</a:t>
            </a:r>
            <a:r>
              <a:rPr lang="en-GB" dirty="0"/>
              <a:t> studies, comparable to Vienna, Manila and Washington, D.C. Prague ranked sixth in the </a:t>
            </a:r>
            <a:r>
              <a:rPr lang="en-GB" dirty="0" err="1"/>
              <a:t>Tripadvisor</a:t>
            </a:r>
            <a:r>
              <a:rPr lang="en-GB" dirty="0"/>
              <a:t> world list of best destinations in 2016. </a:t>
            </a:r>
          </a:p>
          <a:p>
            <a:r>
              <a:rPr lang="en-GB" dirty="0"/>
              <a:t> </a:t>
            </a:r>
          </a:p>
          <a:p>
            <a:r>
              <a:rPr lang="en-GB" dirty="0"/>
              <a:t>Let’s say that hotel chain wants to open a new hotel in Prague,  but is not sure of which neighbourhood it should choose. Before beginning this project, I looked up Prague hotels and found out that most of the hotels are clustered near the city centre, close to the river Vltava and to the commercial hubs with lots of shops, parks and other amenities.</a:t>
            </a:r>
          </a:p>
          <a:p>
            <a:endParaRPr lang="en-IN" dirty="0"/>
          </a:p>
        </p:txBody>
      </p:sp>
    </p:spTree>
    <p:extLst>
      <p:ext uri="{BB962C8B-B14F-4D97-AF65-F5344CB8AC3E}">
        <p14:creationId xmlns:p14="http://schemas.microsoft.com/office/powerpoint/2010/main" val="3724602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A571A1-A25F-48B0-A2C6-8841E24A3A3C}"/>
              </a:ext>
            </a:extLst>
          </p:cNvPr>
          <p:cNvPicPr>
            <a:picLocks/>
          </p:cNvPicPr>
          <p:nvPr/>
        </p:nvPicPr>
        <p:blipFill>
          <a:blip r:embed="rId2"/>
          <a:srcRect/>
          <a:stretch/>
        </p:blipFill>
        <p:spPr bwMode="auto">
          <a:xfrm>
            <a:off x="20" y="543936"/>
            <a:ext cx="12191980" cy="5770128"/>
          </a:xfrm>
          <a:prstGeom prst="rect">
            <a:avLst/>
          </a:prstGeom>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01081BED-89EB-4BCE-96E8-8DE9174F162A}"/>
              </a:ext>
            </a:extLst>
          </p:cNvPr>
          <p:cNvSpPr>
            <a:spLocks noGrp="1"/>
          </p:cNvSpPr>
          <p:nvPr>
            <p:ph type="title"/>
          </p:nvPr>
        </p:nvSpPr>
        <p:spPr>
          <a:xfrm>
            <a:off x="853439" y="1475234"/>
            <a:ext cx="3214307" cy="2901694"/>
          </a:xfrm>
        </p:spPr>
        <p:txBody>
          <a:bodyPr vert="horz" lIns="91440" tIns="45720" rIns="91440" bIns="45720" rtlCol="0" anchor="b">
            <a:normAutofit fontScale="90000"/>
          </a:bodyPr>
          <a:lstStyle/>
          <a:p>
            <a:pPr algn="r"/>
            <a:r>
              <a:rPr lang="en-US" sz="4000" kern="1200" cap="all" spc="200" baseline="0" dirty="0">
                <a:solidFill>
                  <a:srgbClr val="FFFFFF"/>
                </a:solidFill>
                <a:latin typeface="+mj-lt"/>
                <a:ea typeface="+mj-ea"/>
                <a:cs typeface="+mj-cs"/>
              </a:rPr>
              <a:t>Hotels in Prague  clustered around </a:t>
            </a:r>
            <a:r>
              <a:rPr lang="en-US" sz="4000" spc="200" dirty="0">
                <a:solidFill>
                  <a:srgbClr val="FFFFFF"/>
                </a:solidFill>
              </a:rPr>
              <a:t>Commercial hubs</a:t>
            </a:r>
            <a:endParaRPr lang="en-US" sz="4000" kern="1200" cap="all" spc="200" baseline="0" dirty="0">
              <a:solidFill>
                <a:srgbClr val="FFFFFF"/>
              </a:solidFill>
              <a:latin typeface="+mj-lt"/>
              <a:ea typeface="+mj-ea"/>
              <a:cs typeface="+mj-cs"/>
            </a:endParaRPr>
          </a:p>
        </p:txBody>
      </p:sp>
    </p:spTree>
    <p:extLst>
      <p:ext uri="{BB962C8B-B14F-4D97-AF65-F5344CB8AC3E}">
        <p14:creationId xmlns:p14="http://schemas.microsoft.com/office/powerpoint/2010/main" val="424762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727F5-A7C0-44CD-A615-D36D013E8B37}"/>
              </a:ext>
            </a:extLst>
          </p:cNvPr>
          <p:cNvSpPr>
            <a:spLocks noGrp="1"/>
          </p:cNvSpPr>
          <p:nvPr>
            <p:ph type="title"/>
          </p:nvPr>
        </p:nvSpPr>
        <p:spPr>
          <a:xfrm>
            <a:off x="643468" y="643467"/>
            <a:ext cx="3415612" cy="5571066"/>
          </a:xfrm>
        </p:spPr>
        <p:txBody>
          <a:bodyPr>
            <a:normAutofit/>
          </a:bodyPr>
          <a:lstStyle/>
          <a:p>
            <a:r>
              <a:rPr lang="en-US" dirty="0">
                <a:solidFill>
                  <a:srgbClr val="FFFFFF"/>
                </a:solidFill>
              </a:rPr>
              <a:t>The business problem</a:t>
            </a:r>
            <a:endParaRPr lang="en-IN" dirty="0">
              <a:solidFill>
                <a:srgbClr val="FFFFFF"/>
              </a:solidFill>
            </a:endParaRPr>
          </a:p>
        </p:txBody>
      </p:sp>
      <p:graphicFrame>
        <p:nvGraphicFramePr>
          <p:cNvPr id="16" name="Content Placeholder 2">
            <a:extLst>
              <a:ext uri="{FF2B5EF4-FFF2-40B4-BE49-F238E27FC236}">
                <a16:creationId xmlns:a16="http://schemas.microsoft.com/office/drawing/2014/main" id="{88A2D43F-4F50-4B13-AB8E-B531023B5281}"/>
              </a:ext>
            </a:extLst>
          </p:cNvPr>
          <p:cNvGraphicFramePr>
            <a:graphicFrameLocks noGrp="1"/>
          </p:cNvGraphicFramePr>
          <p:nvPr>
            <p:ph idx="1"/>
            <p:extLst>
              <p:ext uri="{D42A27DB-BD31-4B8C-83A1-F6EECF244321}">
                <p14:modId xmlns:p14="http://schemas.microsoft.com/office/powerpoint/2010/main" val="321478485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2BD5-48A2-409D-9A5D-B62213DEDE33}"/>
              </a:ext>
            </a:extLst>
          </p:cNvPr>
          <p:cNvSpPr>
            <a:spLocks noGrp="1"/>
          </p:cNvSpPr>
          <p:nvPr>
            <p:ph type="title"/>
          </p:nvPr>
        </p:nvSpPr>
        <p:spPr/>
        <p:txBody>
          <a:bodyPr>
            <a:normAutofit/>
          </a:bodyPr>
          <a:lstStyle/>
          <a:p>
            <a:r>
              <a:rPr lang="en-US" dirty="0"/>
              <a:t>DATA used</a:t>
            </a:r>
            <a:endParaRPr lang="en-IN" dirty="0"/>
          </a:p>
        </p:txBody>
      </p:sp>
      <p:graphicFrame>
        <p:nvGraphicFramePr>
          <p:cNvPr id="5" name="Content Placeholder 2">
            <a:extLst>
              <a:ext uri="{FF2B5EF4-FFF2-40B4-BE49-F238E27FC236}">
                <a16:creationId xmlns:a16="http://schemas.microsoft.com/office/drawing/2014/main" id="{9634949B-4C25-456A-B162-4CEFF03321F4}"/>
              </a:ext>
            </a:extLst>
          </p:cNvPr>
          <p:cNvGraphicFramePr>
            <a:graphicFrameLocks noGrp="1"/>
          </p:cNvGraphicFramePr>
          <p:nvPr>
            <p:ph idx="1"/>
            <p:extLst>
              <p:ext uri="{D42A27DB-BD31-4B8C-83A1-F6EECF244321}">
                <p14:modId xmlns:p14="http://schemas.microsoft.com/office/powerpoint/2010/main" val="2849434923"/>
              </p:ext>
            </p:extLst>
          </p:nvPr>
        </p:nvGraphicFramePr>
        <p:xfrm>
          <a:off x="1023938" y="2084832"/>
          <a:ext cx="10412412" cy="4223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9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0DB8C-48BC-4936-B918-D01A10C41843}"/>
              </a:ext>
            </a:extLst>
          </p:cNvPr>
          <p:cNvSpPr>
            <a:spLocks noGrp="1"/>
          </p:cNvSpPr>
          <p:nvPr>
            <p:ph type="title"/>
          </p:nvPr>
        </p:nvSpPr>
        <p:spPr>
          <a:xfrm>
            <a:off x="643468" y="643467"/>
            <a:ext cx="3415612" cy="5571066"/>
          </a:xfrm>
        </p:spPr>
        <p:txBody>
          <a:bodyPr>
            <a:normAutofit/>
          </a:bodyPr>
          <a:lstStyle/>
          <a:p>
            <a:r>
              <a:rPr lang="en-US">
                <a:solidFill>
                  <a:srgbClr val="FFFFFF"/>
                </a:solidFill>
              </a:rPr>
              <a:t>methodology</a:t>
            </a:r>
            <a:endParaRPr lang="en-IN">
              <a:solidFill>
                <a:srgbClr val="FFFFFF"/>
              </a:solidFill>
            </a:endParaRPr>
          </a:p>
        </p:txBody>
      </p:sp>
      <p:graphicFrame>
        <p:nvGraphicFramePr>
          <p:cNvPr id="16" name="Content Placeholder 2">
            <a:extLst>
              <a:ext uri="{FF2B5EF4-FFF2-40B4-BE49-F238E27FC236}">
                <a16:creationId xmlns:a16="http://schemas.microsoft.com/office/drawing/2014/main" id="{058B19FD-85CD-4A3F-B690-32ADFC98376B}"/>
              </a:ext>
            </a:extLst>
          </p:cNvPr>
          <p:cNvGraphicFramePr>
            <a:graphicFrameLocks noGrp="1"/>
          </p:cNvGraphicFramePr>
          <p:nvPr>
            <p:ph idx="1"/>
            <p:extLst>
              <p:ext uri="{D42A27DB-BD31-4B8C-83A1-F6EECF244321}">
                <p14:modId xmlns:p14="http://schemas.microsoft.com/office/powerpoint/2010/main" val="284864064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68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75493E-5FB7-4980-84C8-83DF3F77057E}"/>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ctr"/>
            <a:r>
              <a:rPr lang="en-US" sz="2400" kern="1200" cap="all" spc="200" baseline="0" dirty="0" err="1">
                <a:solidFill>
                  <a:schemeClr val="tx1">
                    <a:lumMod val="95000"/>
                    <a:lumOff val="5000"/>
                  </a:schemeClr>
                </a:solidFill>
                <a:latin typeface="+mj-lt"/>
                <a:ea typeface="+mj-ea"/>
                <a:cs typeface="+mj-cs"/>
              </a:rPr>
              <a:t>Neighbourhoods</a:t>
            </a:r>
            <a:r>
              <a:rPr lang="en-US" sz="2400" kern="1200" cap="all" spc="200" baseline="0" dirty="0">
                <a:solidFill>
                  <a:schemeClr val="tx1">
                    <a:lumMod val="95000"/>
                    <a:lumOff val="5000"/>
                  </a:schemeClr>
                </a:solidFill>
                <a:latin typeface="+mj-lt"/>
                <a:ea typeface="+mj-ea"/>
                <a:cs typeface="+mj-cs"/>
              </a:rPr>
              <a:t> clustered around parks and </a:t>
            </a:r>
            <a:r>
              <a:rPr lang="en-US" sz="2400" spc="200" dirty="0"/>
              <a:t>commercial hubs</a:t>
            </a:r>
            <a:r>
              <a:rPr lang="en-US" sz="2400" kern="1200" cap="all" spc="200" baseline="0" dirty="0">
                <a:solidFill>
                  <a:schemeClr val="tx1">
                    <a:lumMod val="95000"/>
                    <a:lumOff val="5000"/>
                  </a:schemeClr>
                </a:solidFill>
                <a:latin typeface="+mj-lt"/>
                <a:ea typeface="+mj-ea"/>
                <a:cs typeface="+mj-cs"/>
              </a:rPr>
              <a:t>.</a:t>
            </a:r>
            <a:br>
              <a:rPr lang="en-US" sz="2400" kern="1200" cap="all" spc="200" baseline="0" dirty="0">
                <a:solidFill>
                  <a:schemeClr val="tx1">
                    <a:lumMod val="95000"/>
                    <a:lumOff val="5000"/>
                  </a:schemeClr>
                </a:solidFill>
                <a:latin typeface="+mj-lt"/>
                <a:ea typeface="+mj-ea"/>
                <a:cs typeface="+mj-cs"/>
              </a:rPr>
            </a:br>
            <a:br>
              <a:rPr lang="en-US" sz="2400" kern="1200" cap="all" spc="200" baseline="0" dirty="0">
                <a:solidFill>
                  <a:schemeClr val="tx1">
                    <a:lumMod val="95000"/>
                    <a:lumOff val="5000"/>
                  </a:schemeClr>
                </a:solidFill>
                <a:latin typeface="+mj-lt"/>
                <a:ea typeface="+mj-ea"/>
                <a:cs typeface="+mj-cs"/>
              </a:rPr>
            </a:br>
            <a:r>
              <a:rPr lang="en-US" sz="2400" kern="1200" cap="all" spc="200" baseline="0" dirty="0">
                <a:solidFill>
                  <a:schemeClr val="tx1">
                    <a:lumMod val="95000"/>
                    <a:lumOff val="5000"/>
                  </a:schemeClr>
                </a:solidFill>
                <a:latin typeface="+mj-lt"/>
                <a:ea typeface="+mj-ea"/>
                <a:cs typeface="+mj-cs"/>
              </a:rPr>
              <a:t>Purple - low frequency, Red - medium frequency, Green - high frequency</a:t>
            </a:r>
            <a:br>
              <a:rPr lang="en-US" sz="2400" i="1" kern="1200" cap="all" spc="200" baseline="0" dirty="0">
                <a:solidFill>
                  <a:schemeClr val="tx1">
                    <a:lumMod val="95000"/>
                    <a:lumOff val="5000"/>
                  </a:schemeClr>
                </a:solidFill>
                <a:latin typeface="+mj-lt"/>
                <a:ea typeface="+mj-ea"/>
                <a:cs typeface="+mj-cs"/>
              </a:rPr>
            </a:br>
            <a:endParaRPr lang="en-US" sz="2400" kern="1200" cap="all" spc="200" baseline="0" dirty="0">
              <a:solidFill>
                <a:schemeClr val="tx1">
                  <a:lumMod val="95000"/>
                  <a:lumOff val="5000"/>
                </a:schemeClr>
              </a:solidFill>
              <a:latin typeface="+mj-lt"/>
              <a:ea typeface="+mj-ea"/>
              <a:cs typeface="+mj-cs"/>
            </a:endParaRPr>
          </a:p>
        </p:txBody>
      </p:sp>
      <p:sp>
        <p:nvSpPr>
          <p:cNvPr id="6" name="TextBox 5">
            <a:extLst>
              <a:ext uri="{FF2B5EF4-FFF2-40B4-BE49-F238E27FC236}">
                <a16:creationId xmlns:a16="http://schemas.microsoft.com/office/drawing/2014/main" id="{3AF703BD-7BED-4B11-935C-7AEE90FEE831}"/>
              </a:ext>
            </a:extLst>
          </p:cNvPr>
          <p:cNvSpPr txBox="1"/>
          <p:nvPr/>
        </p:nvSpPr>
        <p:spPr>
          <a:xfrm>
            <a:off x="894698" y="3855692"/>
            <a:ext cx="3006400" cy="1107996"/>
          </a:xfrm>
          <a:prstGeom prst="rect">
            <a:avLst/>
          </a:prstGeom>
          <a:noFill/>
        </p:spPr>
        <p:txBody>
          <a:bodyPr wrap="none" rtlCol="0">
            <a:spAutoFit/>
          </a:bodyPr>
          <a:lstStyle/>
          <a:p>
            <a:r>
              <a:rPr lang="en-US" sz="6600" dirty="0"/>
              <a:t>RESULTS</a:t>
            </a:r>
            <a:endParaRPr lang="en-IN" sz="3600" dirty="0"/>
          </a:p>
        </p:txBody>
      </p:sp>
      <p:pic>
        <p:nvPicPr>
          <p:cNvPr id="3" name="Picture 2">
            <a:extLst>
              <a:ext uri="{FF2B5EF4-FFF2-40B4-BE49-F238E27FC236}">
                <a16:creationId xmlns:a16="http://schemas.microsoft.com/office/drawing/2014/main" id="{7D7D7535-0FDD-4F88-A324-F47D2151050A}"/>
              </a:ext>
            </a:extLst>
          </p:cNvPr>
          <p:cNvPicPr>
            <a:picLocks noChangeAspect="1"/>
          </p:cNvPicPr>
          <p:nvPr/>
        </p:nvPicPr>
        <p:blipFill>
          <a:blip r:embed="rId2"/>
          <a:stretch>
            <a:fillRect/>
          </a:stretch>
        </p:blipFill>
        <p:spPr>
          <a:xfrm>
            <a:off x="4909602" y="920491"/>
            <a:ext cx="5886450" cy="4676775"/>
          </a:xfrm>
          <a:prstGeom prst="rect">
            <a:avLst/>
          </a:prstGeom>
        </p:spPr>
      </p:pic>
    </p:spTree>
    <p:extLst>
      <p:ext uri="{BB962C8B-B14F-4D97-AF65-F5344CB8AC3E}">
        <p14:creationId xmlns:p14="http://schemas.microsoft.com/office/powerpoint/2010/main" val="7801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5A6DAC-B7A9-4A3F-BD52-79655829F640}"/>
              </a:ext>
            </a:extLst>
          </p:cNvPr>
          <p:cNvSpPr txBox="1"/>
          <p:nvPr/>
        </p:nvSpPr>
        <p:spPr>
          <a:xfrm>
            <a:off x="1353809" y="3022013"/>
            <a:ext cx="2228046" cy="369332"/>
          </a:xfrm>
          <a:prstGeom prst="rect">
            <a:avLst/>
          </a:prstGeom>
          <a:noFill/>
        </p:spPr>
        <p:txBody>
          <a:bodyPr wrap="none" rtlCol="0">
            <a:spAutoFit/>
          </a:bodyPr>
          <a:lstStyle/>
          <a:p>
            <a:r>
              <a:rPr lang="en-US" dirty="0"/>
              <a:t>Low Frequency Cluster</a:t>
            </a:r>
            <a:endParaRPr lang="en-IN" dirty="0"/>
          </a:p>
        </p:txBody>
      </p:sp>
      <p:sp>
        <p:nvSpPr>
          <p:cNvPr id="6" name="Rectangle 5">
            <a:extLst>
              <a:ext uri="{FF2B5EF4-FFF2-40B4-BE49-F238E27FC236}">
                <a16:creationId xmlns:a16="http://schemas.microsoft.com/office/drawing/2014/main" id="{77277409-B39E-4F75-8D5F-CFB1A10B23F9}"/>
              </a:ext>
            </a:extLst>
          </p:cNvPr>
          <p:cNvSpPr/>
          <p:nvPr/>
        </p:nvSpPr>
        <p:spPr>
          <a:xfrm>
            <a:off x="8264880" y="3022013"/>
            <a:ext cx="2603598" cy="369332"/>
          </a:xfrm>
          <a:prstGeom prst="rect">
            <a:avLst/>
          </a:prstGeom>
        </p:spPr>
        <p:txBody>
          <a:bodyPr wrap="none">
            <a:spAutoFit/>
          </a:bodyPr>
          <a:lstStyle/>
          <a:p>
            <a:r>
              <a:rPr lang="en-US" dirty="0"/>
              <a:t>Medium Frequency Cluster</a:t>
            </a:r>
            <a:endParaRPr lang="en-IN" dirty="0"/>
          </a:p>
        </p:txBody>
      </p:sp>
      <p:sp>
        <p:nvSpPr>
          <p:cNvPr id="7" name="Rectangle 6">
            <a:extLst>
              <a:ext uri="{FF2B5EF4-FFF2-40B4-BE49-F238E27FC236}">
                <a16:creationId xmlns:a16="http://schemas.microsoft.com/office/drawing/2014/main" id="{7340EAB3-3113-4CB1-97AD-E5ECD5E06FCE}"/>
              </a:ext>
            </a:extLst>
          </p:cNvPr>
          <p:cNvSpPr/>
          <p:nvPr/>
        </p:nvSpPr>
        <p:spPr>
          <a:xfrm>
            <a:off x="5299976" y="5839460"/>
            <a:ext cx="2295821" cy="369332"/>
          </a:xfrm>
          <a:prstGeom prst="rect">
            <a:avLst/>
          </a:prstGeom>
        </p:spPr>
        <p:txBody>
          <a:bodyPr wrap="none">
            <a:spAutoFit/>
          </a:bodyPr>
          <a:lstStyle/>
          <a:p>
            <a:r>
              <a:rPr lang="en-US" dirty="0"/>
              <a:t>High Frequency Cluster</a:t>
            </a:r>
            <a:endParaRPr lang="en-IN" dirty="0"/>
          </a:p>
        </p:txBody>
      </p:sp>
      <p:sp>
        <p:nvSpPr>
          <p:cNvPr id="8" name="TextBox 7">
            <a:extLst>
              <a:ext uri="{FF2B5EF4-FFF2-40B4-BE49-F238E27FC236}">
                <a16:creationId xmlns:a16="http://schemas.microsoft.com/office/drawing/2014/main" id="{908859B2-4DC0-4108-A336-F902453C8157}"/>
              </a:ext>
            </a:extLst>
          </p:cNvPr>
          <p:cNvSpPr txBox="1"/>
          <p:nvPr/>
        </p:nvSpPr>
        <p:spPr>
          <a:xfrm>
            <a:off x="438151" y="4622800"/>
            <a:ext cx="3244046" cy="1216660"/>
          </a:xfrm>
          <a:prstGeom prst="rect">
            <a:avLst/>
          </a:prstGeom>
          <a:noFill/>
        </p:spPr>
        <p:txBody>
          <a:bodyPr wrap="square" rtlCol="0">
            <a:spAutoFit/>
          </a:bodyPr>
          <a:lstStyle/>
          <a:p>
            <a:r>
              <a:rPr lang="en-US" dirty="0"/>
              <a:t>K-MEANS CLUSTERING ON MEAN OF FREQUENCY OF PARK OCCURRENCE IN NEIGHBOURHOODS</a:t>
            </a:r>
            <a:endParaRPr lang="en-IN" dirty="0"/>
          </a:p>
        </p:txBody>
      </p:sp>
      <p:pic>
        <p:nvPicPr>
          <p:cNvPr id="9" name="Picture 8">
            <a:extLst>
              <a:ext uri="{FF2B5EF4-FFF2-40B4-BE49-F238E27FC236}">
                <a16:creationId xmlns:a16="http://schemas.microsoft.com/office/drawing/2014/main" id="{70DAECB6-25DC-430B-9067-0DF7BA2174B6}"/>
              </a:ext>
            </a:extLst>
          </p:cNvPr>
          <p:cNvPicPr>
            <a:picLocks noChangeAspect="1"/>
          </p:cNvPicPr>
          <p:nvPr/>
        </p:nvPicPr>
        <p:blipFill>
          <a:blip r:embed="rId2"/>
          <a:stretch>
            <a:fillRect/>
          </a:stretch>
        </p:blipFill>
        <p:spPr>
          <a:xfrm>
            <a:off x="625073" y="1220308"/>
            <a:ext cx="3886200" cy="1695450"/>
          </a:xfrm>
          <a:prstGeom prst="rect">
            <a:avLst/>
          </a:prstGeom>
        </p:spPr>
      </p:pic>
      <p:pic>
        <p:nvPicPr>
          <p:cNvPr id="10" name="Picture 9">
            <a:extLst>
              <a:ext uri="{FF2B5EF4-FFF2-40B4-BE49-F238E27FC236}">
                <a16:creationId xmlns:a16="http://schemas.microsoft.com/office/drawing/2014/main" id="{31383BB6-46AC-4605-A1DE-F027AAF5AE03}"/>
              </a:ext>
            </a:extLst>
          </p:cNvPr>
          <p:cNvPicPr>
            <a:picLocks noChangeAspect="1"/>
          </p:cNvPicPr>
          <p:nvPr/>
        </p:nvPicPr>
        <p:blipFill>
          <a:blip r:embed="rId3"/>
          <a:stretch>
            <a:fillRect/>
          </a:stretch>
        </p:blipFill>
        <p:spPr>
          <a:xfrm>
            <a:off x="7680729" y="1615595"/>
            <a:ext cx="3771900" cy="904875"/>
          </a:xfrm>
          <a:prstGeom prst="rect">
            <a:avLst/>
          </a:prstGeom>
        </p:spPr>
      </p:pic>
      <p:pic>
        <p:nvPicPr>
          <p:cNvPr id="11" name="Picture 10">
            <a:extLst>
              <a:ext uri="{FF2B5EF4-FFF2-40B4-BE49-F238E27FC236}">
                <a16:creationId xmlns:a16="http://schemas.microsoft.com/office/drawing/2014/main" id="{717C21CA-0239-4511-8DF7-2A5E0C6AFB1E}"/>
              </a:ext>
            </a:extLst>
          </p:cNvPr>
          <p:cNvPicPr>
            <a:picLocks noChangeAspect="1"/>
          </p:cNvPicPr>
          <p:nvPr/>
        </p:nvPicPr>
        <p:blipFill>
          <a:blip r:embed="rId4"/>
          <a:stretch>
            <a:fillRect/>
          </a:stretch>
        </p:blipFill>
        <p:spPr>
          <a:xfrm>
            <a:off x="4447636" y="4214332"/>
            <a:ext cx="4000500" cy="1495425"/>
          </a:xfrm>
          <a:prstGeom prst="rect">
            <a:avLst/>
          </a:prstGeom>
        </p:spPr>
      </p:pic>
    </p:spTree>
    <p:extLst>
      <p:ext uri="{BB962C8B-B14F-4D97-AF65-F5344CB8AC3E}">
        <p14:creationId xmlns:p14="http://schemas.microsoft.com/office/powerpoint/2010/main" val="271282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2DD0C21-8FEE-4C18-8789-CC8ABE206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B51757-7607-4CEA-A0EE-3C5BDC2C1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ADFC7-DAFC-4CCB-AFB8-54562DE90AA2}"/>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z="3500" kern="1200" cap="all" spc="200" baseline="0" dirty="0">
                <a:solidFill>
                  <a:srgbClr val="FFFFFF"/>
                </a:solidFill>
                <a:latin typeface="+mj-lt"/>
                <a:ea typeface="+mj-ea"/>
                <a:cs typeface="+mj-cs"/>
              </a:rPr>
              <a:t>TOP 10 COMMON VENUES IN CLUSTER NEIGHBOURHOODS WITH least HOTEL COMPETITION</a:t>
            </a:r>
          </a:p>
        </p:txBody>
      </p:sp>
      <p:pic>
        <p:nvPicPr>
          <p:cNvPr id="4" name="Picture 3">
            <a:extLst>
              <a:ext uri="{FF2B5EF4-FFF2-40B4-BE49-F238E27FC236}">
                <a16:creationId xmlns:a16="http://schemas.microsoft.com/office/drawing/2014/main" id="{252B4599-D5DC-4310-AFEA-EFAE983C7CB6}"/>
              </a:ext>
            </a:extLst>
          </p:cNvPr>
          <p:cNvPicPr>
            <a:picLocks noChangeAspect="1"/>
          </p:cNvPicPr>
          <p:nvPr/>
        </p:nvPicPr>
        <p:blipFill>
          <a:blip r:embed="rId2"/>
          <a:stretch>
            <a:fillRect/>
          </a:stretch>
        </p:blipFill>
        <p:spPr>
          <a:xfrm>
            <a:off x="634276" y="1378956"/>
            <a:ext cx="10917644" cy="1828705"/>
          </a:xfrm>
          <a:prstGeom prst="rect">
            <a:avLst/>
          </a:prstGeom>
        </p:spPr>
      </p:pic>
      <p:cxnSp>
        <p:nvCxnSpPr>
          <p:cNvPr id="19" name="Straight Connector 18">
            <a:extLst>
              <a:ext uri="{FF2B5EF4-FFF2-40B4-BE49-F238E27FC236}">
                <a16:creationId xmlns:a16="http://schemas.microsoft.com/office/drawing/2014/main" id="{FEF39256-F095-41C8-8707-6C1A665E8F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06507" y="5220212"/>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703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TotalTime>
  <Words>878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Tw Cen MT</vt:lpstr>
      <vt:lpstr>Tw Cen MT Condensed</vt:lpstr>
      <vt:lpstr>Wingdings 3</vt:lpstr>
      <vt:lpstr>Integral</vt:lpstr>
      <vt:lpstr>IBM DATA SCIENCE CAPSTONE COURSE</vt:lpstr>
      <vt:lpstr>Introduction and background</vt:lpstr>
      <vt:lpstr>Hotels in Prague  clustered around Commercial hubs</vt:lpstr>
      <vt:lpstr>The business problem</vt:lpstr>
      <vt:lpstr>DATA used</vt:lpstr>
      <vt:lpstr>methodology</vt:lpstr>
      <vt:lpstr>Neighbourhoods clustered around parks and commercial hubs.  Purple - low frequency, Red - medium frequency, Green - high frequency </vt:lpstr>
      <vt:lpstr>PowerPoint Presentation</vt:lpstr>
      <vt:lpstr>TOP 10 COMMON VENUES IN CLUSTER NEIGHBOURHOODS WITH least HOTEL COMPETITION</vt:lpstr>
      <vt:lpstr>DISCUSSION</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COURSE</dc:title>
  <dc:creator>Tomas Hornyak</dc:creator>
  <cp:lastModifiedBy>Tomas Hornyak</cp:lastModifiedBy>
  <cp:revision>1</cp:revision>
  <dcterms:created xsi:type="dcterms:W3CDTF">2019-10-07T16:14:14Z</dcterms:created>
  <dcterms:modified xsi:type="dcterms:W3CDTF">2019-10-07T16:17:09Z</dcterms:modified>
</cp:coreProperties>
</file>