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81" d="100"/>
          <a:sy n="81" d="100"/>
        </p:scale>
        <p:origin x="-90" y="-6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32FE33-CBD5-47B9-ACA0-A06237F7714D}" type="datetimeFigureOut">
              <a:rPr lang="de-DE" smtClean="0"/>
              <a:pPr/>
              <a:t>30.8.2013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58583E-E453-48E1-BF97-62E03C0D3989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6895308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>
              <a:latin typeface="Frutiger LT Com 45 Light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9A3273-F9FC-42DA-ACB3-8E24082C69F2}" type="slidenum">
              <a:rPr lang="de-DE" smtClean="0">
                <a:solidFill>
                  <a:prstClr val="black"/>
                </a:solidFill>
              </a:rPr>
              <a:pPr>
                <a:defRPr/>
              </a:pPr>
              <a:t>1</a:t>
            </a:fld>
            <a:endParaRPr lang="de-D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58451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20F323-9884-414F-B5EA-F4278728ED0A}" type="datetime1">
              <a:rPr lang="de-DE"/>
              <a:pPr>
                <a:defRPr/>
              </a:pPr>
              <a:t>30.8.2013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BD2C8A-0DF2-4738-B51A-35A00D942E7F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449534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CD1A83-5126-403A-A2E5-293B8BBBFF84}" type="datetime1">
              <a:rPr lang="de-DE"/>
              <a:pPr>
                <a:defRPr/>
              </a:pPr>
              <a:t>30.8.2013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D9EBD3-E788-4460-8958-05D69D229649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610569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B4DC92-0EA8-4857-8F3E-93587C328D84}" type="datetime1">
              <a:rPr lang="de-DE"/>
              <a:pPr>
                <a:defRPr/>
              </a:pPr>
              <a:t>30.8.2013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2CA002-B454-4993-9126-123A802AC0D8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9566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6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0334" y="828675"/>
            <a:ext cx="11091333" cy="5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Bild 7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0334" y="5753100"/>
            <a:ext cx="11091333" cy="3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Bild 8" descr="Logo_BürgerForum.png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721851" y="5978525"/>
            <a:ext cx="1775883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Titel 17"/>
          <p:cNvSpPr>
            <a:spLocks noGrp="1"/>
          </p:cNvSpPr>
          <p:nvPr>
            <p:ph type="title"/>
          </p:nvPr>
        </p:nvSpPr>
        <p:spPr>
          <a:xfrm>
            <a:off x="609600" y="1186577"/>
            <a:ext cx="10972800" cy="307777"/>
          </a:xfrm>
        </p:spPr>
        <p:txBody>
          <a:bodyPr lIns="0" tIns="0" rIns="0" bIns="0" anchor="t">
            <a:spAutoFit/>
          </a:bodyPr>
          <a:lstStyle>
            <a:lvl1pPr algn="l">
              <a:defRPr sz="2000">
                <a:solidFill>
                  <a:srgbClr val="004380"/>
                </a:solidFill>
                <a:latin typeface="Frutiger LT Com 65 Bold"/>
              </a:defRPr>
            </a:lvl1pPr>
          </a:lstStyle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21" name="Textplatzhalter 20"/>
          <p:cNvSpPr>
            <a:spLocks noGrp="1"/>
          </p:cNvSpPr>
          <p:nvPr>
            <p:ph type="body" sz="quarter" idx="10"/>
          </p:nvPr>
        </p:nvSpPr>
        <p:spPr>
          <a:xfrm>
            <a:off x="592667" y="2160001"/>
            <a:ext cx="10989733" cy="256480"/>
          </a:xfrm>
        </p:spPr>
        <p:txBody>
          <a:bodyPr lIns="0" tIns="0" rIns="0" bIns="0">
            <a:spAutoFit/>
          </a:bodyPr>
          <a:lstStyle>
            <a:lvl1pPr marL="0">
              <a:lnSpc>
                <a:spcPts val="2000"/>
              </a:lnSpc>
              <a:spcBef>
                <a:spcPts val="0"/>
              </a:spcBef>
              <a:buFontTx/>
              <a:buNone/>
              <a:defRPr sz="1400">
                <a:latin typeface="Frutiger LT Com 45 Light"/>
              </a:defRPr>
            </a:lvl1pPr>
          </a:lstStyle>
          <a:p>
            <a:pPr lvl="0"/>
            <a:r>
              <a:rPr lang="de-DE" dirty="0" smtClean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xmlns="" val="2571841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4015110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01E251-8441-4A23-84C5-BE580ABF72C1}" type="datetime1">
              <a:rPr lang="de-DE"/>
              <a:pPr>
                <a:defRPr/>
              </a:pPr>
              <a:t>30.8.2013</a:t>
            </a:fld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2139F1-E844-4FED-BADE-B0358C77F51A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991490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28EC74-4B2D-4EE5-A140-453C97AB8D4E}" type="datetime1">
              <a:rPr lang="de-DE"/>
              <a:pPr>
                <a:defRPr/>
              </a:pPr>
              <a:t>30.8.2013</a:t>
            </a:fld>
            <a:endParaRPr lang="de-DE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FCCB1B-22A3-497F-91A9-EB3690403064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679080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6ADE00-66B9-47EE-8215-F2023C06A4A6}" type="datetime1">
              <a:rPr lang="de-DE"/>
              <a:pPr>
                <a:defRPr/>
              </a:pPr>
              <a:t>30.8.2013</a:t>
            </a:fld>
            <a:endParaRPr lang="de-DE"/>
          </a:p>
        </p:txBody>
      </p:sp>
      <p:sp>
        <p:nvSpPr>
          <p:cNvPr id="4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294550-2898-45E6-AD73-8512658D0859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502023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CEF47A-7D09-46D0-8EB5-9E46359FAB5F}" type="datetime1">
              <a:rPr lang="de-DE"/>
              <a:pPr>
                <a:defRPr/>
              </a:pPr>
              <a:t>30.8.2013</a:t>
            </a:fld>
            <a:endParaRPr lang="de-DE"/>
          </a:p>
        </p:txBody>
      </p:sp>
      <p:sp>
        <p:nvSpPr>
          <p:cNvPr id="3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C3CAE0-68FB-4FC9-B332-674754A62E62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129846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B2CAF4-0931-4A9E-8C38-59DB9A45EE5B}" type="datetime1">
              <a:rPr lang="de-DE"/>
              <a:pPr>
                <a:defRPr/>
              </a:pPr>
              <a:t>30.8.2013</a:t>
            </a:fld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829141-11AF-4408-915C-3668A29DC8E2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213543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2B488B-09BB-4DC6-A7D6-4CEF43EAA60A}" type="datetime1">
              <a:rPr lang="de-DE"/>
              <a:pPr>
                <a:defRPr/>
              </a:pPr>
              <a:t>30.8.2013</a:t>
            </a:fld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ABB9CD-5BAA-46C7-9218-9949EE32C88F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735794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elplatzhalt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Mastertitelformat bearbeiten</a:t>
            </a:r>
          </a:p>
        </p:txBody>
      </p:sp>
      <p:sp>
        <p:nvSpPr>
          <p:cNvPr id="1027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itchFamily="-106" charset="0"/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D94934D8-20E3-4719-A1FA-76262F747EE1}" type="datetime1">
              <a:rPr lang="de-DE" smtClean="0">
                <a:ea typeface="ＭＳ Ｐゴシック" pitchFamily="-106" charset="-128"/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30.8.2013</a:t>
            </a:fld>
            <a:endParaRPr lang="de-DE">
              <a:ea typeface="ＭＳ Ｐゴシック" pitchFamily="-106" charset="-128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defTabSz="457200">
              <a:defRPr/>
            </a:pPr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itchFamily="-106" charset="0"/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60C6C75D-623A-4FB5-94B2-3BD4A798924C}" type="slidenum">
              <a:rPr lang="de-DE" smtClean="0">
                <a:ea typeface="ＭＳ Ｐゴシック" pitchFamily="-106" charset="-128"/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‹Nr.›</a:t>
            </a:fld>
            <a:endParaRPr lang="de-DE">
              <a:ea typeface="ＭＳ Ｐゴシック" pitchFamily="-10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69259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6" charset="-128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6" charset="0"/>
          <a:ea typeface="ＭＳ Ｐゴシック" pitchFamily="-106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6" charset="0"/>
          <a:ea typeface="ＭＳ Ｐゴシック" pitchFamily="-106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6" charset="0"/>
          <a:ea typeface="ＭＳ Ｐゴシック" pitchFamily="-106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6" charset="0"/>
          <a:ea typeface="ＭＳ Ｐゴシック" pitchFamily="-106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6" charset="0"/>
          <a:ea typeface="ＭＳ Ｐゴシック" pitchFamily="-106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6" charset="0"/>
          <a:ea typeface="ＭＳ Ｐゴシック" pitchFamily="-106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6" charset="0"/>
          <a:ea typeface="ＭＳ Ｐゴシック" pitchFamily="-106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6" charset="0"/>
          <a:ea typeface="ＭＳ Ｐゴシック" pitchFamily="-106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pitchFamily="-106" charset="-128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pitchFamily="-106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-106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-106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106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file:///\\localhost\Users\pupina\Documents\JOB\Schmitz%20WG\Bertelsmann%20Stiftung\Material\%20Bilder%20Pra&#776;sentation\papier-3.p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Bild 9" descr="papier-3.png"/>
          <p:cNvPicPr>
            <a:picLocks noChangeAspect="1"/>
          </p:cNvPicPr>
          <p:nvPr/>
        </p:nvPicPr>
        <p:blipFill>
          <a:blip r:embed="rId3" r:link="rId4" cstate="print"/>
          <a:srcRect/>
          <a:stretch>
            <a:fillRect/>
          </a:stretch>
        </p:blipFill>
        <p:spPr bwMode="auto">
          <a:xfrm>
            <a:off x="1601789" y="1546225"/>
            <a:ext cx="9115425" cy="4637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3" name="Titel 1"/>
          <p:cNvSpPr>
            <a:spLocks noGrp="1"/>
          </p:cNvSpPr>
          <p:nvPr>
            <p:ph type="title"/>
          </p:nvPr>
        </p:nvSpPr>
        <p:spPr>
          <a:xfrm>
            <a:off x="1981200" y="1185864"/>
            <a:ext cx="8229600" cy="615553"/>
          </a:xfrm>
        </p:spPr>
        <p:txBody>
          <a:bodyPr/>
          <a:lstStyle/>
          <a:p>
            <a:pPr eaLnBrk="1" hangingPunct="1"/>
            <a:r>
              <a:rPr lang="de-DE" sz="2400" b="1">
                <a:latin typeface="Frutiger LT Com 65 Bold" pitchFamily="-106" charset="0"/>
              </a:rPr>
              <a:t>Musterergebnis für </a:t>
            </a:r>
            <a:r>
              <a:rPr lang="de-DE" sz="2400" b="1" smtClean="0">
                <a:latin typeface="Frutiger LT Com 65 Bold" pitchFamily="-106" charset="0"/>
              </a:rPr>
              <a:t>Bürgervorschlag</a:t>
            </a:r>
            <a:r>
              <a:rPr lang="de-DE" smtClean="0">
                <a:latin typeface="Frutiger LT Com 65 Bold" pitchFamily="-106" charset="0"/>
              </a:rPr>
              <a:t/>
            </a:r>
            <a:br>
              <a:rPr lang="de-DE" smtClean="0">
                <a:latin typeface="Frutiger LT Com 65 Bold" pitchFamily="-106" charset="0"/>
              </a:rPr>
            </a:br>
            <a:endParaRPr lang="de-DE" sz="1600">
              <a:latin typeface="Frutiger LT Com 65 Bold" pitchFamily="-106" charset="0"/>
            </a:endParaRPr>
          </a:p>
        </p:txBody>
      </p:sp>
      <p:sp>
        <p:nvSpPr>
          <p:cNvPr id="15364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1836286" y="2161309"/>
            <a:ext cx="7731125" cy="3334246"/>
          </a:xfrm>
        </p:spPr>
        <p:txBody>
          <a:bodyPr/>
          <a:lstStyle/>
          <a:p>
            <a:pPr indent="0" eaLnBrk="1" hangingPunct="1">
              <a:spcBef>
                <a:spcPct val="0"/>
              </a:spcBef>
              <a:buClr>
                <a:srgbClr val="006DB0"/>
              </a:buClr>
              <a:tabLst>
                <a:tab pos="265113" algn="l"/>
                <a:tab pos="539750" algn="l"/>
              </a:tabLst>
            </a:pPr>
            <a:r>
              <a:rPr lang="de-DE" sz="1600">
                <a:solidFill>
                  <a:srgbClr val="006DB0"/>
                </a:solidFill>
                <a:latin typeface="Frutiger LT Com 65 Bold" pitchFamily="-106" charset="0"/>
              </a:rPr>
              <a:t>Vorschlag: Gegen die Langeweile in der Bundesliga</a:t>
            </a:r>
          </a:p>
          <a:p>
            <a:pPr indent="0" eaLnBrk="1" hangingPunct="1">
              <a:spcBef>
                <a:spcPct val="0"/>
              </a:spcBef>
              <a:buClr>
                <a:srgbClr val="006DB0"/>
              </a:buClr>
              <a:tabLst>
                <a:tab pos="265113" algn="l"/>
                <a:tab pos="539750" algn="l"/>
              </a:tabLst>
            </a:pPr>
            <a:endParaRPr lang="de-DE" smtClean="0">
              <a:latin typeface="Frutiger LT Com 45 Light" pitchFamily="-106" charset="0"/>
            </a:endParaRPr>
          </a:p>
          <a:p>
            <a:pPr indent="0" eaLnBrk="1" hangingPunct="1">
              <a:spcBef>
                <a:spcPct val="0"/>
              </a:spcBef>
              <a:buClr>
                <a:srgbClr val="006DB0"/>
              </a:buClr>
              <a:tabLst>
                <a:tab pos="265113" algn="l"/>
                <a:tab pos="539750" algn="l"/>
              </a:tabLst>
            </a:pPr>
            <a:r>
              <a:rPr lang="de-DE" smtClean="0">
                <a:latin typeface="Frutiger LT Com 45 Light" pitchFamily="-106" charset="0"/>
              </a:rPr>
              <a:t>Um den Fussball in </a:t>
            </a:r>
            <a:r>
              <a:rPr lang="de-DE" smtClean="0">
                <a:solidFill>
                  <a:srgbClr val="2D80B8"/>
                </a:solidFill>
                <a:latin typeface="Frutiger LT Com 45 Light" pitchFamily="-106" charset="0"/>
              </a:rPr>
              <a:t>Deutschland </a:t>
            </a:r>
            <a:r>
              <a:rPr lang="de-DE" smtClean="0">
                <a:latin typeface="Frutiger LT Com 45 Light" pitchFamily="-106" charset="0"/>
              </a:rPr>
              <a:t>bei dem Thema </a:t>
            </a:r>
            <a:r>
              <a:rPr lang="de-DE" smtClean="0">
                <a:solidFill>
                  <a:srgbClr val="006DB0"/>
                </a:solidFill>
                <a:latin typeface="Frutiger LT Com 45 Light" pitchFamily="-106" charset="0"/>
              </a:rPr>
              <a:t>fairer</a:t>
            </a:r>
            <a:br>
              <a:rPr lang="de-DE" smtClean="0">
                <a:solidFill>
                  <a:srgbClr val="006DB0"/>
                </a:solidFill>
                <a:latin typeface="Frutiger LT Com 45 Light" pitchFamily="-106" charset="0"/>
              </a:rPr>
            </a:br>
            <a:r>
              <a:rPr lang="de-DE" smtClean="0">
                <a:solidFill>
                  <a:srgbClr val="006DB0"/>
                </a:solidFill>
                <a:latin typeface="Frutiger LT Com 45 Light" pitchFamily="-106" charset="0"/>
              </a:rPr>
              <a:t>Wettbewerb </a:t>
            </a:r>
            <a:r>
              <a:rPr lang="de-DE" smtClean="0">
                <a:latin typeface="Frutiger LT Com 45 Light" pitchFamily="-106" charset="0"/>
              </a:rPr>
              <a:t>voran zu bringen, schlagen wir vor, dass </a:t>
            </a:r>
            <a:r>
              <a:rPr lang="de-DE" smtClean="0">
                <a:solidFill>
                  <a:srgbClr val="006DB0"/>
                </a:solidFill>
                <a:latin typeface="Frutiger LT Com 45 Light" pitchFamily="-106" charset="0"/>
              </a:rPr>
              <a:t>die </a:t>
            </a:r>
            <a:br>
              <a:rPr lang="de-DE" smtClean="0">
                <a:solidFill>
                  <a:srgbClr val="006DB0"/>
                </a:solidFill>
                <a:latin typeface="Frutiger LT Com 45 Light" pitchFamily="-106" charset="0"/>
              </a:rPr>
            </a:br>
            <a:r>
              <a:rPr lang="de-DE" smtClean="0">
                <a:solidFill>
                  <a:srgbClr val="006DB0"/>
                </a:solidFill>
                <a:latin typeface="Frutiger LT Com 45 Light" pitchFamily="-106" charset="0"/>
              </a:rPr>
              <a:t>deutsche Bundesliga für mehr Chancengleichheit zwischen</a:t>
            </a:r>
            <a:br>
              <a:rPr lang="de-DE" smtClean="0">
                <a:solidFill>
                  <a:srgbClr val="006DB0"/>
                </a:solidFill>
                <a:latin typeface="Frutiger LT Com 45 Light" pitchFamily="-106" charset="0"/>
              </a:rPr>
            </a:br>
            <a:r>
              <a:rPr lang="de-DE" smtClean="0">
                <a:solidFill>
                  <a:srgbClr val="006DB0"/>
                </a:solidFill>
                <a:latin typeface="Frutiger LT Com 45 Light" pitchFamily="-106" charset="0"/>
              </a:rPr>
              <a:t>den Vereinen sorgt</a:t>
            </a:r>
            <a:r>
              <a:rPr lang="de-DE" smtClean="0">
                <a:latin typeface="Frutiger LT Com 45 Light" pitchFamily="-106" charset="0"/>
              </a:rPr>
              <a:t>. Wir wollen damit erreichen, dass ein</a:t>
            </a:r>
            <a:r>
              <a:rPr lang="de-DE" smtClean="0">
                <a:solidFill>
                  <a:srgbClr val="006DB0"/>
                </a:solidFill>
                <a:latin typeface="Frutiger LT Com 45 Light" pitchFamily="-106" charset="0"/>
              </a:rPr>
              <a:t> </a:t>
            </a:r>
            <a:br>
              <a:rPr lang="de-DE" smtClean="0">
                <a:solidFill>
                  <a:srgbClr val="006DB0"/>
                </a:solidFill>
                <a:latin typeface="Frutiger LT Com 45 Light" pitchFamily="-106" charset="0"/>
              </a:rPr>
            </a:br>
            <a:r>
              <a:rPr lang="de-DE" smtClean="0">
                <a:solidFill>
                  <a:srgbClr val="006DB0"/>
                </a:solidFill>
                <a:latin typeface="Frutiger LT Com 45 Light" pitchFamily="-106" charset="0"/>
              </a:rPr>
              <a:t>spannender Kampf um die Meisterschaft mit mehr Vereinen</a:t>
            </a:r>
            <a:br>
              <a:rPr lang="de-DE" smtClean="0">
                <a:solidFill>
                  <a:srgbClr val="006DB0"/>
                </a:solidFill>
                <a:latin typeface="Frutiger LT Com 45 Light" pitchFamily="-106" charset="0"/>
              </a:rPr>
            </a:br>
            <a:r>
              <a:rPr lang="de-DE" smtClean="0">
                <a:solidFill>
                  <a:srgbClr val="006DB0"/>
                </a:solidFill>
                <a:latin typeface="Frutiger LT Com 45 Light" pitchFamily="-106" charset="0"/>
              </a:rPr>
              <a:t>als Dortmund und Bayern entsteht. </a:t>
            </a:r>
            <a:br>
              <a:rPr lang="de-DE" smtClean="0">
                <a:solidFill>
                  <a:srgbClr val="006DB0"/>
                </a:solidFill>
                <a:latin typeface="Frutiger LT Com 45 Light" pitchFamily="-106" charset="0"/>
              </a:rPr>
            </a:br>
            <a:endParaRPr lang="de-DE" smtClean="0">
              <a:latin typeface="Frutiger LT Com 45 Light" pitchFamily="-106" charset="0"/>
            </a:endParaRPr>
          </a:p>
          <a:p>
            <a:pPr indent="0" eaLnBrk="1" hangingPunct="1">
              <a:spcBef>
                <a:spcPct val="0"/>
              </a:spcBef>
              <a:buClr>
                <a:srgbClr val="006DB0"/>
              </a:buClr>
              <a:tabLst>
                <a:tab pos="265113" algn="l"/>
                <a:tab pos="539750" algn="l"/>
              </a:tabLst>
            </a:pPr>
            <a:r>
              <a:rPr lang="de-DE" smtClean="0">
                <a:latin typeface="Frutiger LT Com 45 Light" pitchFamily="-106" charset="0"/>
              </a:rPr>
              <a:t>Unser Vorschlag setzt auf folgende Bausteine: </a:t>
            </a:r>
            <a:br>
              <a:rPr lang="de-DE" smtClean="0">
                <a:latin typeface="Frutiger LT Com 45 Light" pitchFamily="-106" charset="0"/>
              </a:rPr>
            </a:br>
            <a:r>
              <a:rPr lang="de-DE" smtClean="0">
                <a:latin typeface="Frutiger LT Com 45 Light" pitchFamily="-106" charset="0"/>
              </a:rPr>
              <a:t>1.</a:t>
            </a:r>
            <a:r>
              <a:rPr lang="de-DE" smtClean="0">
                <a:solidFill>
                  <a:srgbClr val="000000"/>
                </a:solidFill>
                <a:latin typeface="Frutiger LT Com 45 Light" pitchFamily="-106" charset="0"/>
              </a:rPr>
              <a:t> 	</a:t>
            </a:r>
            <a:r>
              <a:rPr lang="de-DE" smtClean="0">
                <a:solidFill>
                  <a:srgbClr val="006DB0"/>
                </a:solidFill>
                <a:latin typeface="Frutiger LT Com 45 Light" pitchFamily="-106" charset="0"/>
              </a:rPr>
              <a:t>Alle Einnahmen aus TV-Vermarktung gleich verteilen</a:t>
            </a:r>
            <a:endParaRPr lang="de-DE" smtClean="0">
              <a:solidFill>
                <a:srgbClr val="000000"/>
              </a:solidFill>
              <a:latin typeface="Frutiger LT Com 45 Light" pitchFamily="-106" charset="0"/>
            </a:endParaRPr>
          </a:p>
          <a:p>
            <a:pPr indent="0" eaLnBrk="1" hangingPunct="1">
              <a:spcBef>
                <a:spcPct val="0"/>
              </a:spcBef>
              <a:buClr>
                <a:srgbClr val="006DB0"/>
              </a:buClr>
              <a:tabLst>
                <a:tab pos="265113" algn="l"/>
                <a:tab pos="539750" algn="l"/>
              </a:tabLst>
            </a:pPr>
            <a:r>
              <a:rPr lang="de-DE" smtClean="0">
                <a:latin typeface="Frutiger LT Com 45 Light" pitchFamily="-106" charset="0"/>
              </a:rPr>
              <a:t>2.</a:t>
            </a:r>
            <a:r>
              <a:rPr lang="de-DE" smtClean="0">
                <a:solidFill>
                  <a:srgbClr val="000000"/>
                </a:solidFill>
                <a:latin typeface="Frutiger LT Com 45 Light" pitchFamily="-106" charset="0"/>
              </a:rPr>
              <a:t> 	</a:t>
            </a:r>
            <a:r>
              <a:rPr lang="de-DE" smtClean="0">
                <a:solidFill>
                  <a:srgbClr val="006DB0"/>
                </a:solidFill>
                <a:latin typeface="Frutiger LT Com 45 Light" pitchFamily="-106" charset="0"/>
              </a:rPr>
              <a:t>Qualifizierung der Vereinsmanager</a:t>
            </a:r>
            <a:r>
              <a:rPr lang="de-DE" smtClean="0">
                <a:solidFill>
                  <a:srgbClr val="000000"/>
                </a:solidFill>
                <a:latin typeface="Frutiger LT Com 45 Light" pitchFamily="-106" charset="0"/>
              </a:rPr>
              <a:t> </a:t>
            </a:r>
          </a:p>
          <a:p>
            <a:pPr indent="0" eaLnBrk="1" hangingPunct="1">
              <a:spcBef>
                <a:spcPct val="0"/>
              </a:spcBef>
              <a:buClr>
                <a:srgbClr val="006DB0"/>
              </a:buClr>
              <a:tabLst>
                <a:tab pos="265113" algn="l"/>
                <a:tab pos="539750" algn="l"/>
              </a:tabLst>
            </a:pPr>
            <a:r>
              <a:rPr lang="de-DE" smtClean="0">
                <a:latin typeface="Frutiger LT Com 45 Light" pitchFamily="-106" charset="0"/>
              </a:rPr>
              <a:t>3.</a:t>
            </a:r>
            <a:r>
              <a:rPr lang="de-DE" smtClean="0">
                <a:solidFill>
                  <a:srgbClr val="000000"/>
                </a:solidFill>
                <a:latin typeface="Frutiger LT Com 45 Light" pitchFamily="-106" charset="0"/>
              </a:rPr>
              <a:t> 	</a:t>
            </a:r>
            <a:r>
              <a:rPr lang="de-DE" smtClean="0">
                <a:solidFill>
                  <a:srgbClr val="006DB0"/>
                </a:solidFill>
                <a:latin typeface="Frutiger LT Com 45 Light" pitchFamily="-106" charset="0"/>
              </a:rPr>
              <a:t>Obergrenze für Nationalspieler pro Verein</a:t>
            </a:r>
          </a:p>
        </p:txBody>
      </p:sp>
      <p:pic>
        <p:nvPicPr>
          <p:cNvPr id="15365" name="Picture 2" descr="c:\Dokumente und Einstellungen\mirba01\Desktop\Forum 35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071332" y="2416501"/>
            <a:ext cx="3431245" cy="228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738470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0" tIns="0" rIns="0" bIns="0" rtlCol="0" anchor="t">
        <a:spAutoFit/>
      </a:bodyPr>
      <a:lstStyle>
        <a:defPPr marL="0" marR="0" indent="0" algn="l" defTabSz="457200" rtl="0" eaLnBrk="1" fontAlgn="auto" latinLnBrk="0" hangingPunct="1">
          <a:lnSpc>
            <a:spcPct val="100000"/>
          </a:lnSpc>
          <a:spcBef>
            <a:spcPct val="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kern="1200" cap="none" spc="0" normalizeH="0" baseline="0" noProof="0" dirty="0" smtClean="0">
            <a:ln>
              <a:noFill/>
            </a:ln>
            <a:solidFill>
              <a:srgbClr val="0C3F72"/>
            </a:solidFill>
            <a:effectLst/>
            <a:uLnTx/>
            <a:uFillTx/>
            <a:latin typeface="Frutiger LT Com 65 Bold"/>
            <a:ea typeface="+mj-ea"/>
            <a:cs typeface="+mj-cs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</Words>
  <Application>Microsoft Office PowerPoint</Application>
  <PresentationFormat>Benutzerdefiniert</PresentationFormat>
  <Paragraphs>8</Paragraphs>
  <Slides>1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Office-Design</vt:lpstr>
      <vt:lpstr>Musterergebnis für Bürgervorschlag 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Musterergebnis für BürgerVorschlag </dc:title>
  <dc:creator>Andreas Kleinsteuber</dc:creator>
  <cp:lastModifiedBy>mirba01</cp:lastModifiedBy>
  <cp:revision>4</cp:revision>
  <dcterms:created xsi:type="dcterms:W3CDTF">2013-08-01T14:41:10Z</dcterms:created>
  <dcterms:modified xsi:type="dcterms:W3CDTF">2013-08-30T12:06:11Z</dcterms:modified>
</cp:coreProperties>
</file>