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2710E-40DF-4592-977B-9D3F1B73DDBA}" type="datetimeFigureOut">
              <a:rPr lang="de-DE" smtClean="0"/>
              <a:pPr/>
              <a:t>05.01.2015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3CEAF-007D-4442-A7CD-8207FFCF9C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52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b="1" smtClean="0">
                <a:latin typeface="Frutiger LT Com 45 Light"/>
              </a:rPr>
              <a:t>Für die Folien 4-9 haben Sie 20 Minuten Zeit!</a:t>
            </a:r>
            <a:endParaRPr lang="de-DE" smtClean="0">
              <a:latin typeface="Frutiger LT Com 45 Light"/>
            </a:endParaRPr>
          </a:p>
          <a:p>
            <a:endParaRPr lang="de-DE" smtClean="0">
              <a:latin typeface="Frutiger LT Com 45 Light"/>
            </a:endParaRPr>
          </a:p>
          <a:p>
            <a:r>
              <a:rPr lang="de-DE" smtClean="0">
                <a:latin typeface="Frutiger LT Com 45 Light"/>
              </a:rPr>
              <a:t>ModeratorIn:</a:t>
            </a:r>
          </a:p>
          <a:p>
            <a:r>
              <a:rPr lang="de-DE" smtClean="0">
                <a:latin typeface="Frutiger LT Com 45 Light"/>
              </a:rPr>
              <a:t> “Jetzt geht’s zur Sache! Ich möchte Ihnen kurz den Ablauf des heutigen Tages/Abends vorstellen! Wir werden in mehreren Schritten vorgehen…“</a:t>
            </a:r>
          </a:p>
          <a:p>
            <a:endParaRPr lang="de-DE" smtClean="0">
              <a:latin typeface="Frutiger LT Com 45 Light"/>
            </a:endParaRPr>
          </a:p>
          <a:p>
            <a:r>
              <a:rPr lang="de-DE" smtClean="0">
                <a:latin typeface="Frutiger LT Com 45 Light"/>
              </a:rPr>
              <a:t>Der/die ModeratorIn stellt nun den Ablauf mit Betonung auf die Zeit kurz vor.</a:t>
            </a:r>
          </a:p>
          <a:p>
            <a:endParaRPr lang="de-DE" smtClean="0">
              <a:latin typeface="Frutiger LT Com 45 Light"/>
            </a:endParaRPr>
          </a:p>
          <a:p>
            <a:r>
              <a:rPr lang="de-DE" smtClean="0">
                <a:latin typeface="Frutiger LT Com 45 Light"/>
              </a:rPr>
              <a:t>ModeratorIn:</a:t>
            </a:r>
          </a:p>
          <a:p>
            <a:r>
              <a:rPr lang="de-DE" smtClean="0">
                <a:latin typeface="Frutiger LT Com 45 Light"/>
              </a:rPr>
              <a:t>„Sie haben das nun auf Anhieb nicht im Detail verstanden? Das ist kein Problem! Denn ich werde im weiteren Verlauf jeden Arbeitsschritt einzeln erläutern!“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A3273-F9FC-42DA-ACB3-8E24082C69F2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13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0F323-9884-414F-B5EA-F4278728ED0A}" type="datetime1">
              <a:rPr lang="de-DE"/>
              <a:pPr>
                <a:defRPr/>
              </a:pPr>
              <a:t>05.01.2015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D2C8A-0DF2-4738-B51A-35A00D942E7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41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D1A83-5126-403A-A2E5-293B8BBBFF84}" type="datetime1">
              <a:rPr lang="de-DE"/>
              <a:pPr>
                <a:defRPr/>
              </a:pPr>
              <a:t>05.01.2015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9EBD3-E788-4460-8958-05D69D2296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4DC92-0EA8-4857-8F3E-93587C328D84}" type="datetime1">
              <a:rPr lang="de-DE"/>
              <a:pPr>
                <a:defRPr/>
              </a:pPr>
              <a:t>05.01.2015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CA002-B454-4993-9126-123A802AC0D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49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334" y="828675"/>
            <a:ext cx="11091333" cy="5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Bild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334" y="5753100"/>
            <a:ext cx="11091333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Bild 8" descr="Logo_BürgerForum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21851" y="5978525"/>
            <a:ext cx="177588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el 17"/>
          <p:cNvSpPr>
            <a:spLocks noGrp="1"/>
          </p:cNvSpPr>
          <p:nvPr>
            <p:ph type="title"/>
          </p:nvPr>
        </p:nvSpPr>
        <p:spPr>
          <a:xfrm>
            <a:off x="609600" y="1186577"/>
            <a:ext cx="10972800" cy="307777"/>
          </a:xfrm>
        </p:spPr>
        <p:txBody>
          <a:bodyPr lIns="0" tIns="0" rIns="0" bIns="0" anchor="t">
            <a:spAutoFit/>
          </a:bodyPr>
          <a:lstStyle>
            <a:lvl1pPr algn="l">
              <a:defRPr sz="2000">
                <a:solidFill>
                  <a:srgbClr val="004380"/>
                </a:solidFill>
                <a:latin typeface="Frutiger LT Com 65 Bold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0"/>
          </p:nvPr>
        </p:nvSpPr>
        <p:spPr>
          <a:xfrm>
            <a:off x="592667" y="2160001"/>
            <a:ext cx="10989733" cy="256480"/>
          </a:xfrm>
        </p:spPr>
        <p:txBody>
          <a:bodyPr lIns="0" tIns="0" rIns="0" bIns="0">
            <a:spAutoFit/>
          </a:bodyPr>
          <a:lstStyle>
            <a:lvl1pPr marL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latin typeface="Frutiger LT Com 45 Light"/>
              </a:defRPr>
            </a:lvl1pPr>
          </a:lstStyle>
          <a:p>
            <a:pPr lvl="0"/>
            <a:r>
              <a:rPr lang="de-DE" dirty="0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6679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90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1E251-8441-4A23-84C5-BE580ABF72C1}" type="datetime1">
              <a:rPr lang="de-DE"/>
              <a:pPr>
                <a:defRPr/>
              </a:pPr>
              <a:t>05.01.2015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139F1-E844-4FED-BADE-B0358C77F51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79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8EC74-4B2D-4EE5-A140-453C97AB8D4E}" type="datetime1">
              <a:rPr lang="de-DE"/>
              <a:pPr>
                <a:defRPr/>
              </a:pPr>
              <a:t>05.01.2015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CCB1B-22A3-497F-91A9-EB369040306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58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ADE00-66B9-47EE-8215-F2023C06A4A6}" type="datetime1">
              <a:rPr lang="de-DE"/>
              <a:pPr>
                <a:defRPr/>
              </a:pPr>
              <a:t>05.01.2015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94550-2898-45E6-AD73-8512658D085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23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EF47A-7D09-46D0-8EB5-9E46359FAB5F}" type="datetime1">
              <a:rPr lang="de-DE"/>
              <a:pPr>
                <a:defRPr/>
              </a:pPr>
              <a:t>05.01.2015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3CAE0-68FB-4FC9-B332-674754A62E6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75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2CAF4-0931-4A9E-8C38-59DB9A45EE5B}" type="datetime1">
              <a:rPr lang="de-DE"/>
              <a:pPr>
                <a:defRPr/>
              </a:pPr>
              <a:t>05.01.2015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29141-11AF-4408-915C-3668A29DC8E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20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B488B-09BB-4DC6-A7D6-4CEF43EAA60A}" type="datetime1">
              <a:rPr lang="de-DE"/>
              <a:pPr>
                <a:defRPr/>
              </a:pPr>
              <a:t>05.01.2015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BB9CD-5BAA-46C7-9218-9949EE32C88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60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6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D94934D8-20E3-4719-A1FA-76262F747EE1}" type="datetime1">
              <a:rPr lang="de-DE" smtClean="0">
                <a:ea typeface="ＭＳ Ｐゴシック" pitchFamily="-106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05.01.2015</a:t>
            </a:fld>
            <a:endParaRPr lang="de-DE">
              <a:ea typeface="ＭＳ Ｐゴシック" pitchFamily="-106" charset="-128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457200"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6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60C6C75D-623A-4FB5-94B2-3BD4A798924C}" type="slidenum">
              <a:rPr lang="de-DE" smtClean="0">
                <a:ea typeface="ＭＳ Ｐゴシック" pitchFamily="-106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>
              <a:ea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148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6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1186576"/>
            <a:ext cx="8229600" cy="369332"/>
          </a:xfrm>
        </p:spPr>
        <p:txBody>
          <a:bodyPr/>
          <a:lstStyle/>
          <a:p>
            <a:r>
              <a:rPr lang="de-DE" sz="2400" b="1" dirty="0"/>
              <a:t>Programm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38503"/>
              </p:ext>
            </p:extLst>
          </p:nvPr>
        </p:nvGraphicFramePr>
        <p:xfrm>
          <a:off x="2584863" y="1709408"/>
          <a:ext cx="7424057" cy="42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5"/>
                <a:gridCol w="6596742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de-DE" sz="1800" b="1" dirty="0">
                          <a:solidFill>
                            <a:srgbClr val="FFFFFF"/>
                          </a:solidFill>
                          <a:latin typeface="Frutiger LT Com 45 Light"/>
                          <a:ea typeface="Times New Roman"/>
                          <a:cs typeface="Arial"/>
                        </a:rPr>
                        <a:t>Zeit </a:t>
                      </a:r>
                      <a:endParaRPr lang="de-DE" sz="1800" dirty="0">
                        <a:latin typeface="Frutiger LT Com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de-DE" sz="1800" b="1">
                          <a:solidFill>
                            <a:srgbClr val="FFFFFF"/>
                          </a:solidFill>
                          <a:latin typeface="Frutiger LT Com 45 Light"/>
                          <a:ea typeface="Times New Roman"/>
                          <a:cs typeface="Arial"/>
                        </a:rPr>
                        <a:t>Ablauf</a:t>
                      </a:r>
                      <a:endParaRPr lang="de-DE" sz="1800">
                        <a:latin typeface="Frutiger LT Com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7200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800" b="1" dirty="0" smtClean="0">
                          <a:latin typeface="Frutiger LT Com 45 Light"/>
                          <a:ea typeface="Times New Roman"/>
                          <a:cs typeface="Arial"/>
                        </a:rPr>
                        <a:t>09.45</a:t>
                      </a:r>
                      <a:endParaRPr lang="de-DE" sz="1800" b="1" dirty="0">
                        <a:latin typeface="Frutiger LT Com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800" b="1">
                          <a:latin typeface="Frutiger LT Com 45 Light"/>
                          <a:ea typeface="Times New Roman"/>
                          <a:cs typeface="Arial"/>
                        </a:rPr>
                        <a:t>Begrüßung, Einführung </a:t>
                      </a:r>
                      <a:r>
                        <a:rPr lang="de-DE" sz="1800" b="1" smtClean="0">
                          <a:latin typeface="Frutiger LT Com 45 Light"/>
                          <a:ea typeface="Times New Roman"/>
                          <a:cs typeface="Arial"/>
                        </a:rPr>
                        <a:t>und Kennenlernen</a:t>
                      </a:r>
                      <a:endParaRPr lang="de-DE" sz="1800" b="1">
                        <a:latin typeface="Frutiger LT Com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7200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800" b="1" dirty="0" smtClean="0">
                          <a:latin typeface="Frutiger LT Com 45 Light"/>
                          <a:ea typeface="Times New Roman"/>
                          <a:cs typeface="Arial"/>
                        </a:rPr>
                        <a:t>10.45 </a:t>
                      </a:r>
                      <a:endParaRPr lang="de-DE" sz="1800" b="1" dirty="0">
                        <a:latin typeface="Frutiger LT Com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800" b="1" dirty="0">
                          <a:latin typeface="Frutiger LT Com 45 Light"/>
                          <a:ea typeface="Times New Roman"/>
                          <a:cs typeface="Arial"/>
                        </a:rPr>
                        <a:t>Arbeitsphase 1: </a:t>
                      </a:r>
                      <a:endParaRPr lang="de-DE" sz="1800" b="1" dirty="0" smtClean="0">
                        <a:latin typeface="Frutiger LT Com 45 Light"/>
                        <a:ea typeface="Times New Roman"/>
                        <a:cs typeface="Arial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800" b="1" smtClean="0">
                          <a:latin typeface="Frutiger LT Com 45 Light"/>
                          <a:ea typeface="Times New Roman"/>
                          <a:cs typeface="Arial"/>
                        </a:rPr>
                        <a:t>Ideensammlung und Erarbeitung von Bürgervorschlägen</a:t>
                      </a:r>
                      <a:endParaRPr lang="de-DE" sz="1800" b="1">
                        <a:latin typeface="Frutiger LT Com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7200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800" b="1">
                          <a:latin typeface="Frutiger LT Com 45 Light"/>
                          <a:ea typeface="Times New Roman"/>
                          <a:cs typeface="Arial"/>
                        </a:rPr>
                        <a:t>13.00 </a:t>
                      </a:r>
                      <a:endParaRPr lang="de-DE" sz="1800" b="1">
                        <a:latin typeface="Frutiger LT Com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800" b="1">
                          <a:latin typeface="Frutiger LT Com 45 Light"/>
                          <a:ea typeface="Times New Roman"/>
                          <a:cs typeface="Arial"/>
                        </a:rPr>
                        <a:t>Mittagspause</a:t>
                      </a:r>
                      <a:endParaRPr lang="de-DE" sz="1800" b="1">
                        <a:latin typeface="Frutiger LT Com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7200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800" b="1">
                          <a:latin typeface="Frutiger LT Com 45 Light"/>
                          <a:ea typeface="Times New Roman"/>
                          <a:cs typeface="Arial"/>
                        </a:rPr>
                        <a:t>14.00 </a:t>
                      </a:r>
                      <a:endParaRPr lang="de-DE" sz="1800" b="1">
                        <a:latin typeface="Frutiger LT Com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800" b="1" dirty="0">
                          <a:latin typeface="Frutiger LT Com 45 Light"/>
                          <a:ea typeface="Times New Roman"/>
                          <a:cs typeface="Arial"/>
                        </a:rPr>
                        <a:t>Arbeitsphase 2: </a:t>
                      </a:r>
                      <a:endParaRPr lang="de-DE" sz="1800" b="1" dirty="0" smtClean="0">
                        <a:latin typeface="Frutiger LT Com 45 Light"/>
                        <a:ea typeface="Times New Roman"/>
                        <a:cs typeface="Arial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800" b="1" dirty="0" smtClean="0">
                          <a:latin typeface="Frutiger LT Com 45 Light"/>
                          <a:ea typeface="Times New Roman"/>
                          <a:cs typeface="Arial"/>
                        </a:rPr>
                        <a:t>Debatte zur</a:t>
                      </a:r>
                      <a:r>
                        <a:rPr lang="de-DE" sz="1800" b="1" baseline="0" dirty="0" smtClean="0">
                          <a:latin typeface="Frutiger LT Com 45 Ligh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de-DE" sz="1800" b="1" dirty="0" smtClean="0">
                          <a:latin typeface="Frutiger LT Com 45 Light"/>
                          <a:ea typeface="Times New Roman"/>
                          <a:cs typeface="Arial"/>
                        </a:rPr>
                        <a:t>finalen </a:t>
                      </a:r>
                      <a:r>
                        <a:rPr lang="de-DE" sz="1800" b="1" dirty="0">
                          <a:latin typeface="Frutiger LT Com 45 Light"/>
                          <a:ea typeface="Times New Roman"/>
                          <a:cs typeface="Arial"/>
                        </a:rPr>
                        <a:t>Auswahl der </a:t>
                      </a:r>
                      <a:r>
                        <a:rPr lang="de-DE" sz="1800" b="1" dirty="0" smtClean="0">
                          <a:latin typeface="Frutiger LT Com 45 Light"/>
                          <a:ea typeface="Times New Roman"/>
                          <a:cs typeface="Arial"/>
                        </a:rPr>
                        <a:t>Top3-Bürgervorschläge und </a:t>
                      </a:r>
                      <a:r>
                        <a:rPr lang="de-DE" sz="1800" b="1" dirty="0">
                          <a:latin typeface="Frutiger LT Com 45 Light"/>
                          <a:ea typeface="Times New Roman"/>
                          <a:cs typeface="Arial"/>
                        </a:rPr>
                        <a:t>Wahl der </a:t>
                      </a:r>
                      <a:r>
                        <a:rPr lang="de-DE" sz="1800" b="1" dirty="0" smtClean="0">
                          <a:latin typeface="Frutiger LT Com 45 Light"/>
                          <a:ea typeface="Times New Roman"/>
                          <a:cs typeface="Arial"/>
                        </a:rPr>
                        <a:t>Bürgerredakteure</a:t>
                      </a:r>
                      <a:endParaRPr lang="de-DE" sz="1800" b="1" dirty="0">
                        <a:latin typeface="Frutiger LT Com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7200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800" b="1">
                          <a:latin typeface="Frutiger LT Com 45 Light"/>
                          <a:ea typeface="Times New Roman"/>
                          <a:cs typeface="Arial"/>
                        </a:rPr>
                        <a:t>15.25 </a:t>
                      </a:r>
                      <a:endParaRPr lang="de-DE" sz="1800" b="1">
                        <a:latin typeface="Frutiger LT Com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800" b="1">
                          <a:latin typeface="Frutiger LT Com 45 Light"/>
                          <a:ea typeface="Times New Roman"/>
                          <a:cs typeface="Arial"/>
                        </a:rPr>
                        <a:t>Kaffeepause</a:t>
                      </a:r>
                      <a:endParaRPr lang="de-DE" sz="1800" b="1">
                        <a:latin typeface="Frutiger LT Com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7200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FR" sz="1800" b="1" dirty="0" smtClean="0">
                          <a:latin typeface="Frutiger LT Com 45 Light"/>
                          <a:ea typeface="Times New Roman"/>
                          <a:cs typeface="Arial"/>
                        </a:rPr>
                        <a:t>15.40 </a:t>
                      </a:r>
                      <a:endParaRPr lang="de-DE" sz="1800" b="1" dirty="0">
                        <a:latin typeface="Frutiger LT Com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800" b="1" dirty="0" smtClean="0">
                          <a:latin typeface="Frutiger LT Com 45 Light"/>
                          <a:ea typeface="Times New Roman"/>
                          <a:cs typeface="Arial"/>
                        </a:rPr>
                        <a:t>Praktische Hinweise für die Online-Werkstatt </a:t>
                      </a:r>
                      <a:endParaRPr lang="de-DE" sz="1800" b="1" dirty="0">
                        <a:latin typeface="Frutiger LT Com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7200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800" b="1" dirty="0" smtClean="0">
                          <a:latin typeface="Frutiger LT Com 45 Light"/>
                          <a:ea typeface="Times New Roman"/>
                          <a:cs typeface="Arial"/>
                        </a:rPr>
                        <a:t>15.55</a:t>
                      </a:r>
                      <a:endParaRPr lang="de-DE" sz="1800" b="1" dirty="0">
                        <a:latin typeface="Frutiger LT Com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800" b="1" smtClean="0">
                          <a:latin typeface="Frutiger LT Com 45 Light"/>
                          <a:ea typeface="Times New Roman"/>
                          <a:cs typeface="Arial"/>
                        </a:rPr>
                        <a:t>Ausblick BürgerForum </a:t>
                      </a:r>
                      <a:endParaRPr lang="de-DE" sz="1800" b="1">
                        <a:latin typeface="Frutiger LT Com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7200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800" b="1" dirty="0" smtClean="0">
                          <a:latin typeface="Frutiger LT Com 45 Light"/>
                          <a:ea typeface="Times New Roman"/>
                          <a:cs typeface="Arial"/>
                        </a:rPr>
                        <a:t>16.15 </a:t>
                      </a:r>
                      <a:endParaRPr lang="de-DE" sz="1800" b="1" dirty="0">
                        <a:latin typeface="Frutiger LT Com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800" b="1" dirty="0" smtClean="0">
                          <a:latin typeface="Frutiger LT Com 45 Light"/>
                          <a:ea typeface="Times New Roman"/>
                          <a:cs typeface="Arial"/>
                        </a:rPr>
                        <a:t>Ende</a:t>
                      </a:r>
                      <a:endParaRPr lang="de-DE" sz="1800" b="1" dirty="0">
                        <a:latin typeface="Frutiger LT Com 45 Light"/>
                        <a:ea typeface="Times New Roman"/>
                        <a:cs typeface="Times New Roman"/>
                      </a:endParaRPr>
                    </a:p>
                  </a:txBody>
                  <a:tcPr marL="68580" marR="68580" marT="72000" marB="0"/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565482" y="601579"/>
            <a:ext cx="1564105" cy="18466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Frutiger LT Com 65 Bold"/>
                <a:ea typeface="+mj-ea"/>
                <a:cs typeface="+mj-cs"/>
              </a:rPr>
              <a:t>BürgerForum</a:t>
            </a:r>
          </a:p>
        </p:txBody>
      </p:sp>
    </p:spTree>
    <p:extLst>
      <p:ext uri="{BB962C8B-B14F-4D97-AF65-F5344CB8AC3E}">
        <p14:creationId xmlns:p14="http://schemas.microsoft.com/office/powerpoint/2010/main" val="3829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>
        <a:sp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C3F72"/>
            </a:solidFill>
            <a:effectLst/>
            <a:uLnTx/>
            <a:uFillTx/>
            <a:latin typeface="Frutiger LT Com 65 Bold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32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Frutiger LT Com 45 Light</vt:lpstr>
      <vt:lpstr>Frutiger LT Com 65 Bold</vt:lpstr>
      <vt:lpstr>Times New Roman</vt:lpstr>
      <vt:lpstr>Office-Design</vt:lpstr>
      <vt:lpstr>Programm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</dc:title>
  <dc:creator>Andreas Kleinsteuber</dc:creator>
  <cp:lastModifiedBy>Bussieweke, Marita, ST-ZD</cp:lastModifiedBy>
  <cp:revision>6</cp:revision>
  <dcterms:created xsi:type="dcterms:W3CDTF">2013-07-25T10:33:40Z</dcterms:created>
  <dcterms:modified xsi:type="dcterms:W3CDTF">2015-01-05T12:34:51Z</dcterms:modified>
</cp:coreProperties>
</file>