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14" r:id="rId2"/>
    <p:sldId id="343" r:id="rId3"/>
    <p:sldId id="318" r:id="rId4"/>
    <p:sldId id="338" r:id="rId5"/>
  </p:sldIdLst>
  <p:sldSz cx="9144000" cy="6858000" type="screen4x3"/>
  <p:notesSz cx="6858000" cy="994568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01">
          <p15:clr>
            <a:srgbClr val="A4A3A4"/>
          </p15:clr>
        </p15:guide>
        <p15:guide id="2" pos="5304">
          <p15:clr>
            <a:srgbClr val="A4A3A4"/>
          </p15:clr>
        </p15:guide>
        <p15:guide id="3" orient="horz" pos="2924">
          <p15:clr>
            <a:srgbClr val="A4A3A4"/>
          </p15:clr>
        </p15:guide>
        <p15:guide id="4" pos="552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/>
  </p:cmAuthor>
  <p:cmAuthor id="2" name="Bussieweke, Marita, ST-ZD" initials="BMS" lastIdx="3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80B8"/>
    <a:srgbClr val="6F9FCB"/>
    <a:srgbClr val="000000"/>
    <a:srgbClr val="004380"/>
    <a:srgbClr val="0C64A1"/>
    <a:srgbClr val="006DB0"/>
    <a:srgbClr val="002D5B"/>
    <a:srgbClr val="0C3F72"/>
    <a:srgbClr val="5FA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65" autoAdjust="0"/>
    <p:restoredTop sz="96433" autoAdjust="0"/>
  </p:normalViewPr>
  <p:slideViewPr>
    <p:cSldViewPr snapToGrid="0" snapToObjects="1">
      <p:cViewPr varScale="1">
        <p:scale>
          <a:sx n="79" d="100"/>
          <a:sy n="79" d="100"/>
        </p:scale>
        <p:origin x="96" y="732"/>
      </p:cViewPr>
      <p:guideLst>
        <p:guide orient="horz" pos="1501"/>
        <p:guide pos="5304"/>
        <p:guide orient="horz" pos="2924"/>
        <p:guide pos="55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-18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5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7285"/>
          </a:xfrm>
          <a:prstGeom prst="rect">
            <a:avLst/>
          </a:prstGeom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6" charset="0"/>
              </a:defRPr>
            </a:lvl1pPr>
          </a:lstStyle>
          <a:p>
            <a:pPr>
              <a:defRPr/>
            </a:pPr>
            <a:fld id="{34B522C1-085F-4BEC-9E56-5C44F77795CB}" type="datetime1">
              <a:rPr lang="de-DE"/>
              <a:pPr>
                <a:defRPr/>
              </a:pPr>
              <a:t>11.12.2014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5" rIns="91429" bIns="45715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1" y="4724203"/>
            <a:ext cx="5486400" cy="4475559"/>
          </a:xfrm>
          <a:prstGeom prst="rect">
            <a:avLst/>
          </a:prstGeom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5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4" y="9446678"/>
            <a:ext cx="2971800" cy="497285"/>
          </a:xfrm>
          <a:prstGeom prst="rect">
            <a:avLst/>
          </a:prstGeom>
        </p:spPr>
        <p:txBody>
          <a:bodyPr vert="horz" wrap="square" lIns="91429" tIns="45715" rIns="91429" bIns="457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6" charset="0"/>
              </a:defRPr>
            </a:lvl1pPr>
          </a:lstStyle>
          <a:p>
            <a:pPr>
              <a:defRPr/>
            </a:pPr>
            <a:fld id="{BB9A3273-F9FC-42DA-ACB3-8E24082C69F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95061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+mn-cs"/>
              </a:rPr>
              <a:t>Die Teilnehmer kommen im Plenum zusammen. Der Moderator eröffnet die Veranstaltung und ordnet die Ergebniswerkstatt in das</a:t>
            </a:r>
            <a:r>
              <a:rPr lang="de-DE" sz="1200" b="1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+mn-cs"/>
              </a:rPr>
              <a:t> gesamte Verfahren des BürgerForums ein.</a:t>
            </a:r>
          </a:p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>
                <a:latin typeface="Frutiger LT Com 45 Light"/>
              </a:rPr>
              <a:t>Was haben Sie bisher geleistet?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>
                <a:latin typeface="Frutiger LT Com 45 Light"/>
              </a:rPr>
              <a:t>Welche Schritte haben Sie vollzogen?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>
                <a:latin typeface="Frutiger LT Com 45 Light"/>
              </a:rPr>
              <a:t>Wo stehen Sie jetzt?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>
                <a:latin typeface="Frutiger LT Com 45 Light"/>
              </a:rPr>
              <a:t>Was passiert als Nächstes?</a:t>
            </a:r>
          </a:p>
          <a:p>
            <a:endParaRPr lang="de-DE" dirty="0" smtClean="0">
              <a:latin typeface="Frutiger LT Com 45 Light"/>
            </a:endParaRPr>
          </a:p>
          <a:p>
            <a:r>
              <a:rPr lang="de-DE" dirty="0" smtClean="0">
                <a:latin typeface="Frutiger LT Com 45 Light"/>
              </a:rPr>
              <a:t>Er verweist auf dieses</a:t>
            </a:r>
            <a:r>
              <a:rPr lang="de-DE" baseline="0" dirty="0" smtClean="0">
                <a:latin typeface="Frutiger LT Com 45 Light"/>
              </a:rPr>
              <a:t> Schaubild, das die Phasen zeigt, die das </a:t>
            </a:r>
            <a:r>
              <a:rPr lang="de-DE" baseline="0" dirty="0" err="1" smtClean="0">
                <a:latin typeface="Frutiger LT Com 45 Light"/>
              </a:rPr>
              <a:t>BürgerForum</a:t>
            </a:r>
            <a:r>
              <a:rPr lang="de-DE" baseline="0" dirty="0" smtClean="0">
                <a:latin typeface="Frutiger LT Com 45 Light"/>
              </a:rPr>
              <a:t> durchlaufen hat. </a:t>
            </a:r>
          </a:p>
          <a:p>
            <a:endParaRPr lang="de-DE" dirty="0" smtClean="0">
              <a:latin typeface="Frutiger LT Com 45 Light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 smtClean="0">
                <a:latin typeface="Frutiger LT Com 45 Light"/>
              </a:rPr>
              <a:t>Wir sind jetzt in Phase IV,</a:t>
            </a:r>
            <a:r>
              <a:rPr lang="de-DE" baseline="0" dirty="0" smtClean="0">
                <a:latin typeface="Frutiger LT Com 45 Light"/>
              </a:rPr>
              <a:t> der </a:t>
            </a:r>
            <a:r>
              <a:rPr lang="de-DE" dirty="0" smtClean="0">
                <a:latin typeface="Frutiger LT Com 45 Light"/>
              </a:rPr>
              <a:t>Ergebniswerkstatt.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de-DE" dirty="0" smtClean="0">
              <a:latin typeface="Frutiger LT Com 45 Light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sz="1200" b="1" i="0" kern="1200" dirty="0" smtClean="0">
                <a:solidFill>
                  <a:schemeClr val="tx1"/>
                </a:solidFill>
                <a:effectLst/>
                <a:latin typeface="Frutiger LT Com 45 Light"/>
                <a:ea typeface="ＭＳ Ｐゴシック" pitchFamily="-106" charset="-128"/>
                <a:cs typeface="+mn-cs"/>
              </a:rPr>
              <a:t>Wichtig:</a:t>
            </a:r>
            <a:r>
              <a:rPr lang="de-DE" sz="1200" b="1" i="0" kern="1200" baseline="0" dirty="0" smtClean="0">
                <a:solidFill>
                  <a:schemeClr val="tx1"/>
                </a:solidFill>
                <a:effectLst/>
                <a:latin typeface="Frutiger LT Com 45 Light"/>
                <a:ea typeface="ＭＳ Ｐゴシック" pitchFamily="-106" charset="-128"/>
                <a:cs typeface="+mn-cs"/>
              </a:rPr>
              <a:t> Für die Begrüßung, Eröffnung und das Interview mit dem Initiator hat der Moderator </a:t>
            </a:r>
            <a:r>
              <a:rPr lang="de-DE" sz="1200" b="1" i="0" u="sng" kern="1200" baseline="0" dirty="0" smtClean="0">
                <a:solidFill>
                  <a:srgbClr val="C00000"/>
                </a:solidFill>
                <a:effectLst/>
                <a:latin typeface="Frutiger LT Com 45 Light"/>
                <a:ea typeface="ＭＳ Ｐゴシック" pitchFamily="-106" charset="-128"/>
                <a:cs typeface="+mn-cs"/>
              </a:rPr>
              <a:t>10 Minuten </a:t>
            </a:r>
            <a:r>
              <a:rPr lang="de-DE" sz="1200" b="1" i="0" kern="1200" baseline="0" dirty="0" smtClean="0">
                <a:solidFill>
                  <a:schemeClr val="tx1"/>
                </a:solidFill>
                <a:effectLst/>
                <a:latin typeface="Frutiger LT Com 45 Light"/>
                <a:ea typeface="ＭＳ Ｐゴシック" pitchFamily="-106" charset="-128"/>
                <a:cs typeface="+mn-cs"/>
              </a:rPr>
              <a:t>Zeit (Folien 2-5).</a:t>
            </a:r>
            <a:endParaRPr lang="de-DE" sz="1200" b="1" i="0" kern="1200" dirty="0" smtClean="0">
              <a:solidFill>
                <a:schemeClr val="tx1"/>
              </a:solidFill>
              <a:effectLst/>
              <a:latin typeface="Frutiger LT Com 45 Light"/>
              <a:ea typeface="ＭＳ Ｐゴシック" pitchFamily="-106" charset="-128"/>
              <a:cs typeface="+mn-cs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de-DE" dirty="0" smtClean="0">
              <a:latin typeface="Frutiger LT Com 45 Light"/>
            </a:endParaRPr>
          </a:p>
          <a:p>
            <a:endParaRPr lang="de-DE" dirty="0" smtClean="0">
              <a:latin typeface="Frutiger LT Com 45 Ligh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9A3273-F9FC-42DA-ACB3-8E24082C69F2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6354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Der Moderator</a:t>
            </a:r>
            <a:r>
              <a:rPr lang="de-DE" baseline="0" dirty="0" smtClean="0"/>
              <a:t> erläutert die Ziele der Ergebniswerkstatt entlang der Folie.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9A3273-F9FC-42DA-ACB3-8E24082C69F2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98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+mn-cs"/>
              </a:rPr>
              <a:t>Der Moderator gibt einen kurzen Überblick über den weiteren Ablauf der Veranstaltung</a:t>
            </a:r>
            <a:r>
              <a:rPr lang="de-DE" sz="1200" b="1" i="1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+mn-cs"/>
              </a:rPr>
              <a:t>.</a:t>
            </a:r>
          </a:p>
          <a:p>
            <a:endParaRPr lang="de-DE" sz="1200" b="1" i="1" kern="1200" dirty="0" smtClean="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+mn-cs"/>
            </a:endParaRPr>
          </a:p>
          <a:p>
            <a:r>
              <a:rPr lang="de-DE" sz="120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+mn-cs"/>
              </a:rPr>
              <a:t>Er stellt die Assistenten vor. </a:t>
            </a:r>
          </a:p>
          <a:p>
            <a:endParaRPr lang="de-DE" sz="1200" i="0" kern="1200" dirty="0" smtClean="0">
              <a:solidFill>
                <a:srgbClr val="92D050"/>
              </a:solidFill>
              <a:effectLst/>
              <a:latin typeface="+mn-lt"/>
              <a:ea typeface="ＭＳ Ｐゴシック" pitchFamily="-106" charset="-128"/>
              <a:cs typeface="+mn-cs"/>
            </a:endParaRPr>
          </a:p>
          <a:p>
            <a:endParaRPr lang="de-DE" sz="1200" i="0" kern="1200" dirty="0" smtClean="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9A3273-F9FC-42DA-ACB3-8E24082C69F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1791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+mn-cs"/>
              </a:rPr>
              <a:t>Der Moderator führt ein Interview mit dem Initiator</a:t>
            </a:r>
            <a:r>
              <a:rPr lang="de-DE" sz="1200" b="1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+mn-cs"/>
              </a:rPr>
              <a:t> des BürgerForums auf der Bühne.</a:t>
            </a:r>
            <a:endParaRPr lang="de-DE" sz="1200" b="1" kern="1200" dirty="0" smtClean="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+mn-cs"/>
            </a:endParaRP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+mn-cs"/>
              </a:rPr>
              <a:t>Mögliche Fragen: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200" i="1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+mn-cs"/>
              </a:rPr>
              <a:t>Warum haben Sie das BürgerForum in Auftrag gegeben?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200" i="1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+mn-cs"/>
              </a:rPr>
              <a:t>Wie haben Sie die Diskussion (bei der Auftaktveranstaltung / in der Online-Phase) erlebt?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200" i="1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+mn-cs"/>
              </a:rPr>
              <a:t>Wie beurteilen Sie die Bürgervorschläge?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200" i="1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+mn-cs"/>
              </a:rPr>
              <a:t>Würden Sie das Experiment wiederholen?</a:t>
            </a:r>
          </a:p>
          <a:p>
            <a:pPr lvl="0"/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+mn-cs"/>
              </a:rPr>
              <a:t>Fragen und Antworten zur Umsetzung des Bürgerprogramms gibt es zu diesem Zeitpunkt noch nicht.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+mn-cs"/>
              </a:rPr>
              <a:t>Der Initiator verlässt die Bühne.</a:t>
            </a:r>
          </a:p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+mn-cs"/>
              </a:rPr>
              <a:t>Optional: der Moderator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+mn-cs"/>
              </a:rPr>
              <a:t> passt die Überschrift der Folie mit dem Namen des Initiators an.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9A3273-F9FC-42DA-ACB3-8E24082C69F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407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0F323-9884-414F-B5EA-F4278728ED0A}" type="datetime1">
              <a:rPr lang="de-DE"/>
              <a:pPr>
                <a:defRPr/>
              </a:pPr>
              <a:t>11.12.2014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D2C8A-0DF2-4738-B51A-35A00D942E7F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D1A83-5126-403A-A2E5-293B8BBBFF84}" type="datetime1">
              <a:rPr lang="de-DE"/>
              <a:pPr>
                <a:defRPr/>
              </a:pPr>
              <a:t>11.12.2014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9EBD3-E788-4460-8958-05D69D22964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4DC92-0EA8-4857-8F3E-93587C328D84}" type="datetime1">
              <a:rPr lang="de-DE"/>
              <a:pPr>
                <a:defRPr/>
              </a:pPr>
              <a:t>11.12.2014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CA002-B454-4993-9126-123A802AC0D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12750" y="828675"/>
            <a:ext cx="8318500" cy="5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Bild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12750" y="5753100"/>
            <a:ext cx="8318500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Bild 8" descr="Logo_BürgerForum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291388" y="5978525"/>
            <a:ext cx="1331912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el 17"/>
          <p:cNvSpPr>
            <a:spLocks noGrp="1"/>
          </p:cNvSpPr>
          <p:nvPr>
            <p:ph type="title"/>
          </p:nvPr>
        </p:nvSpPr>
        <p:spPr>
          <a:xfrm>
            <a:off x="457200" y="1186576"/>
            <a:ext cx="8229600" cy="307777"/>
          </a:xfrm>
        </p:spPr>
        <p:txBody>
          <a:bodyPr lIns="0" tIns="0" rIns="0" bIns="0" anchor="t">
            <a:spAutoFit/>
          </a:bodyPr>
          <a:lstStyle>
            <a:lvl1pPr algn="l">
              <a:defRPr sz="2000">
                <a:solidFill>
                  <a:srgbClr val="004380"/>
                </a:solidFill>
                <a:latin typeface="Frutiger LT Com 65 Bold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0"/>
          </p:nvPr>
        </p:nvSpPr>
        <p:spPr>
          <a:xfrm>
            <a:off x="444500" y="2160000"/>
            <a:ext cx="8242300" cy="249641"/>
          </a:xfrm>
        </p:spPr>
        <p:txBody>
          <a:bodyPr lIns="0" tIns="0" rIns="0" bIns="0">
            <a:spAutoFit/>
          </a:bodyPr>
          <a:lstStyle>
            <a:lvl1pPr marL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latin typeface="Frutiger LT Com 45 Light"/>
              </a:defRPr>
            </a:lvl1pPr>
          </a:lstStyle>
          <a:p>
            <a:pPr lvl="0"/>
            <a:r>
              <a:rPr lang="de-DE" dirty="0" smtClean="0"/>
              <a:t>Mastertextformat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1E251-8441-4A23-84C5-BE580ABF72C1}" type="datetime1">
              <a:rPr lang="de-DE"/>
              <a:pPr>
                <a:defRPr/>
              </a:pPr>
              <a:t>11.12.2014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139F1-E844-4FED-BADE-B0358C77F51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8EC74-4B2D-4EE5-A140-453C97AB8D4E}" type="datetime1">
              <a:rPr lang="de-DE"/>
              <a:pPr>
                <a:defRPr/>
              </a:pPr>
              <a:t>11.12.2014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CCB1B-22A3-497F-91A9-EB369040306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ADE00-66B9-47EE-8215-F2023C06A4A6}" type="datetime1">
              <a:rPr lang="de-DE"/>
              <a:pPr>
                <a:defRPr/>
              </a:pPr>
              <a:t>11.12.2014</a:t>
            </a:fld>
            <a:endParaRPr lang="de-DE" dirty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94550-2898-45E6-AD73-8512658D085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EF47A-7D09-46D0-8EB5-9E46359FAB5F}" type="datetime1">
              <a:rPr lang="de-DE"/>
              <a:pPr>
                <a:defRPr/>
              </a:pPr>
              <a:t>11.12.2014</a:t>
            </a:fld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3CAE0-68FB-4FC9-B332-674754A62E6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2CAF4-0931-4A9E-8C38-59DB9A45EE5B}" type="datetime1">
              <a:rPr lang="de-DE"/>
              <a:pPr>
                <a:defRPr/>
              </a:pPr>
              <a:t>11.12.2014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29141-11AF-4408-915C-3668A29DC8E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B488B-09BB-4DC6-A7D6-4CEF43EAA60A}" type="datetime1">
              <a:rPr lang="de-DE"/>
              <a:pPr>
                <a:defRPr/>
              </a:pPr>
              <a:t>11.12.2014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BB9CD-5BAA-46C7-9218-9949EE32C88F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106" charset="0"/>
              </a:defRPr>
            </a:lvl1pPr>
          </a:lstStyle>
          <a:p>
            <a:pPr>
              <a:defRPr/>
            </a:pPr>
            <a:fld id="{D94934D8-20E3-4719-A1FA-76262F747EE1}" type="datetime1">
              <a:rPr lang="de-DE"/>
              <a:pPr>
                <a:defRPr/>
              </a:pPr>
              <a:t>11.12.2014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106" charset="0"/>
              </a:defRPr>
            </a:lvl1pPr>
          </a:lstStyle>
          <a:p>
            <a:pPr>
              <a:defRPr/>
            </a:pPr>
            <a:fld id="{60C6C75D-623A-4FB5-94B2-3BD4A798924C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0" r:id="rId2"/>
    <p:sldLayoutId id="214748371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6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461814" y="1570182"/>
            <a:ext cx="4839855" cy="402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Droid Sans" pitchFamily="34" charset="0"/>
              <a:ea typeface="Droid Sans" pitchFamily="34" charset="0"/>
              <a:cs typeface="Droid Sans" pitchFamily="34" charset="0"/>
            </a:endParaRPr>
          </a:p>
        </p:txBody>
      </p: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457200" y="1186576"/>
            <a:ext cx="8229600" cy="307777"/>
          </a:xfrm>
        </p:spPr>
        <p:txBody>
          <a:bodyPr/>
          <a:lstStyle/>
          <a:p>
            <a:r>
              <a:rPr lang="de-DE" dirty="0" smtClean="0">
                <a:latin typeface="Frutiger LT Com 45 Light"/>
                <a:ea typeface="Droid Sans" pitchFamily="34" charset="0"/>
                <a:cs typeface="Droid Sans" pitchFamily="34" charset="0"/>
              </a:rPr>
              <a:t>Online-Werkstatt</a:t>
            </a:r>
            <a:endParaRPr lang="de-DE" dirty="0">
              <a:latin typeface="Frutiger LT Com 45 Light"/>
              <a:ea typeface="Droid Sans" pitchFamily="34" charset="0"/>
              <a:cs typeface="Droid Sans" pitchFamily="34" charset="0"/>
            </a:endParaRPr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583040" y="1694586"/>
            <a:ext cx="4552373" cy="263786"/>
          </a:xfr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36000" tIns="18000" rIns="36000" bIns="18000"/>
          <a:lstStyle/>
          <a:p>
            <a:r>
              <a:rPr lang="de-DE" sz="1200" b="1" dirty="0">
                <a:ea typeface="Droid Sans" pitchFamily="34" charset="0"/>
                <a:cs typeface="Droid Sans" pitchFamily="34" charset="0"/>
              </a:rPr>
              <a:t>Stromnetz in Bürgerhand</a:t>
            </a:r>
          </a:p>
        </p:txBody>
      </p:sp>
      <p:sp>
        <p:nvSpPr>
          <p:cNvPr id="20" name="Textplatzhalter 2"/>
          <p:cNvSpPr txBox="1">
            <a:spLocks/>
          </p:cNvSpPr>
          <p:nvPr/>
        </p:nvSpPr>
        <p:spPr>
          <a:xfrm>
            <a:off x="578428" y="2031706"/>
            <a:ext cx="4552373" cy="5492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36000" tIns="18000" rIns="36000" bIns="18000" rtlCol="0">
            <a:noAutofit/>
          </a:bodyPr>
          <a:lstStyle>
            <a:lvl1pPr marL="0" indent="-342900" algn="l" defTabSz="457200" rtl="0" eaLnBrk="1" latinLnBrk="0" hangingPunct="1">
              <a:lnSpc>
                <a:spcPts val="2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/>
                </a:solidFill>
                <a:latin typeface="Frutiger LT Com 45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sz="1200" dirty="0">
                <a:ea typeface="Droid Sans" pitchFamily="34" charset="0"/>
                <a:cs typeface="Droid Sans" pitchFamily="34" charset="0"/>
              </a:rPr>
              <a:t>Um die </a:t>
            </a:r>
            <a:r>
              <a:rPr lang="de-DE" sz="1200" dirty="0" smtClean="0">
                <a:ea typeface="Droid Sans" pitchFamily="34" charset="0"/>
                <a:cs typeface="Droid Sans" pitchFamily="34" charset="0"/>
              </a:rPr>
              <a:t>kommunale </a:t>
            </a:r>
            <a:r>
              <a:rPr lang="de-DE" sz="1200" dirty="0">
                <a:ea typeface="Droid Sans" pitchFamily="34" charset="0"/>
                <a:cs typeface="Droid Sans" pitchFamily="34" charset="0"/>
              </a:rPr>
              <a:t>Energiewende </a:t>
            </a:r>
            <a:r>
              <a:rPr lang="de-DE" sz="1200" dirty="0" smtClean="0">
                <a:ea typeface="Droid Sans" pitchFamily="34" charset="0"/>
                <a:cs typeface="Droid Sans" pitchFamily="34" charset="0"/>
              </a:rPr>
              <a:t>voran zu </a:t>
            </a:r>
            <a:r>
              <a:rPr lang="de-DE" sz="1200" dirty="0">
                <a:ea typeface="Droid Sans" pitchFamily="34" charset="0"/>
                <a:cs typeface="Droid Sans" pitchFamily="34" charset="0"/>
              </a:rPr>
              <a:t>bringen, schlagen wir vor, dass die Stadt das Stromnetz </a:t>
            </a:r>
            <a:r>
              <a:rPr lang="de-DE" sz="1200" dirty="0" smtClean="0">
                <a:ea typeface="Droid Sans" pitchFamily="34" charset="0"/>
                <a:cs typeface="Droid Sans" pitchFamily="34" charset="0"/>
              </a:rPr>
              <a:t>als </a:t>
            </a:r>
            <a:r>
              <a:rPr lang="de-DE" sz="1200" dirty="0">
                <a:ea typeface="Droid Sans" pitchFamily="34" charset="0"/>
                <a:cs typeface="Droid Sans" pitchFamily="34" charset="0"/>
              </a:rPr>
              <a:t>Bürgernetz zurückkauft.</a:t>
            </a:r>
          </a:p>
        </p:txBody>
      </p:sp>
      <p:sp>
        <p:nvSpPr>
          <p:cNvPr id="21" name="Textplatzhalter 2"/>
          <p:cNvSpPr txBox="1">
            <a:spLocks/>
          </p:cNvSpPr>
          <p:nvPr/>
        </p:nvSpPr>
        <p:spPr>
          <a:xfrm>
            <a:off x="592288" y="2664378"/>
            <a:ext cx="4552373" cy="5443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36000" tIns="18000" rIns="36000" bIns="18000" rtlCol="0">
            <a:noAutofit/>
          </a:bodyPr>
          <a:lstStyle>
            <a:lvl1pPr marL="0" indent="-342900" algn="l" defTabSz="457200" rtl="0" eaLnBrk="1" latinLnBrk="0" hangingPunct="1">
              <a:lnSpc>
                <a:spcPts val="2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/>
                </a:solidFill>
                <a:latin typeface="Frutiger LT Com 45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sz="1200" dirty="0">
                <a:ea typeface="Droid Sans" pitchFamily="34" charset="0"/>
                <a:cs typeface="Droid Sans" pitchFamily="34" charset="0"/>
              </a:rPr>
              <a:t>Unser Vorschlag setzt auf folgende Bausteine: </a:t>
            </a: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011" y="3280554"/>
            <a:ext cx="13906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platzhalter 6"/>
          <p:cNvSpPr txBox="1">
            <a:spLocks/>
          </p:cNvSpPr>
          <p:nvPr/>
        </p:nvSpPr>
        <p:spPr>
          <a:xfrm>
            <a:off x="5605463" y="2090704"/>
            <a:ext cx="2848727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-342900" algn="l" defTabSz="457200" rtl="0" eaLnBrk="1" latinLnBrk="0" hangingPunct="1">
              <a:lnSpc>
                <a:spcPts val="2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/>
                </a:solidFill>
                <a:latin typeface="Frutiger LT Com 45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20000"/>
              </a:lnSpc>
              <a:buFontTx/>
              <a:buBlip>
                <a:blip r:embed="rId4"/>
              </a:buBlip>
            </a:pPr>
            <a:r>
              <a:rPr lang="de-DE" sz="2000" b="1" dirty="0" smtClean="0">
                <a:solidFill>
                  <a:srgbClr val="004380"/>
                </a:solidFill>
                <a:ea typeface="Droid Sans" pitchFamily="34" charset="0"/>
                <a:cs typeface="Droid Sans" pitchFamily="34" charset="0"/>
              </a:rPr>
              <a:t>Idee aus der Auftaktwerkstatt </a:t>
            </a:r>
            <a:br>
              <a:rPr lang="de-DE" sz="2000" b="1" dirty="0" smtClean="0">
                <a:solidFill>
                  <a:srgbClr val="004380"/>
                </a:solidFill>
                <a:ea typeface="Droid Sans" pitchFamily="34" charset="0"/>
                <a:cs typeface="Droid Sans" pitchFamily="34" charset="0"/>
              </a:rPr>
            </a:br>
            <a:r>
              <a:rPr lang="de-DE" sz="2000" b="1" dirty="0" smtClean="0">
                <a:solidFill>
                  <a:srgbClr val="004380"/>
                </a:solidFill>
                <a:ea typeface="Droid Sans" pitchFamily="34" charset="0"/>
                <a:cs typeface="Droid Sans" pitchFamily="34" charset="0"/>
              </a:rPr>
              <a:t>geht online</a:t>
            </a:r>
          </a:p>
        </p:txBody>
      </p:sp>
      <p:pic>
        <p:nvPicPr>
          <p:cNvPr id="24" name="Bild 16" descr="Sprechblase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418" y="1254217"/>
            <a:ext cx="1519382" cy="1048413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 rot="60000">
            <a:off x="7222964" y="1437668"/>
            <a:ext cx="1394797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de-DE" sz="2400" b="1" dirty="0" smtClean="0">
                <a:solidFill>
                  <a:schemeClr val="bg1"/>
                </a:solidFill>
                <a:latin typeface="Droid Sans" pitchFamily="34" charset="0"/>
                <a:ea typeface="Droid Sans" pitchFamily="34" charset="0"/>
                <a:cs typeface="Droid Sans" pitchFamily="34" charset="0"/>
              </a:rPr>
              <a:t>1. Schritt</a:t>
            </a:r>
            <a:endParaRPr kumimoji="0" lang="de-DE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roid Sans" pitchFamily="34" charset="0"/>
              <a:ea typeface="Droid Sans" pitchFamily="34" charset="0"/>
              <a:cs typeface="Droid Sans" pitchFamily="34" charset="0"/>
            </a:endParaRPr>
          </a:p>
        </p:txBody>
      </p:sp>
      <p:cxnSp>
        <p:nvCxnSpPr>
          <p:cNvPr id="26" name="Gerade Verbindung 7"/>
          <p:cNvCxnSpPr/>
          <p:nvPr/>
        </p:nvCxnSpPr>
        <p:spPr>
          <a:xfrm>
            <a:off x="3786217" y="2711137"/>
            <a:ext cx="0" cy="16065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1814" y="1570182"/>
            <a:ext cx="4839855" cy="402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1186576"/>
            <a:ext cx="8229600" cy="307777"/>
          </a:xfrm>
        </p:spPr>
        <p:txBody>
          <a:bodyPr/>
          <a:lstStyle/>
          <a:p>
            <a:r>
              <a:rPr lang="de-DE" dirty="0" smtClean="0"/>
              <a:t>Online-Werkstatt</a:t>
            </a:r>
            <a:endParaRPr lang="de-DE" dirty="0"/>
          </a:p>
        </p:txBody>
      </p:sp>
      <p:sp>
        <p:nvSpPr>
          <p:cNvPr id="12" name="Textplatzhalter 2"/>
          <p:cNvSpPr txBox="1">
            <a:spLocks/>
          </p:cNvSpPr>
          <p:nvPr/>
        </p:nvSpPr>
        <p:spPr>
          <a:xfrm>
            <a:off x="979055" y="3338606"/>
            <a:ext cx="4165606" cy="420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36000" tIns="18000" rIns="36000" bIns="18000" rtlCol="0">
            <a:noAutofit/>
          </a:bodyPr>
          <a:lstStyle>
            <a:lvl1pPr marL="0" indent="-342900" algn="l" defTabSz="457200" rtl="0" eaLnBrk="1" latinLnBrk="0" hangingPunct="1">
              <a:lnSpc>
                <a:spcPts val="2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/>
                </a:solidFill>
                <a:latin typeface="Frutiger LT Com 45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Welche Bausteine wollen wir denn nun vorschlagen?</a:t>
            </a:r>
            <a:endParaRPr lang="de-DE" sz="1200" dirty="0"/>
          </a:p>
        </p:txBody>
      </p:sp>
      <p:sp>
        <p:nvSpPr>
          <p:cNvPr id="13" name="Textplatzhalter 6"/>
          <p:cNvSpPr txBox="1">
            <a:spLocks/>
          </p:cNvSpPr>
          <p:nvPr/>
        </p:nvSpPr>
        <p:spPr>
          <a:xfrm>
            <a:off x="5605463" y="3360361"/>
            <a:ext cx="3381519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-342900" algn="l" defTabSz="457200" rtl="0" eaLnBrk="1" latinLnBrk="0" hangingPunct="1">
              <a:lnSpc>
                <a:spcPts val="2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/>
                </a:solidFill>
                <a:latin typeface="Frutiger LT Com 45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20000"/>
              </a:lnSpc>
              <a:buFontTx/>
              <a:buBlip>
                <a:blip r:embed="rId3"/>
              </a:buBlip>
            </a:pPr>
            <a:r>
              <a:rPr lang="de-DE" sz="2000" b="1" dirty="0" smtClean="0">
                <a:solidFill>
                  <a:srgbClr val="004380"/>
                </a:solidFill>
                <a:cs typeface="Arial" panose="020B0604020202020204" pitchFamily="34" charset="0"/>
              </a:rPr>
              <a:t>Bürgerredakteur </a:t>
            </a:r>
            <a:br>
              <a:rPr lang="de-DE" sz="2000" b="1" dirty="0" smtClean="0">
                <a:solidFill>
                  <a:srgbClr val="004380"/>
                </a:solidFill>
                <a:cs typeface="Arial" panose="020B0604020202020204" pitchFamily="34" charset="0"/>
              </a:rPr>
            </a:br>
            <a:r>
              <a:rPr lang="de-DE" sz="2000" b="1" dirty="0" smtClean="0">
                <a:solidFill>
                  <a:srgbClr val="004380"/>
                </a:solidFill>
                <a:cs typeface="Arial" panose="020B0604020202020204" pitchFamily="34" charset="0"/>
              </a:rPr>
              <a:t>stellt weiterführende Frage an den Ausschuss</a:t>
            </a:r>
          </a:p>
        </p:txBody>
      </p:sp>
      <p:pic>
        <p:nvPicPr>
          <p:cNvPr id="14" name="Bild 16" descr="Sprechblase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7418" y="2456910"/>
            <a:ext cx="1519382" cy="1048413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 rot="60000">
            <a:off x="7222964" y="2694679"/>
            <a:ext cx="1394797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de-DE" sz="2400" b="1" dirty="0" smtClean="0">
                <a:solidFill>
                  <a:schemeClr val="bg1"/>
                </a:solidFill>
                <a:latin typeface="Frutiger LT Com 65 Bold"/>
                <a:cs typeface="Frutiger LT Com 65 Bold"/>
              </a:rPr>
              <a:t>2. Schritt</a:t>
            </a:r>
            <a:endParaRPr kumimoji="0" lang="de-DE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/>
              <a:ea typeface="+mj-ea"/>
              <a:cs typeface="+mj-cs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1" y="3863971"/>
            <a:ext cx="971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ihandform 16"/>
          <p:cNvSpPr/>
          <p:nvPr/>
        </p:nvSpPr>
        <p:spPr>
          <a:xfrm>
            <a:off x="5056342" y="3978271"/>
            <a:ext cx="278186" cy="246040"/>
          </a:xfrm>
          <a:custGeom>
            <a:avLst/>
            <a:gdLst>
              <a:gd name="connsiteX0" fmla="*/ 0 w 2078182"/>
              <a:gd name="connsiteY0" fmla="*/ 0 h 1838036"/>
              <a:gd name="connsiteX1" fmla="*/ 1514764 w 2078182"/>
              <a:gd name="connsiteY1" fmla="*/ 701963 h 1838036"/>
              <a:gd name="connsiteX2" fmla="*/ 1200727 w 2078182"/>
              <a:gd name="connsiteY2" fmla="*/ 895927 h 1838036"/>
              <a:gd name="connsiteX3" fmla="*/ 2078182 w 2078182"/>
              <a:gd name="connsiteY3" fmla="*/ 1690254 h 1838036"/>
              <a:gd name="connsiteX4" fmla="*/ 1856509 w 2078182"/>
              <a:gd name="connsiteY4" fmla="*/ 1838036 h 1838036"/>
              <a:gd name="connsiteX5" fmla="*/ 932873 w 2078182"/>
              <a:gd name="connsiteY5" fmla="*/ 1071418 h 1838036"/>
              <a:gd name="connsiteX6" fmla="*/ 729673 w 2078182"/>
              <a:gd name="connsiteY6" fmla="*/ 1413163 h 1838036"/>
              <a:gd name="connsiteX7" fmla="*/ 0 w 2078182"/>
              <a:gd name="connsiteY7" fmla="*/ 0 h 183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8182" h="1838036">
                <a:moveTo>
                  <a:pt x="0" y="0"/>
                </a:moveTo>
                <a:lnTo>
                  <a:pt x="1514764" y="701963"/>
                </a:lnTo>
                <a:lnTo>
                  <a:pt x="1200727" y="895927"/>
                </a:lnTo>
                <a:lnTo>
                  <a:pt x="2078182" y="1690254"/>
                </a:lnTo>
                <a:lnTo>
                  <a:pt x="1856509" y="1838036"/>
                </a:lnTo>
                <a:lnTo>
                  <a:pt x="932873" y="1071418"/>
                </a:lnTo>
                <a:lnTo>
                  <a:pt x="729673" y="141316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583040" y="1694586"/>
            <a:ext cx="4552373" cy="263786"/>
          </a:xfrm>
          <a:noFill/>
          <a:ln>
            <a:noFill/>
          </a:ln>
        </p:spPr>
        <p:txBody>
          <a:bodyPr lIns="36000" tIns="18000" rIns="36000" bIns="18000"/>
          <a:lstStyle/>
          <a:p>
            <a:r>
              <a:rPr lang="de-DE" sz="1200" b="1" dirty="0"/>
              <a:t>Stromnetz in Bürgerhand</a:t>
            </a:r>
          </a:p>
        </p:txBody>
      </p:sp>
      <p:sp>
        <p:nvSpPr>
          <p:cNvPr id="19" name="Textplatzhalter 2"/>
          <p:cNvSpPr txBox="1">
            <a:spLocks/>
          </p:cNvSpPr>
          <p:nvPr/>
        </p:nvSpPr>
        <p:spPr>
          <a:xfrm>
            <a:off x="578428" y="2031706"/>
            <a:ext cx="4552373" cy="549205"/>
          </a:xfrm>
          <a:prstGeom prst="rect">
            <a:avLst/>
          </a:prstGeom>
          <a:noFill/>
          <a:ln>
            <a:noFill/>
          </a:ln>
        </p:spPr>
        <p:txBody>
          <a:bodyPr vert="horz" lIns="36000" tIns="18000" rIns="36000" bIns="18000" rtlCol="0">
            <a:noAutofit/>
          </a:bodyPr>
          <a:lstStyle>
            <a:lvl1pPr marL="0" indent="-342900" algn="l" defTabSz="457200" rtl="0" eaLnBrk="1" latinLnBrk="0" hangingPunct="1">
              <a:lnSpc>
                <a:spcPts val="2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/>
                </a:solidFill>
                <a:latin typeface="Frutiger LT Com 45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sz="1200" dirty="0"/>
              <a:t>Um die </a:t>
            </a:r>
            <a:r>
              <a:rPr lang="de-DE" sz="1200" dirty="0" smtClean="0"/>
              <a:t>kommunale </a:t>
            </a:r>
            <a:r>
              <a:rPr lang="de-DE" sz="1200" dirty="0"/>
              <a:t>Energiewende </a:t>
            </a:r>
            <a:r>
              <a:rPr lang="de-DE" sz="1200" dirty="0" smtClean="0"/>
              <a:t>voran zu </a:t>
            </a:r>
            <a:r>
              <a:rPr lang="de-DE" sz="1200" dirty="0"/>
              <a:t>bringen, schlagen wir vor, dass die Stadt das Stromnetz </a:t>
            </a:r>
            <a:r>
              <a:rPr lang="de-DE" sz="1200" dirty="0" smtClean="0"/>
              <a:t>als </a:t>
            </a:r>
            <a:r>
              <a:rPr lang="de-DE" sz="1200" dirty="0"/>
              <a:t>Bürgernetz zurückkauft.</a:t>
            </a:r>
          </a:p>
        </p:txBody>
      </p:sp>
      <p:sp>
        <p:nvSpPr>
          <p:cNvPr id="20" name="Textplatzhalter 2"/>
          <p:cNvSpPr txBox="1">
            <a:spLocks/>
          </p:cNvSpPr>
          <p:nvPr/>
        </p:nvSpPr>
        <p:spPr>
          <a:xfrm>
            <a:off x="592288" y="2664378"/>
            <a:ext cx="4552373" cy="544365"/>
          </a:xfrm>
          <a:prstGeom prst="rect">
            <a:avLst/>
          </a:prstGeom>
          <a:noFill/>
          <a:ln>
            <a:noFill/>
          </a:ln>
        </p:spPr>
        <p:txBody>
          <a:bodyPr vert="horz" lIns="36000" tIns="18000" rIns="36000" bIns="18000" rtlCol="0">
            <a:noAutofit/>
          </a:bodyPr>
          <a:lstStyle>
            <a:lvl1pPr marL="0" indent="-342900" algn="l" defTabSz="457200" rtl="0" eaLnBrk="1" latinLnBrk="0" hangingPunct="1">
              <a:lnSpc>
                <a:spcPts val="2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/>
                </a:solidFill>
                <a:latin typeface="Frutiger LT Com 45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sz="1200" dirty="0"/>
              <a:t>Unser Vorschlag setzt auf folgende Bausteine: </a:t>
            </a:r>
          </a:p>
        </p:txBody>
      </p:sp>
      <p:sp>
        <p:nvSpPr>
          <p:cNvPr id="21" name="Textplatzhalter 2"/>
          <p:cNvSpPr txBox="1">
            <a:spLocks/>
          </p:cNvSpPr>
          <p:nvPr/>
        </p:nvSpPr>
        <p:spPr>
          <a:xfrm>
            <a:off x="979055" y="3075433"/>
            <a:ext cx="4170212" cy="260837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18000" rIns="36000" bIns="18000" rtlCol="0">
            <a:spAutoFit/>
          </a:bodyPr>
          <a:lstStyle>
            <a:lvl1pPr marL="0" indent="-342900" algn="l" defTabSz="457200" rtl="0" eaLnBrk="1" latinLnBrk="0" hangingPunct="1">
              <a:lnSpc>
                <a:spcPts val="2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/>
                </a:solidFill>
                <a:latin typeface="Frutiger LT Com 45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Frage:</a:t>
            </a:r>
            <a:endParaRPr lang="de-DE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35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61814" y="1570182"/>
            <a:ext cx="4839855" cy="4063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1186576"/>
            <a:ext cx="8229600" cy="307777"/>
          </a:xfrm>
        </p:spPr>
        <p:txBody>
          <a:bodyPr/>
          <a:lstStyle/>
          <a:p>
            <a:r>
              <a:rPr lang="de-DE" dirty="0" smtClean="0"/>
              <a:t>Online-Werkstatt</a:t>
            </a:r>
            <a:endParaRPr lang="de-DE" dirty="0"/>
          </a:p>
        </p:txBody>
      </p:sp>
      <p:sp>
        <p:nvSpPr>
          <p:cNvPr id="7" name="Textplatzhalter 6"/>
          <p:cNvSpPr txBox="1">
            <a:spLocks/>
          </p:cNvSpPr>
          <p:nvPr/>
        </p:nvSpPr>
        <p:spPr>
          <a:xfrm>
            <a:off x="5605463" y="4179243"/>
            <a:ext cx="269759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-342900" algn="l" defTabSz="457200" rtl="0" eaLnBrk="1" latinLnBrk="0" hangingPunct="1">
              <a:lnSpc>
                <a:spcPts val="2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/>
                </a:solidFill>
                <a:latin typeface="Frutiger LT Com 45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20000"/>
              </a:lnSpc>
              <a:buBlip>
                <a:blip r:embed="rId3"/>
              </a:buBlip>
            </a:pPr>
            <a:r>
              <a:rPr lang="de-DE" sz="2000" b="1" dirty="0" smtClean="0">
                <a:solidFill>
                  <a:srgbClr val="004380"/>
                </a:solidFill>
              </a:rPr>
              <a:t>Teilnehmer </a:t>
            </a:r>
            <a:br>
              <a:rPr lang="de-DE" sz="2000" b="1" dirty="0" smtClean="0">
                <a:solidFill>
                  <a:srgbClr val="004380"/>
                </a:solidFill>
              </a:rPr>
            </a:br>
            <a:r>
              <a:rPr lang="de-DE" sz="2000" b="1" dirty="0" smtClean="0">
                <a:solidFill>
                  <a:srgbClr val="004380"/>
                </a:solidFill>
              </a:rPr>
              <a:t>liefern Antworten und bewerten sie</a:t>
            </a:r>
          </a:p>
        </p:txBody>
      </p:sp>
      <p:pic>
        <p:nvPicPr>
          <p:cNvPr id="8" name="Bild 16" descr="Sprechblase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7418" y="3387733"/>
            <a:ext cx="1519382" cy="1048413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 rot="60000">
            <a:off x="7222964" y="3571184"/>
            <a:ext cx="1394797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de-DE" sz="2400" b="1" dirty="0" smtClean="0">
                <a:solidFill>
                  <a:schemeClr val="bg1"/>
                </a:solidFill>
                <a:latin typeface="Frutiger LT Com 65 Bold"/>
                <a:cs typeface="Frutiger LT Com 65 Bold"/>
              </a:rPr>
              <a:t>3. Schritt</a:t>
            </a:r>
            <a:endParaRPr kumimoji="0" lang="de-DE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/>
              <a:ea typeface="+mj-ea"/>
              <a:cs typeface="+mj-cs"/>
            </a:endParaRPr>
          </a:p>
        </p:txBody>
      </p:sp>
      <p:sp>
        <p:nvSpPr>
          <p:cNvPr id="10" name="Textplatzhalter 2"/>
          <p:cNvSpPr txBox="1">
            <a:spLocks/>
          </p:cNvSpPr>
          <p:nvPr/>
        </p:nvSpPr>
        <p:spPr>
          <a:xfrm>
            <a:off x="986055" y="4909084"/>
            <a:ext cx="4151746" cy="3744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36000" tIns="18000" rIns="36000" bIns="18000" rtlCol="0">
            <a:noAutofit/>
          </a:bodyPr>
          <a:lstStyle>
            <a:lvl1pPr marL="0" indent="-342900" algn="l" defTabSz="457200" rtl="0" eaLnBrk="1" latinLnBrk="0" hangingPunct="1">
              <a:lnSpc>
                <a:spcPts val="2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/>
                </a:solidFill>
                <a:latin typeface="Frutiger LT Com 45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200" dirty="0"/>
          </a:p>
        </p:txBody>
      </p:sp>
      <p:sp>
        <p:nvSpPr>
          <p:cNvPr id="11" name="Textplatzhalter 2"/>
          <p:cNvSpPr txBox="1">
            <a:spLocks/>
          </p:cNvSpPr>
          <p:nvPr/>
        </p:nvSpPr>
        <p:spPr>
          <a:xfrm>
            <a:off x="986055" y="4636676"/>
            <a:ext cx="3999346" cy="292832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18000" rIns="36000" bIns="18000" rtlCol="0">
            <a:spAutoFit/>
          </a:bodyPr>
          <a:lstStyle>
            <a:lvl1pPr marL="0" indent="-342900" algn="l" defTabSz="457200" rtl="0" eaLnBrk="1" latinLnBrk="0" hangingPunct="1">
              <a:lnSpc>
                <a:spcPts val="2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/>
                </a:solidFill>
                <a:latin typeface="Frutiger LT Com 45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 b="1" dirty="0" smtClean="0"/>
              <a:t>Meine Antwort:</a:t>
            </a:r>
            <a:endParaRPr lang="de-DE" sz="1100" b="1" dirty="0"/>
          </a:p>
        </p:txBody>
      </p:sp>
      <p:sp>
        <p:nvSpPr>
          <p:cNvPr id="12" name="Textplatzhalter 2"/>
          <p:cNvSpPr txBox="1">
            <a:spLocks/>
          </p:cNvSpPr>
          <p:nvPr/>
        </p:nvSpPr>
        <p:spPr>
          <a:xfrm>
            <a:off x="979055" y="3763521"/>
            <a:ext cx="4003970" cy="292832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18000" rIns="36000" bIns="18000" rtlCol="0">
            <a:spAutoFit/>
          </a:bodyPr>
          <a:lstStyle>
            <a:lvl1pPr marL="0" indent="-342900" algn="l" defTabSz="457200" rtl="0" eaLnBrk="1" latinLnBrk="0" hangingPunct="1">
              <a:lnSpc>
                <a:spcPts val="2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/>
                </a:solidFill>
                <a:latin typeface="Frutiger LT Com 45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 b="1" dirty="0" smtClean="0"/>
              <a:t>Antwort von Lena Mayer:</a:t>
            </a:r>
            <a:endParaRPr lang="de-DE" sz="1100" b="1" dirty="0"/>
          </a:p>
        </p:txBody>
      </p:sp>
      <p:sp>
        <p:nvSpPr>
          <p:cNvPr id="13" name="Textplatzhalter 2"/>
          <p:cNvSpPr txBox="1">
            <a:spLocks/>
          </p:cNvSpPr>
          <p:nvPr/>
        </p:nvSpPr>
        <p:spPr>
          <a:xfrm>
            <a:off x="979055" y="4040601"/>
            <a:ext cx="2961121" cy="459224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18000" rIns="36000" bIns="18000" rtlCol="0">
            <a:spAutoFit/>
          </a:bodyPr>
          <a:lstStyle>
            <a:lvl1pPr marL="0" indent="-342900" algn="l" defTabSz="457200" rtl="0" eaLnBrk="1" latinLnBrk="0" hangingPunct="1">
              <a:lnSpc>
                <a:spcPts val="2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/>
                </a:solidFill>
                <a:latin typeface="Frutiger LT Com 45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sz="1200" dirty="0"/>
              <a:t>Finanzielle Beteiligung der Bürger!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Nur </a:t>
            </a:r>
            <a:r>
              <a:rPr lang="de-DE" sz="1200" dirty="0"/>
              <a:t>das funktioniert!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576" y="5318777"/>
            <a:ext cx="10382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tern mit 5 Zacken 14"/>
          <p:cNvSpPr/>
          <p:nvPr/>
        </p:nvSpPr>
        <p:spPr>
          <a:xfrm>
            <a:off x="4326806" y="4074826"/>
            <a:ext cx="205255" cy="205255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Picture 2" descr="http://upload.wikimedia.org/wikipedia/commons/thumb/a/a7/Mano_cursor.svg/200px-Mano_cursor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40" y="4178667"/>
            <a:ext cx="253205" cy="32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platzhalter 2"/>
          <p:cNvSpPr txBox="1">
            <a:spLocks/>
          </p:cNvSpPr>
          <p:nvPr/>
        </p:nvSpPr>
        <p:spPr>
          <a:xfrm>
            <a:off x="979055" y="3338606"/>
            <a:ext cx="4165606" cy="420591"/>
          </a:xfrm>
          <a:prstGeom prst="rect">
            <a:avLst/>
          </a:prstGeom>
          <a:noFill/>
          <a:ln>
            <a:noFill/>
          </a:ln>
        </p:spPr>
        <p:txBody>
          <a:bodyPr vert="horz" lIns="36000" tIns="18000" rIns="36000" bIns="18000" rtlCol="0">
            <a:noAutofit/>
          </a:bodyPr>
          <a:lstStyle>
            <a:lvl1pPr marL="0" indent="-342900" algn="l" defTabSz="457200" rtl="0" eaLnBrk="1" latinLnBrk="0" hangingPunct="1">
              <a:lnSpc>
                <a:spcPts val="2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/>
                </a:solidFill>
                <a:latin typeface="Frutiger LT Com 45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Welche Bausteine wollen wir denn nun vorschlagen?</a:t>
            </a:r>
            <a:endParaRPr lang="de-DE" sz="1200" dirty="0"/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583040" y="1694586"/>
            <a:ext cx="4552373" cy="263786"/>
          </a:xfrm>
          <a:noFill/>
          <a:ln>
            <a:noFill/>
          </a:ln>
        </p:spPr>
        <p:txBody>
          <a:bodyPr lIns="36000" tIns="18000" rIns="36000" bIns="18000"/>
          <a:lstStyle/>
          <a:p>
            <a:r>
              <a:rPr lang="de-DE" sz="1200" b="1" dirty="0"/>
              <a:t>Stromnetz in Bürgerhand</a:t>
            </a:r>
          </a:p>
        </p:txBody>
      </p:sp>
      <p:sp>
        <p:nvSpPr>
          <p:cNvPr id="19" name="Textplatzhalter 2"/>
          <p:cNvSpPr txBox="1">
            <a:spLocks/>
          </p:cNvSpPr>
          <p:nvPr/>
        </p:nvSpPr>
        <p:spPr>
          <a:xfrm>
            <a:off x="578428" y="2031706"/>
            <a:ext cx="4552373" cy="549205"/>
          </a:xfrm>
          <a:prstGeom prst="rect">
            <a:avLst/>
          </a:prstGeom>
          <a:noFill/>
          <a:ln>
            <a:noFill/>
          </a:ln>
        </p:spPr>
        <p:txBody>
          <a:bodyPr vert="horz" lIns="36000" tIns="18000" rIns="36000" bIns="18000" rtlCol="0">
            <a:noAutofit/>
          </a:bodyPr>
          <a:lstStyle>
            <a:lvl1pPr marL="0" indent="-342900" algn="l" defTabSz="457200" rtl="0" eaLnBrk="1" latinLnBrk="0" hangingPunct="1">
              <a:lnSpc>
                <a:spcPts val="2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/>
                </a:solidFill>
                <a:latin typeface="Frutiger LT Com 45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sz="1200" dirty="0"/>
              <a:t>Um die </a:t>
            </a:r>
            <a:r>
              <a:rPr lang="de-DE" sz="1200" dirty="0" smtClean="0"/>
              <a:t>kommunale </a:t>
            </a:r>
            <a:r>
              <a:rPr lang="de-DE" sz="1200" dirty="0"/>
              <a:t>Energiewende </a:t>
            </a:r>
            <a:r>
              <a:rPr lang="de-DE" sz="1200" dirty="0" smtClean="0"/>
              <a:t>voran zu </a:t>
            </a:r>
            <a:r>
              <a:rPr lang="de-DE" sz="1200" dirty="0"/>
              <a:t>bringen, schlagen wir vor, dass die Stadt das Stromnetz </a:t>
            </a:r>
            <a:r>
              <a:rPr lang="de-DE" sz="1200" dirty="0" smtClean="0"/>
              <a:t>als </a:t>
            </a:r>
            <a:r>
              <a:rPr lang="de-DE" sz="1200" dirty="0"/>
              <a:t>Bürgernetz zurückkauft.</a:t>
            </a:r>
          </a:p>
        </p:txBody>
      </p:sp>
      <p:sp>
        <p:nvSpPr>
          <p:cNvPr id="20" name="Textplatzhalter 2"/>
          <p:cNvSpPr txBox="1">
            <a:spLocks/>
          </p:cNvSpPr>
          <p:nvPr/>
        </p:nvSpPr>
        <p:spPr>
          <a:xfrm>
            <a:off x="592288" y="2664378"/>
            <a:ext cx="4552373" cy="544365"/>
          </a:xfrm>
          <a:prstGeom prst="rect">
            <a:avLst/>
          </a:prstGeom>
          <a:noFill/>
          <a:ln>
            <a:noFill/>
          </a:ln>
        </p:spPr>
        <p:txBody>
          <a:bodyPr vert="horz" lIns="36000" tIns="18000" rIns="36000" bIns="18000" rtlCol="0">
            <a:noAutofit/>
          </a:bodyPr>
          <a:lstStyle>
            <a:lvl1pPr marL="0" indent="-342900" algn="l" defTabSz="457200" rtl="0" eaLnBrk="1" latinLnBrk="0" hangingPunct="1">
              <a:lnSpc>
                <a:spcPts val="2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/>
                </a:solidFill>
                <a:latin typeface="Frutiger LT Com 45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sz="1200" dirty="0"/>
              <a:t>Unser Vorschlag setzt auf folgende Bausteine: </a:t>
            </a:r>
          </a:p>
        </p:txBody>
      </p:sp>
      <p:sp>
        <p:nvSpPr>
          <p:cNvPr id="21" name="Textplatzhalter 2"/>
          <p:cNvSpPr txBox="1">
            <a:spLocks/>
          </p:cNvSpPr>
          <p:nvPr/>
        </p:nvSpPr>
        <p:spPr>
          <a:xfrm>
            <a:off x="979055" y="3075433"/>
            <a:ext cx="4170212" cy="260837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18000" rIns="36000" bIns="18000" rtlCol="0">
            <a:spAutoFit/>
          </a:bodyPr>
          <a:lstStyle>
            <a:lvl1pPr marL="0" indent="-342900" algn="l" defTabSz="457200" rtl="0" eaLnBrk="1" latinLnBrk="0" hangingPunct="1">
              <a:lnSpc>
                <a:spcPts val="2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/>
                </a:solidFill>
                <a:latin typeface="Frutiger LT Com 45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Frage:</a:t>
            </a:r>
            <a:endParaRPr lang="de-DE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Gerade Verbindung 61"/>
          <p:cNvCxnSpPr/>
          <p:nvPr/>
        </p:nvCxnSpPr>
        <p:spPr>
          <a:xfrm>
            <a:off x="1061490" y="4990343"/>
            <a:ext cx="0" cy="16065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tern mit 5 Zacken 22"/>
          <p:cNvSpPr/>
          <p:nvPr/>
        </p:nvSpPr>
        <p:spPr>
          <a:xfrm>
            <a:off x="4100530" y="4070214"/>
            <a:ext cx="205255" cy="205255"/>
          </a:xfrm>
          <a:prstGeom prst="star5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Stern mit 5 Zacken 23"/>
          <p:cNvSpPr/>
          <p:nvPr/>
        </p:nvSpPr>
        <p:spPr>
          <a:xfrm>
            <a:off x="3860394" y="4070214"/>
            <a:ext cx="205255" cy="205255"/>
          </a:xfrm>
          <a:prstGeom prst="star5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/>
        </p:nvSpPr>
        <p:spPr>
          <a:xfrm>
            <a:off x="461814" y="1570182"/>
            <a:ext cx="4839855" cy="402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itel 1"/>
          <p:cNvSpPr>
            <a:spLocks noGrp="1"/>
          </p:cNvSpPr>
          <p:nvPr>
            <p:ph type="title"/>
          </p:nvPr>
        </p:nvSpPr>
        <p:spPr>
          <a:xfrm>
            <a:off x="457200" y="1186576"/>
            <a:ext cx="8229600" cy="307777"/>
          </a:xfrm>
        </p:spPr>
        <p:txBody>
          <a:bodyPr/>
          <a:lstStyle/>
          <a:p>
            <a:r>
              <a:rPr lang="de-DE" dirty="0" smtClean="0"/>
              <a:t>Online-Werkstatt</a:t>
            </a:r>
            <a:endParaRPr lang="de-DE" dirty="0"/>
          </a:p>
        </p:txBody>
      </p:sp>
      <p:sp>
        <p:nvSpPr>
          <p:cNvPr id="20" name="Textplatzhalter 6"/>
          <p:cNvSpPr txBox="1">
            <a:spLocks/>
          </p:cNvSpPr>
          <p:nvPr/>
        </p:nvSpPr>
        <p:spPr>
          <a:xfrm>
            <a:off x="5605463" y="2773358"/>
            <a:ext cx="2848727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-342900" algn="l" defTabSz="457200" rtl="0" eaLnBrk="1" latinLnBrk="0" hangingPunct="1">
              <a:lnSpc>
                <a:spcPts val="2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/>
                </a:solidFill>
                <a:latin typeface="Frutiger LT Com 45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20000"/>
              </a:lnSpc>
              <a:buFontTx/>
              <a:buBlip>
                <a:blip r:embed="rId3"/>
              </a:buBlip>
            </a:pPr>
            <a:r>
              <a:rPr lang="de-DE" sz="2000" b="1" dirty="0" smtClean="0">
                <a:solidFill>
                  <a:srgbClr val="004380"/>
                </a:solidFill>
              </a:rPr>
              <a:t>Bürgerredakteur arbeitet Antworten </a:t>
            </a:r>
            <a:br>
              <a:rPr lang="de-DE" sz="2000" b="1" dirty="0" smtClean="0">
                <a:solidFill>
                  <a:srgbClr val="004380"/>
                </a:solidFill>
              </a:rPr>
            </a:br>
            <a:r>
              <a:rPr lang="de-DE" sz="2000" b="1" dirty="0" smtClean="0">
                <a:solidFill>
                  <a:srgbClr val="004380"/>
                </a:solidFill>
              </a:rPr>
              <a:t>in den Vorschlag ein</a:t>
            </a:r>
          </a:p>
        </p:txBody>
      </p:sp>
      <p:pic>
        <p:nvPicPr>
          <p:cNvPr id="21" name="Bild 16" descr="Sprechblase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7418" y="1882265"/>
            <a:ext cx="1519382" cy="1048413"/>
          </a:xfrm>
          <a:prstGeom prst="rect">
            <a:avLst/>
          </a:prstGeom>
        </p:spPr>
      </p:pic>
      <p:sp>
        <p:nvSpPr>
          <p:cNvPr id="22" name="Textfeld 21"/>
          <p:cNvSpPr txBox="1"/>
          <p:nvPr/>
        </p:nvSpPr>
        <p:spPr>
          <a:xfrm rot="60000">
            <a:off x="7222964" y="2065716"/>
            <a:ext cx="1394797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de-DE" sz="2400" b="1" dirty="0" smtClean="0">
                <a:solidFill>
                  <a:schemeClr val="bg1"/>
                </a:solidFill>
                <a:latin typeface="Frutiger LT Com 65 Bold"/>
                <a:cs typeface="Frutiger LT Com 65 Bold"/>
              </a:rPr>
              <a:t>Ergebnis</a:t>
            </a:r>
            <a:endParaRPr kumimoji="0" lang="de-DE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Com 65 Bold"/>
              <a:ea typeface="+mj-ea"/>
              <a:cs typeface="+mj-cs"/>
            </a:endParaRPr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583040" y="1694586"/>
            <a:ext cx="4552373" cy="263786"/>
          </a:xfr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36000" tIns="18000" rIns="36000" bIns="18000"/>
          <a:lstStyle/>
          <a:p>
            <a:r>
              <a:rPr lang="de-DE" sz="1200" b="1" dirty="0"/>
              <a:t>Stromnetz in Bürgerhand</a:t>
            </a:r>
          </a:p>
        </p:txBody>
      </p:sp>
      <p:sp>
        <p:nvSpPr>
          <p:cNvPr id="24" name="Textplatzhalter 2"/>
          <p:cNvSpPr txBox="1">
            <a:spLocks/>
          </p:cNvSpPr>
          <p:nvPr/>
        </p:nvSpPr>
        <p:spPr>
          <a:xfrm>
            <a:off x="578428" y="2031706"/>
            <a:ext cx="4552373" cy="5492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36000" tIns="18000" rIns="36000" bIns="18000" rtlCol="0">
            <a:noAutofit/>
          </a:bodyPr>
          <a:lstStyle>
            <a:lvl1pPr marL="0" indent="-342900" algn="l" defTabSz="457200" rtl="0" eaLnBrk="1" latinLnBrk="0" hangingPunct="1">
              <a:lnSpc>
                <a:spcPts val="2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/>
                </a:solidFill>
                <a:latin typeface="Frutiger LT Com 45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sz="1200" dirty="0"/>
              <a:t>Um die </a:t>
            </a:r>
            <a:r>
              <a:rPr lang="de-DE" sz="1200" dirty="0" smtClean="0"/>
              <a:t>kommunale </a:t>
            </a:r>
            <a:r>
              <a:rPr lang="de-DE" sz="1200" dirty="0"/>
              <a:t>Energiewende </a:t>
            </a:r>
            <a:r>
              <a:rPr lang="de-DE" sz="1200" dirty="0" smtClean="0"/>
              <a:t>voran zu </a:t>
            </a:r>
            <a:r>
              <a:rPr lang="de-DE" sz="1200" dirty="0"/>
              <a:t>bringen, schlagen wir vor, dass die Stadt das Stromnetz </a:t>
            </a:r>
            <a:r>
              <a:rPr lang="de-DE" sz="1200" dirty="0" smtClean="0"/>
              <a:t>als </a:t>
            </a:r>
            <a:r>
              <a:rPr lang="de-DE" sz="1200" dirty="0"/>
              <a:t>Bürgernetz zurückkauft.</a:t>
            </a:r>
          </a:p>
        </p:txBody>
      </p:sp>
      <p:sp>
        <p:nvSpPr>
          <p:cNvPr id="25" name="Textplatzhalter 2"/>
          <p:cNvSpPr txBox="1">
            <a:spLocks/>
          </p:cNvSpPr>
          <p:nvPr/>
        </p:nvSpPr>
        <p:spPr>
          <a:xfrm>
            <a:off x="592288" y="2664378"/>
            <a:ext cx="4552373" cy="10713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36000" tIns="18000" rIns="36000" bIns="18000" rtlCol="0">
            <a:noAutofit/>
          </a:bodyPr>
          <a:lstStyle>
            <a:lvl1pPr marL="0" indent="-342900" algn="l" defTabSz="457200" rtl="0" eaLnBrk="1" latinLnBrk="0" hangingPunct="1">
              <a:lnSpc>
                <a:spcPts val="2000"/>
              </a:lnSpc>
              <a:spcBef>
                <a:spcPts val="0"/>
              </a:spcBef>
              <a:buFontTx/>
              <a:buNone/>
              <a:defRPr sz="1400" kern="1200">
                <a:solidFill>
                  <a:schemeClr val="tx1"/>
                </a:solidFill>
                <a:latin typeface="Frutiger LT Com 45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sz="1200" dirty="0"/>
              <a:t>Unser Vorschlag setzt auf folgende Bausteine</a:t>
            </a:r>
            <a:r>
              <a:rPr lang="de-DE" sz="1200" dirty="0" smtClean="0"/>
              <a:t>:</a:t>
            </a:r>
          </a:p>
          <a:p>
            <a:pPr>
              <a:lnSpc>
                <a:spcPct val="120000"/>
              </a:lnSpc>
            </a:pPr>
            <a:r>
              <a:rPr lang="de-DE" sz="1200" dirty="0">
                <a:solidFill>
                  <a:srgbClr val="004380"/>
                </a:solidFill>
              </a:rPr>
              <a:t>1. Mitarbeiter und Know-How sichern </a:t>
            </a:r>
          </a:p>
          <a:p>
            <a:r>
              <a:rPr lang="de-DE" sz="1200" dirty="0">
                <a:solidFill>
                  <a:srgbClr val="004380"/>
                </a:solidFill>
              </a:rPr>
              <a:t>2. Finanzielle Beteiligung der </a:t>
            </a:r>
            <a:r>
              <a:rPr lang="de-DE" sz="1200" dirty="0" smtClean="0">
                <a:solidFill>
                  <a:srgbClr val="004380"/>
                </a:solidFill>
              </a:rPr>
              <a:t>Bürger und </a:t>
            </a:r>
            <a:endParaRPr lang="de-DE" sz="1200" dirty="0">
              <a:solidFill>
                <a:srgbClr val="004380"/>
              </a:solidFill>
            </a:endParaRPr>
          </a:p>
          <a:p>
            <a:r>
              <a:rPr lang="de-DE" sz="1200" dirty="0">
                <a:solidFill>
                  <a:srgbClr val="004380"/>
                </a:solidFill>
              </a:rPr>
              <a:t>3. </a:t>
            </a:r>
            <a:r>
              <a:rPr lang="de-DE" sz="1200" dirty="0" smtClean="0">
                <a:solidFill>
                  <a:srgbClr val="004380"/>
                </a:solidFill>
              </a:rPr>
              <a:t>Anreize für umweltfreundlichen Verbrauch</a:t>
            </a:r>
            <a:r>
              <a:rPr lang="de-DE" sz="1200" dirty="0" smtClean="0"/>
              <a:t> </a:t>
            </a:r>
            <a:endParaRPr lang="de-DE" sz="1200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461" y="3846513"/>
            <a:ext cx="1600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Freihandform 26"/>
          <p:cNvSpPr/>
          <p:nvPr/>
        </p:nvSpPr>
        <p:spPr>
          <a:xfrm>
            <a:off x="5051736" y="3987552"/>
            <a:ext cx="278186" cy="246040"/>
          </a:xfrm>
          <a:custGeom>
            <a:avLst/>
            <a:gdLst>
              <a:gd name="connsiteX0" fmla="*/ 0 w 2078182"/>
              <a:gd name="connsiteY0" fmla="*/ 0 h 1838036"/>
              <a:gd name="connsiteX1" fmla="*/ 1514764 w 2078182"/>
              <a:gd name="connsiteY1" fmla="*/ 701963 h 1838036"/>
              <a:gd name="connsiteX2" fmla="*/ 1200727 w 2078182"/>
              <a:gd name="connsiteY2" fmla="*/ 895927 h 1838036"/>
              <a:gd name="connsiteX3" fmla="*/ 2078182 w 2078182"/>
              <a:gd name="connsiteY3" fmla="*/ 1690254 h 1838036"/>
              <a:gd name="connsiteX4" fmla="*/ 1856509 w 2078182"/>
              <a:gd name="connsiteY4" fmla="*/ 1838036 h 1838036"/>
              <a:gd name="connsiteX5" fmla="*/ 932873 w 2078182"/>
              <a:gd name="connsiteY5" fmla="*/ 1071418 h 1838036"/>
              <a:gd name="connsiteX6" fmla="*/ 729673 w 2078182"/>
              <a:gd name="connsiteY6" fmla="*/ 1413163 h 1838036"/>
              <a:gd name="connsiteX7" fmla="*/ 0 w 2078182"/>
              <a:gd name="connsiteY7" fmla="*/ 0 h 183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8182" h="1838036">
                <a:moveTo>
                  <a:pt x="0" y="0"/>
                </a:moveTo>
                <a:lnTo>
                  <a:pt x="1514764" y="701963"/>
                </a:lnTo>
                <a:lnTo>
                  <a:pt x="1200727" y="895927"/>
                </a:lnTo>
                <a:lnTo>
                  <a:pt x="2078182" y="1690254"/>
                </a:lnTo>
                <a:lnTo>
                  <a:pt x="1856509" y="1838036"/>
                </a:lnTo>
                <a:lnTo>
                  <a:pt x="932873" y="1071418"/>
                </a:lnTo>
                <a:lnTo>
                  <a:pt x="729673" y="141316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86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>
        <a:spAutoFit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rgbClr val="0C3F72"/>
            </a:solidFill>
            <a:effectLst/>
            <a:uLnTx/>
            <a:uFillTx/>
            <a:latin typeface="Frutiger LT Com 65 Bold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Microsoft Office PowerPoint</Application>
  <PresentationFormat>Bildschirmpräsentation (4:3)</PresentationFormat>
  <Paragraphs>67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2" baseType="lpstr">
      <vt:lpstr>ＭＳ Ｐゴシック</vt:lpstr>
      <vt:lpstr>Arial</vt:lpstr>
      <vt:lpstr>Calibri</vt:lpstr>
      <vt:lpstr>Droid Sans</vt:lpstr>
      <vt:lpstr>Frutiger LT Com 45 Light</vt:lpstr>
      <vt:lpstr>Frutiger LT Com 65 Bold</vt:lpstr>
      <vt:lpstr>Wingdings</vt:lpstr>
      <vt:lpstr>Office-Design</vt:lpstr>
      <vt:lpstr>Online-Werkstatt</vt:lpstr>
      <vt:lpstr>Online-Werkstatt</vt:lpstr>
      <vt:lpstr>Online-Werkstatt</vt:lpstr>
      <vt:lpstr>Online-Werkstatt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Ina Friedrich</dc:creator>
  <cp:lastModifiedBy>Bussieweke, Marita, ST-ZD</cp:lastModifiedBy>
  <cp:revision>384</cp:revision>
  <cp:lastPrinted>2013-07-25T09:12:25Z</cp:lastPrinted>
  <dcterms:created xsi:type="dcterms:W3CDTF">2013-06-07T10:47:48Z</dcterms:created>
  <dcterms:modified xsi:type="dcterms:W3CDTF">2014-12-11T14:27:17Z</dcterms:modified>
</cp:coreProperties>
</file>