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76" r:id="rId4"/>
    <p:sldId id="259" r:id="rId5"/>
    <p:sldId id="283" r:id="rId6"/>
    <p:sldId id="285" r:id="rId7"/>
    <p:sldId id="289" r:id="rId8"/>
    <p:sldId id="290" r:id="rId9"/>
    <p:sldId id="291" r:id="rId10"/>
    <p:sldId id="280" r:id="rId11"/>
    <p:sldId id="287" r:id="rId12"/>
    <p:sldId id="288" r:id="rId13"/>
    <p:sldId id="292" r:id="rId14"/>
    <p:sldId id="284" r:id="rId15"/>
    <p:sldId id="281" r:id="rId16"/>
    <p:sldId id="293" r:id="rId17"/>
    <p:sldId id="282" r:id="rId18"/>
    <p:sldId id="294" r:id="rId19"/>
    <p:sldId id="295" r:id="rId20"/>
    <p:sldId id="297" r:id="rId21"/>
    <p:sldId id="296" r:id="rId22"/>
    <p:sldId id="298" r:id="rId23"/>
    <p:sldId id="264" r:id="rId24"/>
    <p:sldId id="299" r:id="rId25"/>
    <p:sldId id="300" r:id="rId26"/>
    <p:sldId id="286" r:id="rId27"/>
    <p:sldId id="26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4660"/>
  </p:normalViewPr>
  <p:slideViewPr>
    <p:cSldViewPr snapToGrid="0">
      <p:cViewPr>
        <p:scale>
          <a:sx n="75" d="100"/>
          <a:sy n="75" d="100"/>
        </p:scale>
        <p:origin x="66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B68FD-837C-4E35-BD9F-C6A910B865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8FEF86-7E08-4A40-A871-170C7B41C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1A3C6DA-BD8E-4681-88D5-900A1C5ACB52}"/>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84FAE5AE-AADB-4F44-9025-E16FA0B219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476F15-7373-4E1D-8D60-DA86B636E42A}"/>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74727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2E668-376B-4A5A-9F00-8C7EBA0A9E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33935E-EAE7-4216-973D-1A9B7506E1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DFFCC7-ACB5-4BA6-867D-CC3192EC7C0A}"/>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35681C60-B267-4311-8B0C-2E115F0D53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55CDBB-6DAF-45CB-A822-85CA57DB0C82}"/>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417684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C2D92E-1B4D-4A89-BDC9-C4D3FA7E22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E740D2-71D2-4BD9-9887-FA7323B219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D59CF7-B5AF-4A1F-B8BC-C02ED4928DA5}"/>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EF41FAB2-D203-4BF7-8FE9-F669FE6F4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3F03AA-6BE8-475B-BE6A-6F036CDCA296}"/>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96435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21B07-2576-44D5-88CF-995E050AB6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EF7467-900A-49EC-8FF5-36C2C9AABC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3A38B-7746-4DDB-99C4-4D1398301EAE}"/>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321B796E-5DC9-45EA-9041-07B6199A1A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3B1E1F-8C4A-4FFE-95D8-D8D4B1E3BE43}"/>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386543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735E8-8B98-40C2-A3CF-06C1C11712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28A321-53FB-477B-8A70-597C95FAE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A48279-85A8-4C3A-A939-747A63644479}"/>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3A5B9477-665D-47B5-BE44-36A52F4A7D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21B382-DDD4-43A1-98B6-887E53A09B2B}"/>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387687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196EA-E86F-4446-AEFB-FB4BBDC182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218AF-5F5E-4964-A258-1699AE625D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D5EFC8-7061-4982-9232-B38560E132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561E43-CBAC-4040-9CDE-C14238D76172}"/>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ED49F6FB-3C14-4CE6-A229-0B40D5A50C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245978-1920-4635-A9C9-E6A8D21B37D2}"/>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176858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B3B18-5D67-405F-AFD3-A36C2C7AA3D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06AB90-A589-47E1-9F19-E1C98190B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BD4D60-F7D9-4E0B-8A10-5500AB5F34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C6850A1-43E0-4F77-B024-A7774B3B7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441D27-81C7-4346-8D17-9FDE3E1892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401A51A-5281-4690-B5F6-F9FEEBA6CCA9}"/>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8" name="页脚占位符 7">
            <a:extLst>
              <a:ext uri="{FF2B5EF4-FFF2-40B4-BE49-F238E27FC236}">
                <a16:creationId xmlns:a16="http://schemas.microsoft.com/office/drawing/2014/main" id="{D7296C61-7BE4-4371-8CA3-ABE1E69B11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635379-E29B-4D10-9AAD-AFF3EDCC2C75}"/>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30388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BA296-FB5A-46CF-924E-109958051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F1E000-EFA8-46B6-AAF3-9C4617E9B017}"/>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4" name="页脚占位符 3">
            <a:extLst>
              <a:ext uri="{FF2B5EF4-FFF2-40B4-BE49-F238E27FC236}">
                <a16:creationId xmlns:a16="http://schemas.microsoft.com/office/drawing/2014/main" id="{3EF58955-A152-45C4-8303-85C718263B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F2FBFB-AA4C-4432-8F0A-478016F9B844}"/>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356587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8A4F80-8F59-40ED-906D-CC95025DCE34}"/>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3" name="页脚占位符 2">
            <a:extLst>
              <a:ext uri="{FF2B5EF4-FFF2-40B4-BE49-F238E27FC236}">
                <a16:creationId xmlns:a16="http://schemas.microsoft.com/office/drawing/2014/main" id="{5C1B8531-7F89-4B0E-88D4-444A832D4F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82B555-75A7-45B7-BEA2-2894ECFD37A7}"/>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298926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DF7C2-C87B-45C0-AE30-0F4C1F88DE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6B9094-50BD-4C2A-BA6A-D63211C4F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AD4E9F-61C1-413B-90E3-265F62408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6FC67A-13F3-4B6E-ADB7-09CDBD260471}"/>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537FE56A-D2F4-4B93-BF31-BD3D031DDA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4AF9E6-D225-4E6F-93FE-2C2AEA3E1FB0}"/>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334787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00CE3-31F8-47B9-8935-DE177A6828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59C2FE-CCE4-49D3-B94C-49EAAC2BC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B661F7-11C7-43AD-B224-2DFCCD8CB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C257E9-AE4B-48B9-AF88-D841D6E67A30}"/>
              </a:ext>
            </a:extLst>
          </p:cNvPr>
          <p:cNvSpPr>
            <a:spLocks noGrp="1"/>
          </p:cNvSpPr>
          <p:nvPr>
            <p:ph type="dt" sz="half" idx="10"/>
          </p:nvPr>
        </p:nvSpPr>
        <p:spPr/>
        <p:txBody>
          <a:bodyPr/>
          <a:lstStyle/>
          <a:p>
            <a:fld id="{B2783848-194F-48BF-870F-49B7DEA3422B}"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D873A213-A711-47B7-9DC0-0C9155A1D1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74D4CF-1053-4553-B040-44EA3825E356}"/>
              </a:ext>
            </a:extLst>
          </p:cNvPr>
          <p:cNvSpPr>
            <a:spLocks noGrp="1"/>
          </p:cNvSpPr>
          <p:nvPr>
            <p:ph type="sldNum" sz="quarter" idx="12"/>
          </p:nvPr>
        </p:nvSpPr>
        <p:spPr/>
        <p:txBody>
          <a:body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23683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51E5AB-4844-4CD2-829F-C4B053190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58DA37-D508-47F1-A48E-539464066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208ABC-7D2A-4BF2-A1F3-B7D180AE48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83848-194F-48BF-870F-49B7DEA3422B}"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342C28EE-B985-4D5F-964B-2CCE04191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229BAE6-8ABF-44DE-838B-EA84198C2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CB3A8-EC17-4C0E-8123-9EDEA8B6AC4E}" type="slidenum">
              <a:rPr lang="zh-CN" altLang="en-US" smtClean="0"/>
              <a:t>‹#›</a:t>
            </a:fld>
            <a:endParaRPr lang="zh-CN" altLang="en-US"/>
          </a:p>
        </p:txBody>
      </p:sp>
    </p:spTree>
    <p:extLst>
      <p:ext uri="{BB962C8B-B14F-4D97-AF65-F5344CB8AC3E}">
        <p14:creationId xmlns:p14="http://schemas.microsoft.com/office/powerpoint/2010/main" val="283750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file:///C:\Users\Razer\AppData\Local\Temp\wps\INetCache\491ab4afea8cc72e3308de0b8fca2a0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sv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sv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8" Type="http://schemas.openxmlformats.org/officeDocument/2006/relationships/hyperlink" Target="http://www.idris.fr/eng/jean-zay/gpu/jean-zay-gpu-tf-multi-eng.html" TargetMode="External"/><Relationship Id="rId3" Type="http://schemas.openxmlformats.org/officeDocument/2006/relationships/hyperlink" Target="http://mmlab.ie.cuhk.edu.hk/" TargetMode="External"/><Relationship Id="rId7" Type="http://schemas.openxmlformats.org/officeDocument/2006/relationships/hyperlink" Target="https://effectivemachinelearning.com/TensorFlow_1.0/10._Multi-GPU_processing_with_data_parallelism" TargetMode="External"/><Relationship Id="rId2" Type="http://schemas.openxmlformats.org/officeDocument/2006/relationships/hyperlink" Target="https://rc-docs.northeastern.edu/en/latest/using-discovery/workingwithgpu.html" TargetMode="External"/><Relationship Id="rId1" Type="http://schemas.openxmlformats.org/officeDocument/2006/relationships/slideLayout" Target="../slideLayouts/slideLayout2.xml"/><Relationship Id="rId6" Type="http://schemas.openxmlformats.org/officeDocument/2006/relationships/hyperlink" Target="https://keras.io/guides/distributed_training/" TargetMode="External"/><Relationship Id="rId5" Type="http://schemas.openxmlformats.org/officeDocument/2006/relationships/hyperlink" Target="https://theaisummer.com/distributed-training/" TargetMode="External"/><Relationship Id="rId4" Type="http://schemas.openxmlformats.org/officeDocument/2006/relationships/hyperlink" Target="https://www.analyticsvidhya.com/blog/2021/05/convolutional-neural-networks-cn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0"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标题 1"/>
          <p:cNvSpPr>
            <a:spLocks noGrp="1"/>
          </p:cNvSpPr>
          <p:nvPr>
            <p:ph type="ctrTitle"/>
          </p:nvPr>
        </p:nvSpPr>
        <p:spPr>
          <a:xfrm>
            <a:off x="3859006" y="727141"/>
            <a:ext cx="7941945" cy="3051580"/>
          </a:xfrm>
        </p:spPr>
        <p:txBody>
          <a:bodyPr>
            <a:normAutofit fontScale="90000"/>
          </a:bodyPr>
          <a:lstStyle/>
          <a:p>
            <a:pPr algn="r">
              <a:lnSpc>
                <a:spcPct val="150000"/>
              </a:lnSpc>
            </a:pPr>
            <a:r>
              <a:rPr lang="en-US" altLang="zh-CN" sz="3600" dirty="0">
                <a:latin typeface="Arial" panose="020B0604020202020204" pitchFamily="34" charset="0"/>
                <a:cs typeface="Arial" panose="020B0604020202020204" pitchFamily="34" charset="0"/>
              </a:rPr>
              <a:t>Paralleled Facial Image Recognition</a:t>
            </a:r>
            <a:br>
              <a:rPr lang="en-US" altLang="zh-CN" sz="3600" dirty="0">
                <a:latin typeface="Arial" panose="020B0604020202020204" pitchFamily="34" charset="0"/>
                <a:cs typeface="Arial" panose="020B0604020202020204" pitchFamily="34" charset="0"/>
              </a:rPr>
            </a:br>
            <a:r>
              <a:rPr lang="en-US" altLang="zh-CN" sz="3600" dirty="0">
                <a:latin typeface="Arial" panose="020B0604020202020204" pitchFamily="34" charset="0"/>
                <a:cs typeface="Arial" panose="020B0604020202020204" pitchFamily="34" charset="0"/>
              </a:rPr>
              <a:t>Based On CNN Deep Learning</a:t>
            </a:r>
            <a:br>
              <a:rPr lang="en-US" altLang="zh-CN" sz="4400" dirty="0">
                <a:latin typeface="Arial" panose="020B0604020202020204" pitchFamily="34" charset="0"/>
                <a:cs typeface="Arial" panose="020B0604020202020204" pitchFamily="34" charset="0"/>
              </a:rPr>
            </a:br>
            <a:r>
              <a:rPr kumimoji="1" lang="en-US" altLang="zh-CN" sz="2200" i="1" spc="80" dirty="0">
                <a:solidFill>
                  <a:schemeClr val="tx1">
                    <a:alpha val="70000"/>
                  </a:schemeClr>
                </a:solidFill>
                <a:latin typeface="Arial" panose="020B0604020202020204" pitchFamily="34" charset="0"/>
                <a:ea typeface="+mn-ea"/>
                <a:cs typeface="Arial" panose="020B0604020202020204" pitchFamily="34" charset="0"/>
              </a:rPr>
              <a:t>CSYE7105-Group 9-Final Presentation</a:t>
            </a:r>
            <a:br>
              <a:rPr lang="en-US" altLang="zh-CN" sz="4900" i="1" dirty="0">
                <a:latin typeface="Arial" panose="020B0604020202020204" pitchFamily="34" charset="0"/>
                <a:cs typeface="Arial" panose="020B0604020202020204" pitchFamily="34" charset="0"/>
              </a:rPr>
            </a:br>
            <a:endParaRPr kumimoji="1" lang="en-US" altLang="zh-CN" sz="4900" i="1"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6161191" y="3018510"/>
            <a:ext cx="5334000" cy="2286000"/>
          </a:xfrm>
        </p:spPr>
        <p:txBody>
          <a:bodyPr lIns="109728" tIns="109728" rIns="109728" bIns="91440" anchor="t">
            <a:normAutofit fontScale="97500"/>
          </a:bodyPr>
          <a:lstStyle/>
          <a:p>
            <a:pPr algn="l" fontAlgn="auto">
              <a:lnSpc>
                <a:spcPct val="150000"/>
              </a:lnSpc>
            </a:pPr>
            <a:r>
              <a:rPr kumimoji="1" lang="en-US" altLang="zh-CN" sz="2500" b="1" dirty="0">
                <a:solidFill>
                  <a:schemeClr val="tx1">
                    <a:alpha val="70000"/>
                  </a:schemeClr>
                </a:solidFill>
                <a:latin typeface="Arial" panose="020B0604020202020204" pitchFamily="34" charset="0"/>
                <a:cs typeface="Arial" panose="020B0604020202020204" pitchFamily="34" charset="0"/>
              </a:rPr>
              <a:t>Group</a:t>
            </a:r>
            <a:r>
              <a:rPr kumimoji="1" lang="zh-CN" altLang="en-US" sz="2500" b="1" dirty="0">
                <a:solidFill>
                  <a:schemeClr val="tx1">
                    <a:alpha val="70000"/>
                  </a:schemeClr>
                </a:solidFill>
                <a:latin typeface="Arial" panose="020B0604020202020204" pitchFamily="34" charset="0"/>
                <a:cs typeface="Arial" panose="020B0604020202020204" pitchFamily="34" charset="0"/>
              </a:rPr>
              <a:t> </a:t>
            </a:r>
            <a:r>
              <a:rPr kumimoji="1" lang="en-US" altLang="zh-CN" sz="2500" b="1" dirty="0">
                <a:solidFill>
                  <a:schemeClr val="tx1">
                    <a:alpha val="70000"/>
                  </a:schemeClr>
                </a:solidFill>
                <a:latin typeface="Arial" panose="020B0604020202020204" pitchFamily="34" charset="0"/>
                <a:cs typeface="Arial" panose="020B0604020202020204" pitchFamily="34" charset="0"/>
              </a:rPr>
              <a:t>Members</a:t>
            </a:r>
            <a:r>
              <a:rPr kumimoji="1" lang="zh-CN" altLang="en-US" sz="2500" dirty="0">
                <a:solidFill>
                  <a:schemeClr val="tx1">
                    <a:alpha val="70000"/>
                  </a:schemeClr>
                </a:solidFill>
                <a:latin typeface="Arial" panose="020B0604020202020204" pitchFamily="34" charset="0"/>
                <a:cs typeface="Arial" panose="020B0604020202020204" pitchFamily="34" charset="0"/>
              </a:rPr>
              <a:t>：</a:t>
            </a:r>
          </a:p>
          <a:p>
            <a:pPr algn="l"/>
            <a:r>
              <a:rPr kumimoji="1" lang="en-US" altLang="zh-CN" dirty="0">
                <a:solidFill>
                  <a:schemeClr val="tx1">
                    <a:alpha val="70000"/>
                  </a:schemeClr>
                </a:solidFill>
                <a:latin typeface="Arial" panose="020B0604020202020204" pitchFamily="34" charset="0"/>
                <a:ea typeface="微软雅黑" panose="020B0503020204020204" charset="-122"/>
                <a:cs typeface="Arial" panose="020B0604020202020204" pitchFamily="34" charset="0"/>
              </a:rPr>
              <a:t>Yueheng LI</a:t>
            </a:r>
          </a:p>
        </p:txBody>
      </p:sp>
      <p:pic>
        <p:nvPicPr>
          <p:cNvPr id="21" name="Picture 3" descr="橙色墙上滴着淡紫色的油漆"/>
          <p:cNvPicPr>
            <a:picLocks noChangeAspect="1"/>
          </p:cNvPicPr>
          <p:nvPr/>
        </p:nvPicPr>
        <p:blipFill rotWithShape="1">
          <a:blip r:embed="rId2"/>
          <a:srcRect l="17289" r="24586"/>
          <a:stretch>
            <a:fillRect/>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22" name="Freeform: Shape 10"/>
          <p:cNvSpPr>
            <a:spLocks noGrp="1" noRot="1" noChangeAspect="1" noMove="1" noResize="1" noEditPoints="1" noAdjustHandles="1" noChangeArrowheads="1" noChangeShapeType="1" noTextEdit="1"/>
          </p:cNvSpPr>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1" fmla="*/ 0 w 4033589"/>
              <a:gd name="connsiteY0-2" fmla="*/ 6858000 h 6858000"/>
              <a:gd name="connsiteX1-3" fmla="*/ 1878934 w 4033589"/>
              <a:gd name="connsiteY1-4" fmla="*/ 0 h 6858000"/>
              <a:gd name="connsiteX2-5" fmla="*/ 1882313 w 4033589"/>
              <a:gd name="connsiteY2-6" fmla="*/ 2021 h 6858000"/>
              <a:gd name="connsiteX3-7" fmla="*/ 3475371 w 4033589"/>
              <a:gd name="connsiteY3-8" fmla="*/ 1517967 h 6858000"/>
              <a:gd name="connsiteX4-9" fmla="*/ 3975977 w 4033589"/>
              <a:gd name="connsiteY4-10" fmla="*/ 4379386 h 6858000"/>
              <a:gd name="connsiteX5-11" fmla="*/ 3312864 w 4033589"/>
              <a:gd name="connsiteY5-12" fmla="*/ 6852362 h 6858000"/>
              <a:gd name="connsiteX6-13" fmla="*/ 3310593 w 4033589"/>
              <a:gd name="connsiteY6-14" fmla="*/ 6858000 h 6858000"/>
              <a:gd name="connsiteX7-15" fmla="*/ 0 w 4033589"/>
              <a:gd name="connsiteY7-16" fmla="*/ 6858000 h 6858000"/>
              <a:gd name="connsiteX0-17" fmla="*/ 1787494 w 3942149"/>
              <a:gd name="connsiteY0-18" fmla="*/ 0 h 6949440"/>
              <a:gd name="connsiteX1-19" fmla="*/ 1790873 w 3942149"/>
              <a:gd name="connsiteY1-20" fmla="*/ 2021 h 6949440"/>
              <a:gd name="connsiteX2-21" fmla="*/ 3383931 w 3942149"/>
              <a:gd name="connsiteY2-22" fmla="*/ 1517967 h 6949440"/>
              <a:gd name="connsiteX3-23" fmla="*/ 3884537 w 3942149"/>
              <a:gd name="connsiteY3-24" fmla="*/ 4379386 h 6949440"/>
              <a:gd name="connsiteX4-25" fmla="*/ 3221424 w 3942149"/>
              <a:gd name="connsiteY4-26" fmla="*/ 6852362 h 6949440"/>
              <a:gd name="connsiteX5-27" fmla="*/ 3219153 w 3942149"/>
              <a:gd name="connsiteY5-28" fmla="*/ 6858000 h 6949440"/>
              <a:gd name="connsiteX6-29" fmla="*/ 0 w 3942149"/>
              <a:gd name="connsiteY6-30" fmla="*/ 6949440 h 6949440"/>
              <a:gd name="connsiteX0-31" fmla="*/ 1787494 w 3942149"/>
              <a:gd name="connsiteY0-32" fmla="*/ 0 h 6949440"/>
              <a:gd name="connsiteX1-33" fmla="*/ 1790873 w 3942149"/>
              <a:gd name="connsiteY1-34" fmla="*/ 2021 h 6949440"/>
              <a:gd name="connsiteX2-35" fmla="*/ 3383931 w 3942149"/>
              <a:gd name="connsiteY2-36" fmla="*/ 1517967 h 6949440"/>
              <a:gd name="connsiteX3-37" fmla="*/ 3884537 w 3942149"/>
              <a:gd name="connsiteY3-38" fmla="*/ 4379386 h 6949440"/>
              <a:gd name="connsiteX4-39" fmla="*/ 3221424 w 3942149"/>
              <a:gd name="connsiteY4-40" fmla="*/ 6852362 h 6949440"/>
              <a:gd name="connsiteX5-41" fmla="*/ 3219153 w 3942149"/>
              <a:gd name="connsiteY5-42" fmla="*/ 6858000 h 6949440"/>
              <a:gd name="connsiteX6-43" fmla="*/ 0 w 3942149"/>
              <a:gd name="connsiteY6-44" fmla="*/ 6949440 h 6949440"/>
              <a:gd name="connsiteX0-45" fmla="*/ 0 w 2154655"/>
              <a:gd name="connsiteY0-46" fmla="*/ 0 h 6858000"/>
              <a:gd name="connsiteX1-47" fmla="*/ 3379 w 2154655"/>
              <a:gd name="connsiteY1-48" fmla="*/ 2021 h 6858000"/>
              <a:gd name="connsiteX2-49" fmla="*/ 1596437 w 2154655"/>
              <a:gd name="connsiteY2-50" fmla="*/ 1517967 h 6858000"/>
              <a:gd name="connsiteX3-51" fmla="*/ 2097043 w 2154655"/>
              <a:gd name="connsiteY3-52" fmla="*/ 4379386 h 6858000"/>
              <a:gd name="connsiteX4-53" fmla="*/ 1433930 w 2154655"/>
              <a:gd name="connsiteY4-54" fmla="*/ 6852362 h 6858000"/>
              <a:gd name="connsiteX5-55" fmla="*/ 1431659 w 2154655"/>
              <a:gd name="connsiteY5-56"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10" name="文本框 9"/>
          <p:cNvSpPr txBox="1"/>
          <p:nvPr/>
        </p:nvSpPr>
        <p:spPr>
          <a:xfrm>
            <a:off x="8909824" y="3087543"/>
            <a:ext cx="2193815" cy="1106805"/>
          </a:xfrm>
          <a:prstGeom prst="rect">
            <a:avLst/>
          </a:prstGeom>
          <a:noFill/>
        </p:spPr>
        <p:txBody>
          <a:bodyPr wrap="square">
            <a:spAutoFit/>
          </a:bodyPr>
          <a:lstStyle/>
          <a:p>
            <a:pPr>
              <a:lnSpc>
                <a:spcPct val="150000"/>
              </a:lnSpc>
            </a:pPr>
            <a:r>
              <a:rPr kumimoji="1" lang="en-US" altLang="zh-CN" sz="2400" b="1" spc="80" dirty="0">
                <a:solidFill>
                  <a:schemeClr val="tx1">
                    <a:alpha val="70000"/>
                  </a:schemeClr>
                </a:solidFill>
                <a:latin typeface="Arial" panose="020B0604020202020204" pitchFamily="34" charset="0"/>
                <a:cs typeface="Arial" panose="020B0604020202020204" pitchFamily="34" charset="0"/>
              </a:rPr>
              <a:t>Director:</a:t>
            </a:r>
          </a:p>
          <a:p>
            <a:pPr>
              <a:lnSpc>
                <a:spcPct val="150000"/>
              </a:lnSpc>
            </a:pPr>
            <a:r>
              <a:rPr kumimoji="1" lang="en-US" altLang="zh-CN" sz="2200" spc="80" dirty="0">
                <a:solidFill>
                  <a:schemeClr val="tx1">
                    <a:alpha val="70000"/>
                  </a:schemeClr>
                </a:solidFill>
                <a:latin typeface="Arial" panose="020B0604020202020204" pitchFamily="34" charset="0"/>
                <a:cs typeface="Arial" panose="020B0604020202020204" pitchFamily="34" charset="0"/>
              </a:rPr>
              <a:t>Dr. Handan Liu</a:t>
            </a:r>
          </a:p>
        </p:txBody>
      </p:sp>
      <p:pic>
        <p:nvPicPr>
          <p:cNvPr id="4" name="图片 3"/>
          <p:cNvPicPr/>
          <p:nvPr/>
        </p:nvPicPr>
        <p:blipFill>
          <a:blip r:embed="rId3" r:link="rId4"/>
          <a:stretch>
            <a:fillRect/>
          </a:stretch>
        </p:blipFill>
        <p:spPr>
          <a:xfrm>
            <a:off x="8535313" y="4820083"/>
            <a:ext cx="3400425" cy="173609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Model implementation</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7" name="图片 6" descr="IMG_256">
            <a:extLst>
              <a:ext uri="{FF2B5EF4-FFF2-40B4-BE49-F238E27FC236}">
                <a16:creationId xmlns:a16="http://schemas.microsoft.com/office/drawing/2014/main" id="{AB9286B8-C2B3-4F39-AF7F-B621E018C787}"/>
              </a:ext>
            </a:extLst>
          </p:cNvPr>
          <p:cNvPicPr>
            <a:picLocks noChangeAspect="1"/>
          </p:cNvPicPr>
          <p:nvPr/>
        </p:nvPicPr>
        <p:blipFill>
          <a:blip r:embed="rId4"/>
          <a:stretch>
            <a:fillRect/>
          </a:stretch>
        </p:blipFill>
        <p:spPr>
          <a:xfrm>
            <a:off x="360722" y="1604187"/>
            <a:ext cx="8069841" cy="2973705"/>
          </a:xfrm>
          <a:prstGeom prst="rect">
            <a:avLst/>
          </a:prstGeom>
          <a:noFill/>
          <a:ln w="9525">
            <a:noFill/>
          </a:ln>
        </p:spPr>
      </p:pic>
      <p:sp>
        <p:nvSpPr>
          <p:cNvPr id="8" name="文本框 7">
            <a:extLst>
              <a:ext uri="{FF2B5EF4-FFF2-40B4-BE49-F238E27FC236}">
                <a16:creationId xmlns:a16="http://schemas.microsoft.com/office/drawing/2014/main" id="{2501B218-B27C-450C-AF50-61D987CE333C}"/>
              </a:ext>
            </a:extLst>
          </p:cNvPr>
          <p:cNvSpPr txBox="1"/>
          <p:nvPr/>
        </p:nvSpPr>
        <p:spPr>
          <a:xfrm>
            <a:off x="8901462" y="1195920"/>
            <a:ext cx="2929816" cy="3785652"/>
          </a:xfrm>
          <a:prstGeom prst="rect">
            <a:avLst/>
          </a:prstGeom>
          <a:noFill/>
        </p:spPr>
        <p:txBody>
          <a:bodyPr wrap="square">
            <a:spAutoFit/>
          </a:bodyPr>
          <a:lstStyle/>
          <a:p>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Convolutional Neural Network, also known as CNN</a:t>
            </a:r>
          </a:p>
          <a:p>
            <a:endParaRPr lang="en-US" altLang="zh-CN" sz="2000" b="1" kern="100" dirty="0">
              <a:latin typeface="Arial" panose="020B0604020202020204" pitchFamily="34" charset="0"/>
              <a:ea typeface="宋体" panose="02010600030101010101" pitchFamily="2" charset="-122"/>
              <a:cs typeface="Arial" panose="020B0604020202020204" pitchFamily="34" charset="0"/>
            </a:endParaRPr>
          </a:p>
          <a:p>
            <a:pPr marL="342900" indent="-342900">
              <a:buFont typeface="Arial" panose="020B0604020202020204" pitchFamily="34" charset="0"/>
              <a:buChar char="•"/>
            </a:pPr>
            <a:r>
              <a:rPr lang="en-US" altLang="zh-CN" sz="2000" kern="100" dirty="0">
                <a:latin typeface="Arial" panose="020B0604020202020204" pitchFamily="34" charset="0"/>
                <a:ea typeface="宋体" panose="02010600030101010101" pitchFamily="2" charset="-122"/>
                <a:cs typeface="Arial" panose="020B0604020202020204" pitchFamily="34" charset="0"/>
              </a:rPr>
              <a:t>I</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s a well-known method in computer vision applications. </a:t>
            </a:r>
          </a:p>
          <a:p>
            <a:pPr marL="342900" indent="-34290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In my case, It is a class of deep neural networks that are used to analyze visual images.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46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Model Construction: CNN model</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6" name="图片 5">
            <a:extLst>
              <a:ext uri="{FF2B5EF4-FFF2-40B4-BE49-F238E27FC236}">
                <a16:creationId xmlns:a16="http://schemas.microsoft.com/office/drawing/2014/main" id="{AA227475-61B5-4B9F-9B8A-26487650304F}"/>
              </a:ext>
            </a:extLst>
          </p:cNvPr>
          <p:cNvPicPr>
            <a:picLocks noChangeAspect="1"/>
          </p:cNvPicPr>
          <p:nvPr/>
        </p:nvPicPr>
        <p:blipFill>
          <a:blip r:embed="rId4"/>
          <a:stretch>
            <a:fillRect/>
          </a:stretch>
        </p:blipFill>
        <p:spPr>
          <a:xfrm>
            <a:off x="3444240" y="1074420"/>
            <a:ext cx="6176346" cy="5403048"/>
          </a:xfrm>
          <a:prstGeom prst="rect">
            <a:avLst/>
          </a:prstGeom>
          <a:noFill/>
          <a:ln>
            <a:noFill/>
          </a:ln>
        </p:spPr>
      </p:pic>
    </p:spTree>
    <p:extLst>
      <p:ext uri="{BB962C8B-B14F-4D97-AF65-F5344CB8AC3E}">
        <p14:creationId xmlns:p14="http://schemas.microsoft.com/office/powerpoint/2010/main" val="45786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Model Performance analysis</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4" name="图片 3">
            <a:extLst>
              <a:ext uri="{FF2B5EF4-FFF2-40B4-BE49-F238E27FC236}">
                <a16:creationId xmlns:a16="http://schemas.microsoft.com/office/drawing/2014/main" id="{0FEE0CF7-F0A5-4F5B-9E0D-9FDDF0323751}"/>
              </a:ext>
            </a:extLst>
          </p:cNvPr>
          <p:cNvPicPr>
            <a:picLocks noChangeAspect="1"/>
          </p:cNvPicPr>
          <p:nvPr/>
        </p:nvPicPr>
        <p:blipFill>
          <a:blip r:embed="rId4"/>
          <a:stretch>
            <a:fillRect/>
          </a:stretch>
        </p:blipFill>
        <p:spPr>
          <a:xfrm>
            <a:off x="2640051" y="1191050"/>
            <a:ext cx="8201722" cy="5049730"/>
          </a:xfrm>
          <a:prstGeom prst="rect">
            <a:avLst/>
          </a:prstGeom>
        </p:spPr>
      </p:pic>
    </p:spTree>
    <p:extLst>
      <p:ext uri="{BB962C8B-B14F-4D97-AF65-F5344CB8AC3E}">
        <p14:creationId xmlns:p14="http://schemas.microsoft.com/office/powerpoint/2010/main" val="177290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Make predictions</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4" name="图片 3">
            <a:extLst>
              <a:ext uri="{FF2B5EF4-FFF2-40B4-BE49-F238E27FC236}">
                <a16:creationId xmlns:a16="http://schemas.microsoft.com/office/drawing/2014/main" id="{E98BF1DD-691D-453E-852C-6FC392272F74}"/>
              </a:ext>
            </a:extLst>
          </p:cNvPr>
          <p:cNvPicPr>
            <a:picLocks noChangeAspect="1"/>
          </p:cNvPicPr>
          <p:nvPr/>
        </p:nvPicPr>
        <p:blipFill>
          <a:blip r:embed="rId4"/>
          <a:stretch>
            <a:fillRect/>
          </a:stretch>
        </p:blipFill>
        <p:spPr>
          <a:xfrm>
            <a:off x="3329940" y="1330842"/>
            <a:ext cx="5699760" cy="4715628"/>
          </a:xfrm>
          <a:prstGeom prst="rect">
            <a:avLst/>
          </a:prstGeom>
          <a:noFill/>
          <a:ln>
            <a:noFill/>
          </a:ln>
        </p:spPr>
      </p:pic>
    </p:spTree>
    <p:extLst>
      <p:ext uri="{BB962C8B-B14F-4D97-AF65-F5344CB8AC3E}">
        <p14:creationId xmlns:p14="http://schemas.microsoft.com/office/powerpoint/2010/main" val="95871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Environments</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sp>
        <p:nvSpPr>
          <p:cNvPr id="6" name="文本框 5">
            <a:extLst>
              <a:ext uri="{FF2B5EF4-FFF2-40B4-BE49-F238E27FC236}">
                <a16:creationId xmlns:a16="http://schemas.microsoft.com/office/drawing/2014/main" id="{07EBEBC1-6154-4EA8-9294-8EA735434DC5}"/>
              </a:ext>
            </a:extLst>
          </p:cNvPr>
          <p:cNvSpPr txBox="1"/>
          <p:nvPr/>
        </p:nvSpPr>
        <p:spPr>
          <a:xfrm>
            <a:off x="2801744" y="1531269"/>
            <a:ext cx="7138416" cy="3785652"/>
          </a:xfrm>
          <a:prstGeom prst="rect">
            <a:avLst/>
          </a:prstGeom>
          <a:noFill/>
        </p:spPr>
        <p:txBody>
          <a:bodyPr wrap="square">
            <a:spAutoFit/>
          </a:bodyPr>
          <a:lstStyle/>
          <a:p>
            <a:pPr marL="342900" lvl="0" indent="-342900">
              <a:buFont typeface="+mj-lt"/>
              <a:buAutoNum type="arabicPeriod"/>
              <a:tabLst>
                <a:tab pos="198120" algn="l"/>
              </a:tabLst>
            </a:pPr>
            <a:r>
              <a:rPr lang="en-US" altLang="zh-CN" sz="2000" kern="0" dirty="0">
                <a:effectLst/>
                <a:latin typeface="Calibri" panose="020F0502020204030204" pitchFamily="34" charset="0"/>
                <a:ea typeface="宋体" panose="02010600030101010101" pitchFamily="2" charset="-122"/>
                <a:cs typeface="Calibri" panose="020F0502020204030204" pitchFamily="34" charset="0"/>
              </a:rPr>
              <a:t>The local configuration of my PC</a:t>
            </a:r>
            <a:r>
              <a:rPr lang="zh-CN" altLang="zh-CN" sz="2000" kern="0" dirty="0">
                <a:effectLst/>
                <a:latin typeface="Calibri" panose="020F0502020204030204" pitchFamily="34" charset="0"/>
                <a:ea typeface="宋体" panose="02010600030101010101" pitchFamily="2" charset="-122"/>
                <a:cs typeface="Calibri" panose="020F0502020204030204" pitchFamily="34"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CPU: Intel i7-10750H  GPU:NVIDIA RTX2060  RAM:32GB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CUDA 11.4 + </a:t>
            </a:r>
            <a:r>
              <a:rPr lang="en-US" altLang="zh-CN" sz="2000" b="1" kern="0" dirty="0" err="1">
                <a:effectLst/>
                <a:latin typeface="Calibri" panose="020F0502020204030204" pitchFamily="34" charset="0"/>
                <a:ea typeface="宋体" panose="02010600030101010101" pitchFamily="2" charset="-122"/>
                <a:cs typeface="Calibri" panose="020F0502020204030204" pitchFamily="34" charset="0"/>
              </a:rPr>
              <a:t>Tensorflow</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 2.5.0+Keras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lvl="0">
              <a:tabLst>
                <a:tab pos="198120" algn="l"/>
              </a:tabLst>
            </a:pPr>
            <a:r>
              <a:rPr lang="en-US" altLang="zh-CN" sz="2000" kern="0" dirty="0">
                <a:effectLst/>
                <a:latin typeface="Calibri" panose="020F0502020204030204" pitchFamily="34" charset="0"/>
                <a:ea typeface="宋体" panose="02010600030101010101" pitchFamily="2" charset="-122"/>
                <a:cs typeface="Calibri" panose="020F0502020204030204" pitchFamily="34" charset="0"/>
              </a:rPr>
              <a:t>2.   OOD</a:t>
            </a:r>
            <a:r>
              <a:rPr lang="zh-CN" altLang="zh-CN" sz="2000" kern="0" dirty="0">
                <a:effectLst/>
                <a:latin typeface="Calibri" panose="020F0502020204030204" pitchFamily="34" charset="0"/>
                <a:ea typeface="宋体" panose="02010600030101010101" pitchFamily="2" charset="-122"/>
                <a:cs typeface="Calibri" panose="020F0502020204030204" pitchFamily="34"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2x Core CPU + K80 GPU +8G RAM Using </a:t>
            </a:r>
            <a:r>
              <a:rPr lang="en-US" altLang="zh-CN" sz="2000" b="1" kern="0" dirty="0" err="1">
                <a:effectLst/>
                <a:latin typeface="Calibri" panose="020F0502020204030204" pitchFamily="34" charset="0"/>
                <a:ea typeface="宋体" panose="02010600030101010101" pitchFamily="2" charset="-122"/>
                <a:cs typeface="Calibri" panose="020F0502020204030204" pitchFamily="34" charset="0"/>
              </a:rPr>
              <a:t>Tensorflow</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-GPU</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CUDA 11.4 + </a:t>
            </a:r>
            <a:r>
              <a:rPr lang="en-US" altLang="zh-CN" sz="2000" b="1" kern="0" dirty="0" err="1">
                <a:effectLst/>
                <a:latin typeface="Calibri" panose="020F0502020204030204" pitchFamily="34" charset="0"/>
                <a:ea typeface="宋体" panose="02010600030101010101" pitchFamily="2" charset="-122"/>
                <a:cs typeface="Calibri" panose="020F0502020204030204" pitchFamily="34" charset="0"/>
              </a:rPr>
              <a:t>Tensorflow</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 2.8.0 +</a:t>
            </a:r>
            <a:r>
              <a:rPr lang="en-US" altLang="zh-CN" sz="2000" b="1" kern="0" dirty="0" err="1">
                <a:effectLst/>
                <a:latin typeface="Calibri" panose="020F0502020204030204" pitchFamily="34" charset="0"/>
                <a:ea typeface="宋体" panose="02010600030101010101" pitchFamily="2" charset="-122"/>
                <a:cs typeface="Calibri" panose="020F0502020204030204" pitchFamily="34" charset="0"/>
              </a:rPr>
              <a:t>Keras</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 + anaconda2022/01</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lvl="0">
              <a:tabLst>
                <a:tab pos="198120" algn="l"/>
              </a:tabLst>
            </a:pPr>
            <a:r>
              <a:rPr lang="en-US" altLang="zh-CN" sz="2000" kern="0" dirty="0">
                <a:effectLst/>
                <a:latin typeface="Calibri" panose="020F0502020204030204" pitchFamily="34" charset="0"/>
                <a:ea typeface="宋体" panose="02010600030101010101" pitchFamily="2" charset="-122"/>
                <a:cs typeface="Calibri" panose="020F0502020204030204" pitchFamily="34" charset="0"/>
              </a:rPr>
              <a:t>3.    Discovery</a:t>
            </a:r>
            <a:r>
              <a:rPr lang="zh-CN" altLang="zh-CN" sz="2000" kern="0" dirty="0">
                <a:effectLst/>
                <a:latin typeface="Calibri" panose="020F0502020204030204" pitchFamily="34" charset="0"/>
                <a:ea typeface="宋体" panose="02010600030101010101" pitchFamily="2" charset="-122"/>
                <a:cs typeface="Calibri" panose="020F0502020204030204" pitchFamily="34"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a:effectLst/>
                <a:latin typeface="Calibri" panose="020F0502020204030204" pitchFamily="34" charset="0"/>
                <a:ea typeface="宋体" panose="02010600030101010101" pitchFamily="2" charset="-122"/>
                <a:cs typeface="Calibri" panose="020F0502020204030204" pitchFamily="34" charset="0"/>
              </a:rPr>
              <a:t>Most experiment conducted on </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GPU Node 1013</a:t>
            </a:r>
            <a:r>
              <a:rPr lang="zh-CN" altLang="zh-CN" sz="2000" kern="0" dirty="0">
                <a:effectLst/>
                <a:latin typeface="Calibri" panose="020F0502020204030204" pitchFamily="34" charset="0"/>
                <a:ea typeface="宋体" panose="02010600030101010101" pitchFamily="2" charset="-122"/>
                <a:cs typeface="Calibri" panose="020F0502020204030204" pitchFamily="34"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2x Tesla V100-SXM2-32GB </a:t>
            </a:r>
            <a:r>
              <a:rPr lang="en-US" altLang="zh-CN" sz="2000" b="1" kern="0" dirty="0" err="1">
                <a:effectLst/>
                <a:latin typeface="Calibri" panose="020F0502020204030204" pitchFamily="34" charset="0"/>
                <a:ea typeface="宋体" panose="02010600030101010101" pitchFamily="2" charset="-122"/>
                <a:cs typeface="Calibri" panose="020F0502020204030204" pitchFamily="34" charset="0"/>
              </a:rPr>
              <a:t>Tensorflow</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-GPU installed</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CUDA 11.4 + </a:t>
            </a:r>
            <a:r>
              <a:rPr lang="en-US" altLang="zh-CN" sz="2000" b="1" kern="0" dirty="0" err="1">
                <a:effectLst/>
                <a:latin typeface="Calibri" panose="020F0502020204030204" pitchFamily="34" charset="0"/>
                <a:ea typeface="宋体" panose="02010600030101010101" pitchFamily="2" charset="-122"/>
                <a:cs typeface="Calibri" panose="020F0502020204030204" pitchFamily="34" charset="0"/>
              </a:rPr>
              <a:t>Tensorflow</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 2.8.0 +</a:t>
            </a:r>
            <a:r>
              <a:rPr lang="en-US" altLang="zh-CN" sz="2000" b="1" kern="0" dirty="0" err="1">
                <a:effectLst/>
                <a:latin typeface="Calibri" panose="020F0502020204030204" pitchFamily="34" charset="0"/>
                <a:ea typeface="宋体" panose="02010600030101010101" pitchFamily="2" charset="-122"/>
                <a:cs typeface="Calibri" panose="020F0502020204030204" pitchFamily="34" charset="0"/>
              </a:rPr>
              <a:t>Keras</a:t>
            </a:r>
            <a:r>
              <a:rPr lang="en-US" altLang="zh-CN" sz="2000" b="1" kern="0" dirty="0">
                <a:effectLst/>
                <a:latin typeface="Calibri" panose="020F0502020204030204" pitchFamily="34" charset="0"/>
                <a:ea typeface="宋体" panose="02010600030101010101" pitchFamily="2" charset="-122"/>
                <a:cs typeface="Calibri" panose="020F0502020204030204" pitchFamily="34" charset="0"/>
              </a:rPr>
              <a:t> + anaconda2022/01</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681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Parallelism Technology</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4" name="图片 3" descr="IMG_256">
            <a:extLst>
              <a:ext uri="{FF2B5EF4-FFF2-40B4-BE49-F238E27FC236}">
                <a16:creationId xmlns:a16="http://schemas.microsoft.com/office/drawing/2014/main" id="{02071E58-B721-43E5-948C-056C9EC1B8E4}"/>
              </a:ext>
            </a:extLst>
          </p:cNvPr>
          <p:cNvPicPr>
            <a:picLocks noChangeAspect="1"/>
          </p:cNvPicPr>
          <p:nvPr/>
        </p:nvPicPr>
        <p:blipFill>
          <a:blip r:embed="rId4"/>
          <a:stretch>
            <a:fillRect/>
          </a:stretch>
        </p:blipFill>
        <p:spPr>
          <a:xfrm>
            <a:off x="688848" y="1977390"/>
            <a:ext cx="4795647" cy="2138014"/>
          </a:xfrm>
          <a:prstGeom prst="rect">
            <a:avLst/>
          </a:prstGeom>
          <a:noFill/>
          <a:ln w="9525">
            <a:noFill/>
          </a:ln>
        </p:spPr>
      </p:pic>
      <p:sp>
        <p:nvSpPr>
          <p:cNvPr id="6" name="文本框 5">
            <a:extLst>
              <a:ext uri="{FF2B5EF4-FFF2-40B4-BE49-F238E27FC236}">
                <a16:creationId xmlns:a16="http://schemas.microsoft.com/office/drawing/2014/main" id="{2ADD4C28-0D40-4239-B8A1-2931F473F9C5}"/>
              </a:ext>
            </a:extLst>
          </p:cNvPr>
          <p:cNvSpPr txBox="1"/>
          <p:nvPr/>
        </p:nvSpPr>
        <p:spPr>
          <a:xfrm>
            <a:off x="5683404" y="1852314"/>
            <a:ext cx="6058830" cy="2554545"/>
          </a:xfrm>
          <a:prstGeom prst="rect">
            <a:avLst/>
          </a:prstGeom>
          <a:noFill/>
        </p:spPr>
        <p:txBody>
          <a:bodyPr wrap="square">
            <a:spAutoFit/>
          </a:bodyPr>
          <a:lstStyle/>
          <a:p>
            <a:pPr marL="342900" indent="-342900">
              <a:buFont typeface="Arial" panose="020B0604020202020204" pitchFamily="34" charset="0"/>
              <a:buChar char="•"/>
            </a:pPr>
            <a:r>
              <a:rPr lang="en-US" altLang="zh-CN" sz="2000" b="1" kern="100" dirty="0" err="1">
                <a:effectLst/>
                <a:latin typeface="Arial" panose="020B0604020202020204" pitchFamily="34" charset="0"/>
                <a:ea typeface="宋体" panose="02010600030101010101" pitchFamily="2" charset="-122"/>
                <a:cs typeface="Arial" panose="020B0604020202020204" pitchFamily="34" charset="0"/>
              </a:rPr>
              <a:t>Dask</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 is a parallel computation framework that has seamless integration with </a:t>
            </a:r>
            <a:r>
              <a:rPr lang="en-US" altLang="zh-CN" sz="2000" b="1" kern="100" dirty="0" err="1">
                <a:effectLst/>
                <a:latin typeface="Arial" panose="020B0604020202020204" pitchFamily="34" charset="0"/>
                <a:ea typeface="宋体" panose="02010600030101010101" pitchFamily="2" charset="-122"/>
                <a:cs typeface="Arial" panose="020B0604020202020204" pitchFamily="34" charset="0"/>
              </a:rPr>
              <a:t>Jupyter</a:t>
            </a: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 notebook.</a:t>
            </a:r>
          </a:p>
          <a:p>
            <a:endParaRPr lang="en-US" altLang="zh-CN" sz="2000" kern="100" dirty="0">
              <a:effectLst/>
              <a:latin typeface="Arial" panose="020B0604020202020204" pitchFamily="34" charset="0"/>
              <a:ea typeface="宋体" panose="02010600030101010101" pitchFamily="2" charset="-122"/>
              <a:cs typeface="Arial" panose="020B0604020202020204" pitchFamily="34" charset="0"/>
            </a:endParaRPr>
          </a:p>
          <a:p>
            <a:pPr marL="342900" indent="-34290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Originally, it was built to overcome the storage limitations of a single machine and extend the computation capability of </a:t>
            </a:r>
            <a:r>
              <a:rPr lang="en-US" altLang="zh-CN" sz="2000" b="1" i="1" kern="100" dirty="0">
                <a:effectLst/>
                <a:latin typeface="Arial" panose="020B0604020202020204" pitchFamily="34" charset="0"/>
                <a:ea typeface="宋体" panose="02010600030101010101" pitchFamily="2" charset="-122"/>
                <a:cs typeface="Arial" panose="020B0604020202020204" pitchFamily="34" charset="0"/>
              </a:rPr>
              <a:t>Pandas, </a:t>
            </a:r>
            <a:r>
              <a:rPr lang="en-US" altLang="zh-CN" sz="2000" b="1" i="1" kern="100" dirty="0" err="1">
                <a:effectLst/>
                <a:latin typeface="Arial" panose="020B0604020202020204" pitchFamily="34" charset="0"/>
                <a:ea typeface="宋体" panose="02010600030101010101" pitchFamily="2" charset="-122"/>
                <a:cs typeface="Arial" panose="020B0604020202020204" pitchFamily="34" charset="0"/>
              </a:rPr>
              <a:t>Numpy</a:t>
            </a:r>
            <a:r>
              <a:rPr lang="en-US" altLang="zh-CN" sz="2000" b="1" i="1" kern="100" dirty="0">
                <a:effectLst/>
                <a:latin typeface="Arial" panose="020B0604020202020204" pitchFamily="34" charset="0"/>
                <a:ea typeface="宋体" panose="02010600030101010101" pitchFamily="2" charset="-122"/>
                <a:cs typeface="Arial" panose="020B0604020202020204" pitchFamily="34" charset="0"/>
              </a:rPr>
              <a:t>, and </a:t>
            </a:r>
            <a:r>
              <a:rPr lang="en-US" altLang="zh-CN" sz="2000" b="1" i="1" kern="100" dirty="0" err="1">
                <a:effectLst/>
                <a:latin typeface="Arial" panose="020B0604020202020204" pitchFamily="34" charset="0"/>
                <a:ea typeface="宋体" panose="02010600030101010101" pitchFamily="2" charset="-122"/>
                <a:cs typeface="Arial" panose="020B0604020202020204" pitchFamily="34" charset="0"/>
              </a:rPr>
              <a:t>Scit</a:t>
            </a:r>
            <a:r>
              <a:rPr lang="en-US" altLang="zh-CN" sz="2000" b="1" i="1" kern="100" dirty="0">
                <a:effectLst/>
                <a:latin typeface="Arial" panose="020B0604020202020204" pitchFamily="34" charset="0"/>
                <a:ea typeface="宋体" panose="02010600030101010101" pitchFamily="2" charset="-122"/>
                <a:cs typeface="Arial" panose="020B0604020202020204" pitchFamily="34" charset="0"/>
              </a:rPr>
              <a:t>-kit Learn</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 with DASK equivalents, but soon it found its use as a generic distributed system.</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645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Data Parallel: Using </a:t>
            </a:r>
            <a:r>
              <a:rPr kumimoji="1" lang="en-US" altLang="zh-CN" sz="2800" dirty="0" err="1">
                <a:latin typeface="Arial" panose="020B0604020202020204" pitchFamily="34" charset="0"/>
                <a:cs typeface="Arial" panose="020B0604020202020204" pitchFamily="34" charset="0"/>
              </a:rPr>
              <a:t>Dask</a:t>
            </a:r>
            <a:r>
              <a:rPr kumimoji="1" lang="en-US" altLang="zh-CN" sz="2800" dirty="0">
                <a:latin typeface="Arial" panose="020B0604020202020204" pitchFamily="34" charset="0"/>
                <a:cs typeface="Arial" panose="020B0604020202020204" pitchFamily="34" charset="0"/>
              </a:rPr>
              <a:t> </a:t>
            </a:r>
            <a:r>
              <a:rPr kumimoji="1" lang="en-US" altLang="zh-CN" sz="2800" dirty="0" err="1">
                <a:latin typeface="Arial" panose="020B0604020202020204" pitchFamily="34" charset="0"/>
                <a:cs typeface="Arial" panose="020B0604020202020204" pitchFamily="34" charset="0"/>
              </a:rPr>
              <a:t>DataFrame</a:t>
            </a:r>
            <a:endParaRPr kumimoji="1" lang="en-US" altLang="zh-CN" sz="2800" dirty="0">
              <a:latin typeface="Arial" panose="020B0604020202020204" pitchFamily="34" charset="0"/>
              <a:cs typeface="Arial" panose="020B0604020202020204" pitchFamily="34" charset="0"/>
            </a:endParaRP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4" name="图片 3">
            <a:extLst>
              <a:ext uri="{FF2B5EF4-FFF2-40B4-BE49-F238E27FC236}">
                <a16:creationId xmlns:a16="http://schemas.microsoft.com/office/drawing/2014/main" id="{09E1AA16-3F58-44AE-9AE2-1B65C8347FA8}"/>
              </a:ext>
            </a:extLst>
          </p:cNvPr>
          <p:cNvPicPr>
            <a:picLocks noChangeAspect="1"/>
          </p:cNvPicPr>
          <p:nvPr/>
        </p:nvPicPr>
        <p:blipFill>
          <a:blip r:embed="rId4"/>
          <a:stretch>
            <a:fillRect/>
          </a:stretch>
        </p:blipFill>
        <p:spPr>
          <a:xfrm>
            <a:off x="1959977" y="1581912"/>
            <a:ext cx="8139283" cy="688848"/>
          </a:xfrm>
          <a:prstGeom prst="rect">
            <a:avLst/>
          </a:prstGeom>
          <a:noFill/>
          <a:ln>
            <a:noFill/>
          </a:ln>
        </p:spPr>
      </p:pic>
      <p:pic>
        <p:nvPicPr>
          <p:cNvPr id="6" name="图片 5">
            <a:extLst>
              <a:ext uri="{FF2B5EF4-FFF2-40B4-BE49-F238E27FC236}">
                <a16:creationId xmlns:a16="http://schemas.microsoft.com/office/drawing/2014/main" id="{AC9A0746-EFCF-415C-8BF8-4C1B0F9E7672}"/>
              </a:ext>
            </a:extLst>
          </p:cNvPr>
          <p:cNvPicPr>
            <a:picLocks noChangeAspect="1"/>
          </p:cNvPicPr>
          <p:nvPr/>
        </p:nvPicPr>
        <p:blipFill>
          <a:blip r:embed="rId5"/>
          <a:stretch>
            <a:fillRect/>
          </a:stretch>
        </p:blipFill>
        <p:spPr>
          <a:xfrm>
            <a:off x="2467830" y="3549341"/>
            <a:ext cx="7631430" cy="2708119"/>
          </a:xfrm>
          <a:prstGeom prst="rect">
            <a:avLst/>
          </a:prstGeom>
        </p:spPr>
      </p:pic>
      <p:pic>
        <p:nvPicPr>
          <p:cNvPr id="7" name="图片 6">
            <a:extLst>
              <a:ext uri="{FF2B5EF4-FFF2-40B4-BE49-F238E27FC236}">
                <a16:creationId xmlns:a16="http://schemas.microsoft.com/office/drawing/2014/main" id="{9093E42D-5AD2-46DA-84D4-897EDD4727A6}"/>
              </a:ext>
            </a:extLst>
          </p:cNvPr>
          <p:cNvPicPr>
            <a:picLocks noChangeAspect="1"/>
          </p:cNvPicPr>
          <p:nvPr/>
        </p:nvPicPr>
        <p:blipFill>
          <a:blip r:embed="rId6"/>
          <a:stretch>
            <a:fillRect/>
          </a:stretch>
        </p:blipFill>
        <p:spPr>
          <a:xfrm>
            <a:off x="1066800" y="2577055"/>
            <a:ext cx="10058400" cy="666329"/>
          </a:xfrm>
          <a:prstGeom prst="rect">
            <a:avLst/>
          </a:prstGeom>
          <a:noFill/>
          <a:ln>
            <a:noFill/>
          </a:ln>
        </p:spPr>
      </p:pic>
    </p:spTree>
    <p:extLst>
      <p:ext uri="{BB962C8B-B14F-4D97-AF65-F5344CB8AC3E}">
        <p14:creationId xmlns:p14="http://schemas.microsoft.com/office/powerpoint/2010/main" val="138847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sp>
        <p:nvSpPr>
          <p:cNvPr id="6" name="标题 1">
            <a:extLst>
              <a:ext uri="{FF2B5EF4-FFF2-40B4-BE49-F238E27FC236}">
                <a16:creationId xmlns:a16="http://schemas.microsoft.com/office/drawing/2014/main" id="{CEB739BB-38A1-4E0E-8DAD-3F76FF7D43CC}"/>
              </a:ext>
            </a:extLst>
          </p:cNvPr>
          <p:cNvSpPr txBox="1">
            <a:spLocks/>
          </p:cNvSpPr>
          <p:nvPr/>
        </p:nvSpPr>
        <p:spPr>
          <a:xfrm>
            <a:off x="688848" y="286512"/>
            <a:ext cx="7138416" cy="688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dirty="0">
                <a:latin typeface="Arial" panose="020B0604020202020204" pitchFamily="34" charset="0"/>
                <a:cs typeface="Arial" panose="020B0604020202020204" pitchFamily="34" charset="0"/>
              </a:rPr>
              <a:t>Parallelism Technology</a:t>
            </a:r>
          </a:p>
        </p:txBody>
      </p:sp>
      <p:sp>
        <p:nvSpPr>
          <p:cNvPr id="8" name="文本框 7">
            <a:extLst>
              <a:ext uri="{FF2B5EF4-FFF2-40B4-BE49-F238E27FC236}">
                <a16:creationId xmlns:a16="http://schemas.microsoft.com/office/drawing/2014/main" id="{74F9C5A2-51A6-4578-8A05-219E278C7840}"/>
              </a:ext>
            </a:extLst>
          </p:cNvPr>
          <p:cNvSpPr txBox="1"/>
          <p:nvPr/>
        </p:nvSpPr>
        <p:spPr>
          <a:xfrm>
            <a:off x="688848" y="1451429"/>
            <a:ext cx="10392937" cy="2554545"/>
          </a:xfrm>
          <a:prstGeom prst="rect">
            <a:avLst/>
          </a:prstGeom>
          <a:noFill/>
        </p:spPr>
        <p:txBody>
          <a:bodyPr wrap="square">
            <a:spAutoFit/>
          </a:bodyPr>
          <a:lstStyle/>
          <a:p>
            <a:r>
              <a:rPr lang="en-US" altLang="zh-CN" sz="2000" b="1" kern="100" dirty="0" err="1">
                <a:effectLst/>
                <a:latin typeface="Calibri" panose="020F0502020204030204" pitchFamily="34" charset="0"/>
                <a:ea typeface="宋体" panose="02010600030101010101" pitchFamily="2" charset="-122"/>
                <a:cs typeface="Calibri" panose="020F0502020204030204" pitchFamily="34" charset="0"/>
              </a:rPr>
              <a:t>tf.distribute.Strategy</a:t>
            </a:r>
            <a:r>
              <a:rPr lang="en-US" altLang="zh-CN" sz="2000" kern="100" dirty="0">
                <a:effectLst/>
                <a:latin typeface="Calibri" panose="020F0502020204030204" pitchFamily="34" charset="0"/>
                <a:ea typeface="宋体" panose="02010600030101010101" pitchFamily="2" charset="-122"/>
                <a:cs typeface="Calibri" panose="020F0502020204030204" pitchFamily="34" charset="0"/>
              </a:rPr>
              <a:t> is a TensorFlow API to distribute training across multiple GPUs, multiple machines, or TPUs. Using this API, you can distribute your existing models and training code with minimal code changes. And it has been designed with these key goals in mind:</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10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SzPts val="750"/>
              <a:buFont typeface="Wingdings" panose="05000000000000000000" pitchFamily="2" charset="2"/>
              <a:buChar char=""/>
            </a:pPr>
            <a:r>
              <a:rPr lang="en-US" altLang="zh-CN" sz="2000" kern="100" dirty="0">
                <a:effectLst/>
                <a:latin typeface="Calibri" panose="020F0502020204030204" pitchFamily="34" charset="0"/>
                <a:ea typeface="宋体" panose="02010600030101010101" pitchFamily="2" charset="-122"/>
                <a:cs typeface="Calibri" panose="020F0502020204030204" pitchFamily="34" charset="0"/>
              </a:rPr>
              <a:t>Easy to use and support multiple user segments, including researchers, machine learning engineers, etc.</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SzPts val="750"/>
              <a:buFont typeface="Wingdings" panose="05000000000000000000" pitchFamily="2" charset="2"/>
              <a:buChar char=""/>
            </a:pPr>
            <a:r>
              <a:rPr lang="en-US" altLang="zh-CN" sz="2000" kern="100" dirty="0">
                <a:effectLst/>
                <a:latin typeface="Calibri" panose="020F0502020204030204" pitchFamily="34" charset="0"/>
                <a:ea typeface="宋体" panose="02010600030101010101" pitchFamily="2" charset="-122"/>
                <a:cs typeface="Calibri" panose="020F0502020204030204" pitchFamily="34" charset="0"/>
              </a:rPr>
              <a:t>Provide good performance out of the box.</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buSzPts val="750"/>
              <a:buFont typeface="Wingdings" panose="05000000000000000000" pitchFamily="2" charset="2"/>
              <a:buChar char=""/>
            </a:pPr>
            <a:r>
              <a:rPr lang="en-US" altLang="zh-CN" sz="2000" kern="100" dirty="0">
                <a:effectLst/>
                <a:latin typeface="Calibri" panose="020F0502020204030204" pitchFamily="34" charset="0"/>
                <a:ea typeface="宋体" panose="02010600030101010101" pitchFamily="2" charset="-122"/>
                <a:cs typeface="Calibri" panose="020F0502020204030204" pitchFamily="34" charset="0"/>
              </a:rPr>
              <a:t>Easy switching between strategies.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79650BF-C5DD-4C0C-926A-B4834091B4B5}"/>
              </a:ext>
            </a:extLst>
          </p:cNvPr>
          <p:cNvSpPr txBox="1"/>
          <p:nvPr/>
        </p:nvSpPr>
        <p:spPr>
          <a:xfrm>
            <a:off x="2982022" y="4364766"/>
            <a:ext cx="8280709" cy="1477328"/>
          </a:xfrm>
          <a:prstGeom prst="rect">
            <a:avLst/>
          </a:prstGeom>
          <a:noFill/>
        </p:spPr>
        <p:txBody>
          <a:bodyPr wrap="square">
            <a:spAutoFit/>
          </a:bodyPr>
          <a:lstStyle/>
          <a:p>
            <a:r>
              <a:rPr lang="en-US" altLang="zh-CN" sz="1800" b="1" kern="100" dirty="0">
                <a:effectLst/>
                <a:latin typeface="Calibri" panose="020F0502020204030204" pitchFamily="34" charset="0"/>
                <a:ea typeface="宋体" panose="02010600030101010101" pitchFamily="2" charset="-122"/>
                <a:cs typeface="Calibri" panose="020F0502020204030204" pitchFamily="34" charset="0"/>
              </a:rPr>
              <a:t>1.tf.distribute.OneDeviceStrategy(One GPU parallel)</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Calibri" panose="020F0502020204030204" pitchFamily="34" charset="0"/>
              </a:rPr>
              <a:t>This is a strategy to place all variables and computation on a single specified device.</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b="1" kern="100" dirty="0">
                <a:effectLst/>
                <a:latin typeface="Calibri" panose="020F0502020204030204" pitchFamily="34" charset="0"/>
                <a:ea typeface="宋体" panose="02010600030101010101" pitchFamily="2" charset="-122"/>
                <a:cs typeface="Calibri" panose="020F0502020204030204" pitchFamily="34" charset="0"/>
              </a:rPr>
              <a:t>2.tf.distribute.MirroredStrategy(Multi-GPU parallel)</a:t>
            </a:r>
            <a:r>
              <a:rPr lang="en-US" altLang="zh-CN" sz="1800" kern="10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rPr>
              <a:t>It supports synchronous distributed training on multiple GPUs on one machine. </a:t>
            </a:r>
            <a:endParaRPr lang="zh-CN" altLang="en-US" dirty="0"/>
          </a:p>
        </p:txBody>
      </p:sp>
    </p:spTree>
    <p:extLst>
      <p:ext uri="{BB962C8B-B14F-4D97-AF65-F5344CB8AC3E}">
        <p14:creationId xmlns:p14="http://schemas.microsoft.com/office/powerpoint/2010/main" val="134531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Model Parallel:(Single GPU)</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8" name="图片 7">
            <a:extLst>
              <a:ext uri="{FF2B5EF4-FFF2-40B4-BE49-F238E27FC236}">
                <a16:creationId xmlns:a16="http://schemas.microsoft.com/office/drawing/2014/main" id="{4CEB757F-5A26-4964-B03D-B3972DDB2DCB}"/>
              </a:ext>
            </a:extLst>
          </p:cNvPr>
          <p:cNvPicPr>
            <a:picLocks noChangeAspect="1"/>
          </p:cNvPicPr>
          <p:nvPr/>
        </p:nvPicPr>
        <p:blipFill>
          <a:blip r:embed="rId4"/>
          <a:stretch>
            <a:fillRect/>
          </a:stretch>
        </p:blipFill>
        <p:spPr>
          <a:xfrm>
            <a:off x="1324603" y="1204332"/>
            <a:ext cx="7719036" cy="1673470"/>
          </a:xfrm>
          <a:prstGeom prst="rect">
            <a:avLst/>
          </a:prstGeom>
          <a:noFill/>
          <a:ln>
            <a:noFill/>
          </a:ln>
        </p:spPr>
      </p:pic>
      <p:pic>
        <p:nvPicPr>
          <p:cNvPr id="9" name="图片 8">
            <a:extLst>
              <a:ext uri="{FF2B5EF4-FFF2-40B4-BE49-F238E27FC236}">
                <a16:creationId xmlns:a16="http://schemas.microsoft.com/office/drawing/2014/main" id="{CD2260B4-C3C9-4F83-BED1-C0C48B8AD122}"/>
              </a:ext>
            </a:extLst>
          </p:cNvPr>
          <p:cNvPicPr>
            <a:picLocks noChangeAspect="1"/>
          </p:cNvPicPr>
          <p:nvPr/>
        </p:nvPicPr>
        <p:blipFill>
          <a:blip r:embed="rId5"/>
          <a:stretch>
            <a:fillRect/>
          </a:stretch>
        </p:blipFill>
        <p:spPr>
          <a:xfrm>
            <a:off x="2319830" y="3077812"/>
            <a:ext cx="7719036" cy="1604758"/>
          </a:xfrm>
          <a:prstGeom prst="rect">
            <a:avLst/>
          </a:prstGeom>
          <a:noFill/>
          <a:ln>
            <a:noFill/>
          </a:ln>
        </p:spPr>
      </p:pic>
      <p:pic>
        <p:nvPicPr>
          <p:cNvPr id="10" name="图片 9">
            <a:extLst>
              <a:ext uri="{FF2B5EF4-FFF2-40B4-BE49-F238E27FC236}">
                <a16:creationId xmlns:a16="http://schemas.microsoft.com/office/drawing/2014/main" id="{AC03DA85-AD7A-49DE-8256-A1CDBF9C6733}"/>
              </a:ext>
            </a:extLst>
          </p:cNvPr>
          <p:cNvPicPr>
            <a:picLocks noChangeAspect="1"/>
          </p:cNvPicPr>
          <p:nvPr/>
        </p:nvPicPr>
        <p:blipFill>
          <a:blip r:embed="rId6"/>
          <a:stretch>
            <a:fillRect/>
          </a:stretch>
        </p:blipFill>
        <p:spPr>
          <a:xfrm>
            <a:off x="3554667" y="4882580"/>
            <a:ext cx="8142107" cy="1711210"/>
          </a:xfrm>
          <a:prstGeom prst="rect">
            <a:avLst/>
          </a:prstGeom>
          <a:noFill/>
          <a:ln>
            <a:noFill/>
          </a:ln>
        </p:spPr>
      </p:pic>
    </p:spTree>
    <p:extLst>
      <p:ext uri="{BB962C8B-B14F-4D97-AF65-F5344CB8AC3E}">
        <p14:creationId xmlns:p14="http://schemas.microsoft.com/office/powerpoint/2010/main" val="1430066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Data Parallel:(Multi-GPU)</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8" name="图片 7">
            <a:extLst>
              <a:ext uri="{FF2B5EF4-FFF2-40B4-BE49-F238E27FC236}">
                <a16:creationId xmlns:a16="http://schemas.microsoft.com/office/drawing/2014/main" id="{136A742D-C4E8-43E3-A6D4-19F901DBE9F1}"/>
              </a:ext>
            </a:extLst>
          </p:cNvPr>
          <p:cNvPicPr>
            <a:picLocks noChangeAspect="1"/>
          </p:cNvPicPr>
          <p:nvPr/>
        </p:nvPicPr>
        <p:blipFill>
          <a:blip r:embed="rId4"/>
          <a:stretch>
            <a:fillRect/>
          </a:stretch>
        </p:blipFill>
        <p:spPr>
          <a:xfrm>
            <a:off x="1324603" y="1299178"/>
            <a:ext cx="9423867" cy="1791862"/>
          </a:xfrm>
          <a:prstGeom prst="rect">
            <a:avLst/>
          </a:prstGeom>
        </p:spPr>
      </p:pic>
      <p:pic>
        <p:nvPicPr>
          <p:cNvPr id="10" name="图片 9">
            <a:extLst>
              <a:ext uri="{FF2B5EF4-FFF2-40B4-BE49-F238E27FC236}">
                <a16:creationId xmlns:a16="http://schemas.microsoft.com/office/drawing/2014/main" id="{81E5BE4E-ADA5-44BB-ABFC-118C8924C447}"/>
              </a:ext>
            </a:extLst>
          </p:cNvPr>
          <p:cNvPicPr>
            <a:picLocks noChangeAspect="1"/>
          </p:cNvPicPr>
          <p:nvPr/>
        </p:nvPicPr>
        <p:blipFill>
          <a:blip r:embed="rId5"/>
          <a:stretch>
            <a:fillRect/>
          </a:stretch>
        </p:blipFill>
        <p:spPr>
          <a:xfrm>
            <a:off x="3367040" y="3250581"/>
            <a:ext cx="6786397" cy="3429000"/>
          </a:xfrm>
          <a:prstGeom prst="rect">
            <a:avLst/>
          </a:prstGeom>
        </p:spPr>
      </p:pic>
    </p:spTree>
    <p:extLst>
      <p:ext uri="{BB962C8B-B14F-4D97-AF65-F5344CB8AC3E}">
        <p14:creationId xmlns:p14="http://schemas.microsoft.com/office/powerpoint/2010/main" val="212730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975" y="479883"/>
            <a:ext cx="4129405" cy="688975"/>
          </a:xfrm>
        </p:spPr>
        <p:txBody>
          <a:bodyPr/>
          <a:lstStyle/>
          <a:p>
            <a:r>
              <a:rPr kumimoji="1" lang="en-US" altLang="zh-CN" sz="2800" dirty="0">
                <a:latin typeface="Arial" panose="020B0604020202020204" pitchFamily="34" charset="0"/>
                <a:cs typeface="Arial" panose="020B0604020202020204" pitchFamily="34" charset="0"/>
              </a:rPr>
              <a:t>Background</a:t>
            </a:r>
            <a:endParaRPr kumimoji="1" lang="zh-CN" altLang="en-US" sz="2800" dirty="0">
              <a:latin typeface="Arial" panose="020B0604020202020204" pitchFamily="34" charset="0"/>
              <a:cs typeface="Arial" panose="020B0604020202020204" pitchFamily="34" charset="0"/>
            </a:endParaRPr>
          </a:p>
        </p:txBody>
      </p:sp>
      <p:sp>
        <p:nvSpPr>
          <p:cNvPr id="3" name="文本框 2"/>
          <p:cNvSpPr txBox="1"/>
          <p:nvPr/>
        </p:nvSpPr>
        <p:spPr>
          <a:xfrm>
            <a:off x="5918835" y="1246569"/>
            <a:ext cx="5685336" cy="4708981"/>
          </a:xfrm>
          <a:prstGeom prst="rect">
            <a:avLst/>
          </a:prstGeom>
          <a:noFill/>
        </p:spPr>
        <p:txBody>
          <a:bodyPr wrap="square" rtlCol="0" anchor="t">
            <a:spAutoFit/>
          </a:bodyPr>
          <a:lstStyle/>
          <a:p>
            <a:pPr marL="285750" indent="-28575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Image recognition is one of the many applications of Machine Learning,</a:t>
            </a:r>
          </a:p>
          <a:p>
            <a:pPr marL="285750" indent="-285750">
              <a:buFont typeface="Arial" panose="020B0604020202020204" pitchFamily="34" charset="0"/>
              <a:buChar char="•"/>
            </a:pPr>
            <a:endParaRPr lang="zh-CN" alt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Facial Emotion Recognition (FER),as a branch of Image recognition, is the technology that analyses facial expressions from both static images and videos in order to reveal information on one’s emotional state.</a:t>
            </a:r>
          </a:p>
          <a:p>
            <a:pPr marL="285750" indent="-285750">
              <a:buFont typeface="Arial" panose="020B0604020202020204" pitchFamily="34" charset="0"/>
              <a:buChar char="•"/>
            </a:pPr>
            <a:endParaRPr lang="zh-CN" alt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Deep learning algorithms provide a way to process information without pre-defined features and make accurate predictions in the presence of changes in how features are expressed.</a:t>
            </a:r>
            <a:endParaRPr lang="zh-CN" altLang="zh-C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sz="2000" dirty="0">
              <a:latin typeface="Arial" panose="020B0604020202020204" pitchFamily="34" charset="0"/>
              <a:cs typeface="Arial" panose="020B0604020202020204" pitchFamily="34" charset="0"/>
            </a:endParaRPr>
          </a:p>
        </p:txBody>
      </p:sp>
      <p:pic>
        <p:nvPicPr>
          <p:cNvPr id="7" name="图片 6" descr="卡通人物&#10;&#10;描述已自动生成">
            <a:extLst>
              <a:ext uri="{FF2B5EF4-FFF2-40B4-BE49-F238E27FC236}">
                <a16:creationId xmlns:a16="http://schemas.microsoft.com/office/drawing/2014/main" id="{5761A39F-1F87-4B6B-820C-F41481279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99" y="1364044"/>
            <a:ext cx="5419876" cy="489256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Data Parallel:(Multi-GPU)</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8" name="图片 7">
            <a:extLst>
              <a:ext uri="{FF2B5EF4-FFF2-40B4-BE49-F238E27FC236}">
                <a16:creationId xmlns:a16="http://schemas.microsoft.com/office/drawing/2014/main" id="{136A742D-C4E8-43E3-A6D4-19F901DBE9F1}"/>
              </a:ext>
            </a:extLst>
          </p:cNvPr>
          <p:cNvPicPr>
            <a:picLocks noChangeAspect="1"/>
          </p:cNvPicPr>
          <p:nvPr/>
        </p:nvPicPr>
        <p:blipFill>
          <a:blip r:embed="rId4"/>
          <a:stretch>
            <a:fillRect/>
          </a:stretch>
        </p:blipFill>
        <p:spPr>
          <a:xfrm>
            <a:off x="1324603" y="1299178"/>
            <a:ext cx="9423867" cy="1791862"/>
          </a:xfrm>
          <a:prstGeom prst="rect">
            <a:avLst/>
          </a:prstGeom>
        </p:spPr>
      </p:pic>
      <p:pic>
        <p:nvPicPr>
          <p:cNvPr id="10" name="图片 9">
            <a:extLst>
              <a:ext uri="{FF2B5EF4-FFF2-40B4-BE49-F238E27FC236}">
                <a16:creationId xmlns:a16="http://schemas.microsoft.com/office/drawing/2014/main" id="{81E5BE4E-ADA5-44BB-ABFC-118C8924C447}"/>
              </a:ext>
            </a:extLst>
          </p:cNvPr>
          <p:cNvPicPr>
            <a:picLocks noChangeAspect="1"/>
          </p:cNvPicPr>
          <p:nvPr/>
        </p:nvPicPr>
        <p:blipFill>
          <a:blip r:embed="rId5"/>
          <a:stretch>
            <a:fillRect/>
          </a:stretch>
        </p:blipFill>
        <p:spPr>
          <a:xfrm>
            <a:off x="3367040" y="3250581"/>
            <a:ext cx="6786397" cy="3429000"/>
          </a:xfrm>
          <a:prstGeom prst="rect">
            <a:avLst/>
          </a:prstGeom>
        </p:spPr>
      </p:pic>
    </p:spTree>
    <p:extLst>
      <p:ext uri="{BB962C8B-B14F-4D97-AF65-F5344CB8AC3E}">
        <p14:creationId xmlns:p14="http://schemas.microsoft.com/office/powerpoint/2010/main" val="224322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Data Parallel:(Multi-GPU)</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9" name="图片 8">
            <a:extLst>
              <a:ext uri="{FF2B5EF4-FFF2-40B4-BE49-F238E27FC236}">
                <a16:creationId xmlns:a16="http://schemas.microsoft.com/office/drawing/2014/main" id="{B3F16E43-E3FD-4A52-ADF0-F7A961F3710C}"/>
              </a:ext>
            </a:extLst>
          </p:cNvPr>
          <p:cNvPicPr>
            <a:picLocks noChangeAspect="1"/>
          </p:cNvPicPr>
          <p:nvPr/>
        </p:nvPicPr>
        <p:blipFill>
          <a:blip r:embed="rId4"/>
          <a:stretch>
            <a:fillRect/>
          </a:stretch>
        </p:blipFill>
        <p:spPr>
          <a:xfrm>
            <a:off x="1324603" y="1416135"/>
            <a:ext cx="8347997" cy="1572090"/>
          </a:xfrm>
          <a:prstGeom prst="rect">
            <a:avLst/>
          </a:prstGeom>
        </p:spPr>
      </p:pic>
      <p:pic>
        <p:nvPicPr>
          <p:cNvPr id="11" name="图片 10">
            <a:extLst>
              <a:ext uri="{FF2B5EF4-FFF2-40B4-BE49-F238E27FC236}">
                <a16:creationId xmlns:a16="http://schemas.microsoft.com/office/drawing/2014/main" id="{76CAECE4-A29F-4D81-B98C-3B674E6AF85F}"/>
              </a:ext>
            </a:extLst>
          </p:cNvPr>
          <p:cNvPicPr>
            <a:picLocks noChangeAspect="1"/>
          </p:cNvPicPr>
          <p:nvPr/>
        </p:nvPicPr>
        <p:blipFill>
          <a:blip r:embed="rId5"/>
          <a:stretch>
            <a:fillRect/>
          </a:stretch>
        </p:blipFill>
        <p:spPr>
          <a:xfrm>
            <a:off x="2333274" y="3251025"/>
            <a:ext cx="8239125" cy="1514475"/>
          </a:xfrm>
          <a:prstGeom prst="rect">
            <a:avLst/>
          </a:prstGeom>
        </p:spPr>
      </p:pic>
      <p:pic>
        <p:nvPicPr>
          <p:cNvPr id="13" name="图片 12">
            <a:extLst>
              <a:ext uri="{FF2B5EF4-FFF2-40B4-BE49-F238E27FC236}">
                <a16:creationId xmlns:a16="http://schemas.microsoft.com/office/drawing/2014/main" id="{1D0387B7-89CE-4B83-A467-1C6C23E6CF37}"/>
              </a:ext>
            </a:extLst>
          </p:cNvPr>
          <p:cNvPicPr>
            <a:picLocks noChangeAspect="1"/>
          </p:cNvPicPr>
          <p:nvPr/>
        </p:nvPicPr>
        <p:blipFill>
          <a:blip r:embed="rId6"/>
          <a:stretch>
            <a:fillRect/>
          </a:stretch>
        </p:blipFill>
        <p:spPr>
          <a:xfrm>
            <a:off x="3162997" y="5037108"/>
            <a:ext cx="8096250" cy="1285875"/>
          </a:xfrm>
          <a:prstGeom prst="rect">
            <a:avLst/>
          </a:prstGeom>
        </p:spPr>
      </p:pic>
    </p:spTree>
    <p:extLst>
      <p:ext uri="{BB962C8B-B14F-4D97-AF65-F5344CB8AC3E}">
        <p14:creationId xmlns:p14="http://schemas.microsoft.com/office/powerpoint/2010/main" val="407167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Data Parallel:(Multi-GPU)</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4" name="图片 3">
            <a:extLst>
              <a:ext uri="{FF2B5EF4-FFF2-40B4-BE49-F238E27FC236}">
                <a16:creationId xmlns:a16="http://schemas.microsoft.com/office/drawing/2014/main" id="{23BD4541-3E59-481C-96FB-BA3D749E3F85}"/>
              </a:ext>
            </a:extLst>
          </p:cNvPr>
          <p:cNvPicPr>
            <a:picLocks noChangeAspect="1"/>
          </p:cNvPicPr>
          <p:nvPr/>
        </p:nvPicPr>
        <p:blipFill>
          <a:blip r:embed="rId4"/>
          <a:stretch>
            <a:fillRect/>
          </a:stretch>
        </p:blipFill>
        <p:spPr>
          <a:xfrm>
            <a:off x="548526" y="1676222"/>
            <a:ext cx="10901395" cy="1749762"/>
          </a:xfrm>
          <a:prstGeom prst="rect">
            <a:avLst/>
          </a:prstGeom>
        </p:spPr>
      </p:pic>
      <p:pic>
        <p:nvPicPr>
          <p:cNvPr id="7" name="图片 6">
            <a:extLst>
              <a:ext uri="{FF2B5EF4-FFF2-40B4-BE49-F238E27FC236}">
                <a16:creationId xmlns:a16="http://schemas.microsoft.com/office/drawing/2014/main" id="{BCCD484E-BDD8-4303-A4C5-76B402E68500}"/>
              </a:ext>
            </a:extLst>
          </p:cNvPr>
          <p:cNvPicPr>
            <a:picLocks noChangeAspect="1"/>
          </p:cNvPicPr>
          <p:nvPr/>
        </p:nvPicPr>
        <p:blipFill>
          <a:blip r:embed="rId5"/>
          <a:stretch>
            <a:fillRect/>
          </a:stretch>
        </p:blipFill>
        <p:spPr>
          <a:xfrm>
            <a:off x="1959977" y="3840480"/>
            <a:ext cx="9798304" cy="1534254"/>
          </a:xfrm>
          <a:prstGeom prst="rect">
            <a:avLst/>
          </a:prstGeom>
        </p:spPr>
      </p:pic>
    </p:spTree>
    <p:extLst>
      <p:ext uri="{BB962C8B-B14F-4D97-AF65-F5344CB8AC3E}">
        <p14:creationId xmlns:p14="http://schemas.microsoft.com/office/powerpoint/2010/main" val="296265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2834640" cy="688848"/>
          </a:xfrm>
        </p:spPr>
        <p:txBody>
          <a:bodyPr/>
          <a:lstStyle/>
          <a:p>
            <a:r>
              <a:rPr kumimoji="1" lang="en-US" altLang="zh-CN" sz="2800" dirty="0">
                <a:latin typeface="Arial" panose="020B0604020202020204" pitchFamily="34" charset="0"/>
                <a:cs typeface="Arial" panose="020B0604020202020204" pitchFamily="34" charset="0"/>
              </a:rPr>
              <a:t>Conclusion</a:t>
            </a:r>
            <a:endParaRPr kumimoji="1" lang="zh-CN" altLang="en-US" sz="28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689229" y="5206720"/>
            <a:ext cx="1270748" cy="1270748"/>
          </a:xfrm>
          <a:prstGeom prst="rect">
            <a:avLst/>
          </a:prstGeom>
        </p:spPr>
      </p:pic>
      <p:pic>
        <p:nvPicPr>
          <p:cNvPr id="3" name="图片 2" descr="32313535343934333b32313535343931323bcfebb7a8b5c6c5d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975" y="2049145"/>
            <a:ext cx="1826895" cy="1826895"/>
          </a:xfrm>
          <a:prstGeom prst="rect">
            <a:avLst/>
          </a:prstGeom>
        </p:spPr>
      </p:pic>
      <p:pic>
        <p:nvPicPr>
          <p:cNvPr id="8" name="图片 7">
            <a:extLst>
              <a:ext uri="{FF2B5EF4-FFF2-40B4-BE49-F238E27FC236}">
                <a16:creationId xmlns:a16="http://schemas.microsoft.com/office/drawing/2014/main" id="{B5AD4EEB-8E42-41A7-8DCF-FE4D8B332641}"/>
              </a:ext>
            </a:extLst>
          </p:cNvPr>
          <p:cNvPicPr>
            <a:picLocks noChangeAspect="1"/>
          </p:cNvPicPr>
          <p:nvPr/>
        </p:nvPicPr>
        <p:blipFill>
          <a:blip r:embed="rId5"/>
          <a:stretch>
            <a:fillRect/>
          </a:stretch>
        </p:blipFill>
        <p:spPr>
          <a:xfrm>
            <a:off x="3269431" y="596270"/>
            <a:ext cx="8070054" cy="566545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2834640" cy="688848"/>
          </a:xfrm>
        </p:spPr>
        <p:txBody>
          <a:bodyPr/>
          <a:lstStyle/>
          <a:p>
            <a:r>
              <a:rPr kumimoji="1" lang="en-US" altLang="zh-CN" sz="2800" dirty="0">
                <a:latin typeface="Arial" panose="020B0604020202020204" pitchFamily="34" charset="0"/>
                <a:cs typeface="Arial" panose="020B0604020202020204" pitchFamily="34" charset="0"/>
              </a:rPr>
              <a:t>Conclusion</a:t>
            </a:r>
            <a:endParaRPr kumimoji="1" lang="zh-CN" altLang="en-US" sz="28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689229" y="5206720"/>
            <a:ext cx="1270748" cy="1270748"/>
          </a:xfrm>
          <a:prstGeom prst="rect">
            <a:avLst/>
          </a:prstGeom>
        </p:spPr>
      </p:pic>
      <p:pic>
        <p:nvPicPr>
          <p:cNvPr id="3" name="图片 2" descr="32313535343934333b32313535343931323bcfebb7a8b5c6c5d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975" y="2049145"/>
            <a:ext cx="1826895" cy="1826895"/>
          </a:xfrm>
          <a:prstGeom prst="rect">
            <a:avLst/>
          </a:prstGeom>
        </p:spPr>
      </p:pic>
      <p:pic>
        <p:nvPicPr>
          <p:cNvPr id="7" name="图片 6">
            <a:extLst>
              <a:ext uri="{FF2B5EF4-FFF2-40B4-BE49-F238E27FC236}">
                <a16:creationId xmlns:a16="http://schemas.microsoft.com/office/drawing/2014/main" id="{7578F11E-A620-4FB9-B72D-8F31822F22F7}"/>
              </a:ext>
            </a:extLst>
          </p:cNvPr>
          <p:cNvPicPr>
            <a:picLocks noChangeAspect="1"/>
          </p:cNvPicPr>
          <p:nvPr/>
        </p:nvPicPr>
        <p:blipFill>
          <a:blip r:embed="rId5"/>
          <a:stretch>
            <a:fillRect/>
          </a:stretch>
        </p:blipFill>
        <p:spPr>
          <a:xfrm>
            <a:off x="2464766" y="975360"/>
            <a:ext cx="9105931" cy="5138787"/>
          </a:xfrm>
          <a:prstGeom prst="rect">
            <a:avLst/>
          </a:prstGeom>
        </p:spPr>
      </p:pic>
    </p:spTree>
    <p:extLst>
      <p:ext uri="{BB962C8B-B14F-4D97-AF65-F5344CB8AC3E}">
        <p14:creationId xmlns:p14="http://schemas.microsoft.com/office/powerpoint/2010/main" val="100529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2834640" cy="688848"/>
          </a:xfrm>
        </p:spPr>
        <p:txBody>
          <a:bodyPr/>
          <a:lstStyle/>
          <a:p>
            <a:r>
              <a:rPr kumimoji="1" lang="en-US" altLang="zh-CN" sz="2800" dirty="0">
                <a:latin typeface="Arial" panose="020B0604020202020204" pitchFamily="34" charset="0"/>
                <a:cs typeface="Arial" panose="020B0604020202020204" pitchFamily="34" charset="0"/>
              </a:rPr>
              <a:t>Conclusion</a:t>
            </a:r>
            <a:endParaRPr kumimoji="1" lang="zh-CN" altLang="en-US" sz="28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689229" y="5206720"/>
            <a:ext cx="1270748" cy="1270748"/>
          </a:xfrm>
          <a:prstGeom prst="rect">
            <a:avLst/>
          </a:prstGeom>
        </p:spPr>
      </p:pic>
      <p:pic>
        <p:nvPicPr>
          <p:cNvPr id="3" name="图片 2" descr="32313535343934333b32313535343931323bcfebb7a8b5c6c5d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3453" y="1993096"/>
            <a:ext cx="1826895" cy="1826895"/>
          </a:xfrm>
          <a:prstGeom prst="rect">
            <a:avLst/>
          </a:prstGeom>
        </p:spPr>
      </p:pic>
      <p:sp>
        <p:nvSpPr>
          <p:cNvPr id="8" name="文本框 7">
            <a:extLst>
              <a:ext uri="{FF2B5EF4-FFF2-40B4-BE49-F238E27FC236}">
                <a16:creationId xmlns:a16="http://schemas.microsoft.com/office/drawing/2014/main" id="{2FB3268F-9CD0-4B2F-847B-D3FBF1621FD5}"/>
              </a:ext>
            </a:extLst>
          </p:cNvPr>
          <p:cNvSpPr txBox="1"/>
          <p:nvPr/>
        </p:nvSpPr>
        <p:spPr>
          <a:xfrm>
            <a:off x="2210348" y="1993096"/>
            <a:ext cx="9382937" cy="1938992"/>
          </a:xfrm>
          <a:prstGeom prst="rect">
            <a:avLst/>
          </a:prstGeom>
          <a:noFill/>
        </p:spPr>
        <p:txBody>
          <a:bodyPr wrap="square">
            <a:spAutoFit/>
          </a:bodyPr>
          <a:lstStyle/>
          <a:p>
            <a:pPr marL="342900" lvl="0" indent="-342900" algn="just">
              <a:buSzPts val="800"/>
              <a:buFont typeface="Wingdings" panose="05000000000000000000" pitchFamily="2" charset="2"/>
              <a:buChar char=""/>
            </a:pP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Both Data Parallelism and Model Parallelism can help gain speed up in parallel computing</a:t>
            </a:r>
          </a:p>
          <a:p>
            <a:pPr marL="342900" lvl="0" indent="-342900" algn="just">
              <a:buSzPts val="800"/>
              <a:buFont typeface="Wingdings" panose="05000000000000000000" pitchFamily="2" charset="2"/>
              <a:buChar char=""/>
            </a:pP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pPr marL="342900" lvl="0" indent="-342900" algn="just">
              <a:buSzPts val="800"/>
              <a:buFont typeface="Wingdings" panose="05000000000000000000" pitchFamily="2" charset="2"/>
              <a:buChar char=""/>
            </a:pP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Device computation power can hugely influence the computation speed.</a:t>
            </a:r>
          </a:p>
          <a:p>
            <a:pPr marL="342900" lvl="0" indent="-342900" algn="just">
              <a:buSzPts val="800"/>
              <a:buFont typeface="Wingdings" panose="05000000000000000000" pitchFamily="2" charset="2"/>
              <a:buChar char=""/>
            </a:pP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pPr marL="342900" lvl="0" indent="-342900" algn="just">
              <a:buSzPts val="800"/>
              <a:buFont typeface="Wingdings" panose="05000000000000000000" pitchFamily="2" charset="2"/>
              <a:buChar char=""/>
            </a:pP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The device(CPU or GPU) number can affect the computation speed.</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31202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4. Reference</a:t>
            </a:r>
          </a:p>
        </p:txBody>
      </p:sp>
      <p:sp>
        <p:nvSpPr>
          <p:cNvPr id="6" name="文本框 5">
            <a:extLst>
              <a:ext uri="{FF2B5EF4-FFF2-40B4-BE49-F238E27FC236}">
                <a16:creationId xmlns:a16="http://schemas.microsoft.com/office/drawing/2014/main" id="{53916C5D-B59D-4CEB-AAF2-9FD016ACCF42}"/>
              </a:ext>
            </a:extLst>
          </p:cNvPr>
          <p:cNvSpPr txBox="1"/>
          <p:nvPr/>
        </p:nvSpPr>
        <p:spPr>
          <a:xfrm>
            <a:off x="373566" y="1304840"/>
            <a:ext cx="11818434" cy="4801314"/>
          </a:xfrm>
          <a:prstGeom prst="rect">
            <a:avLst/>
          </a:prstGeom>
          <a:noFill/>
        </p:spPr>
        <p:txBody>
          <a:bodyPr wrap="square">
            <a:spAutoFit/>
          </a:bodyPr>
          <a:lstStyle/>
          <a:p>
            <a:pPr indent="266700"/>
            <a:r>
              <a:rPr lang="en-US" altLang="zh-CN" kern="100" dirty="0">
                <a:effectLst/>
                <a:latin typeface="Arial" panose="020B0604020202020204" pitchFamily="34" charset="0"/>
                <a:ea typeface="宋体" panose="02010600030101010101" pitchFamily="2" charset="-122"/>
                <a:cs typeface="Arial" panose="020B0604020202020204" pitchFamily="34" charset="0"/>
              </a:rPr>
              <a:t>1.Shashvat, G. (2020, July 18). Parallel processing in python using DASK - the Startup medium. </a:t>
            </a:r>
            <a:r>
              <a:rPr lang="en-US" altLang="zh-CN" kern="100" dirty="0" err="1">
                <a:effectLst/>
                <a:latin typeface="Arial" panose="020B0604020202020204" pitchFamily="34" charset="0"/>
                <a:ea typeface="宋体" panose="02010600030101010101" pitchFamily="2" charset="-122"/>
                <a:cs typeface="Arial" panose="020B0604020202020204" pitchFamily="34" charset="0"/>
              </a:rPr>
              <a:t>TheStartup.</a:t>
            </a:r>
            <a:r>
              <a:rPr lang="en-US" altLang="zh-CN" u="sng" kern="100" dirty="0" err="1">
                <a:solidFill>
                  <a:srgbClr val="0000FF"/>
                </a:solidFill>
                <a:effectLst/>
                <a:latin typeface="Arial" panose="020B0604020202020204" pitchFamily="34" charset="0"/>
                <a:ea typeface="宋体" panose="02010600030101010101" pitchFamily="2" charset="-122"/>
                <a:cs typeface="Arial" panose="020B0604020202020204" pitchFamily="34" charset="0"/>
              </a:rPr>
              <a:t>https</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rPr>
              <a:t>://medium.com/</a:t>
            </a:r>
            <a:r>
              <a:rPr lang="en-US" altLang="zh-CN" u="sng" kern="100" dirty="0" err="1">
                <a:solidFill>
                  <a:srgbClr val="0000FF"/>
                </a:solidFill>
                <a:effectLst/>
                <a:latin typeface="Arial" panose="020B0604020202020204" pitchFamily="34" charset="0"/>
                <a:ea typeface="宋体" panose="02010600030101010101" pitchFamily="2" charset="-122"/>
                <a:cs typeface="Arial" panose="020B0604020202020204" pitchFamily="34" charset="0"/>
              </a:rPr>
              <a:t>swlh</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rPr>
              <a:t>/parallel-processing-in-python-using-</a:t>
            </a:r>
            <a:r>
              <a:rPr lang="en-US" altLang="zh-CN" u="sng" kern="100" dirty="0" err="1">
                <a:solidFill>
                  <a:srgbClr val="0000FF"/>
                </a:solidFill>
                <a:effectLst/>
                <a:latin typeface="Arial" panose="020B0604020202020204" pitchFamily="34" charset="0"/>
                <a:ea typeface="宋体" panose="02010600030101010101" pitchFamily="2" charset="-122"/>
                <a:cs typeface="Arial" panose="020B0604020202020204" pitchFamily="34" charset="0"/>
              </a:rPr>
              <a:t>dask</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a:p>
            <a:pPr indent="266700"/>
            <a:r>
              <a:rPr lang="en-US" altLang="zh-CN" kern="100" dirty="0">
                <a:effectLst/>
                <a:latin typeface="Arial" panose="020B0604020202020204" pitchFamily="34" charset="0"/>
                <a:ea typeface="宋体" panose="02010600030101010101" pitchFamily="2" charset="-122"/>
                <a:cs typeface="Arial" panose="020B0604020202020204" pitchFamily="34" charset="0"/>
              </a:rPr>
              <a:t>2.Working with GPUs — northeastern university research computing 2.0.0 documentation. (n.d.). </a:t>
            </a:r>
            <a:r>
              <a:rPr lang="en-US" altLang="zh-CN" kern="100" dirty="0" err="1">
                <a:effectLst/>
                <a:latin typeface="Arial" panose="020B0604020202020204" pitchFamily="34" charset="0"/>
                <a:ea typeface="宋体" panose="02010600030101010101" pitchFamily="2" charset="-122"/>
                <a:cs typeface="Arial" panose="020B0604020202020204" pitchFamily="34" charset="0"/>
              </a:rPr>
              <a:t>Northeastern.Edu</a:t>
            </a:r>
            <a:r>
              <a:rPr lang="en-US" altLang="zh-CN" kern="100" dirty="0">
                <a:effectLst/>
                <a:latin typeface="Arial" panose="020B0604020202020204" pitchFamily="34" charset="0"/>
                <a:ea typeface="宋体" panose="02010600030101010101" pitchFamily="2" charset="-122"/>
                <a:cs typeface="Arial" panose="020B0604020202020204" pitchFamily="34" charset="0"/>
              </a:rPr>
              <a:t>. Retrieved April 30, 2022, from </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hlinkClick r:id="rId2"/>
              </a:rPr>
              <a:t>https://rc-docs.northeastern.edu/en/latest/using-discovery/workingwithgpu.html</a:t>
            </a:r>
            <a:endParaRPr lang="en-US" altLang="zh-CN" u="sng" kern="10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indent="266700"/>
            <a:r>
              <a:rPr lang="en-US" altLang="zh-CN" kern="100" dirty="0">
                <a:effectLst/>
                <a:latin typeface="Arial" panose="020B0604020202020204" pitchFamily="34" charset="0"/>
                <a:ea typeface="宋体" panose="02010600030101010101" pitchFamily="2" charset="-122"/>
                <a:cs typeface="Arial" panose="020B0604020202020204" pitchFamily="34" charset="0"/>
              </a:rPr>
              <a:t>3.CelebA Dataset. (n.d.). </a:t>
            </a:r>
            <a:r>
              <a:rPr lang="en-US" altLang="zh-CN" kern="100" dirty="0" err="1">
                <a:effectLst/>
                <a:latin typeface="Arial" panose="020B0604020202020204" pitchFamily="34" charset="0"/>
                <a:ea typeface="宋体" panose="02010600030101010101" pitchFamily="2" charset="-122"/>
                <a:cs typeface="Arial" panose="020B0604020202020204" pitchFamily="34" charset="0"/>
              </a:rPr>
              <a:t>Edu.Hk</a:t>
            </a:r>
            <a:r>
              <a:rPr lang="en-US" altLang="zh-CN" kern="100" dirty="0">
                <a:effectLst/>
                <a:latin typeface="Arial" panose="020B0604020202020204" pitchFamily="34" charset="0"/>
                <a:ea typeface="宋体" panose="02010600030101010101" pitchFamily="2" charset="-122"/>
                <a:cs typeface="Arial" panose="020B0604020202020204" pitchFamily="34" charset="0"/>
              </a:rPr>
              <a:t>. Retrieved May 1, 2022,</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rPr>
              <a:t> from </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hlinkClick r:id="rId3"/>
              </a:rPr>
              <a:t>http://mmlab.ie.cuhk.edu.hk/</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a:p>
            <a:pPr indent="266700"/>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rPr>
              <a:t>projects/CelebA.html</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a:p>
            <a:r>
              <a:rPr lang="en-US" altLang="zh-CN" kern="100" dirty="0">
                <a:latin typeface="Arial" panose="020B0604020202020204" pitchFamily="34" charset="0"/>
                <a:ea typeface="宋体" panose="02010600030101010101" pitchFamily="2" charset="-122"/>
                <a:cs typeface="Arial" panose="020B0604020202020204" pitchFamily="34" charset="0"/>
              </a:rPr>
              <a:t>    </a:t>
            </a:r>
            <a:r>
              <a:rPr lang="en-US" altLang="zh-CN" kern="100" dirty="0">
                <a:effectLst/>
                <a:latin typeface="Arial" panose="020B0604020202020204" pitchFamily="34" charset="0"/>
                <a:ea typeface="宋体" panose="02010600030101010101" pitchFamily="2" charset="-122"/>
                <a:cs typeface="Arial" panose="020B0604020202020204" pitchFamily="34" charset="0"/>
              </a:rPr>
              <a:t>4.Mandal, M. (2021, May 1). CNN for deep learning. Analytics Vidhya. </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hlinkClick r:id="rId4"/>
              </a:rPr>
              <a:t>https://www.analyticsvidhya.com/blog/2021/05/convolutional-neural-networks-cnn/</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a:p>
            <a:r>
              <a:rPr lang="en-US" altLang="zh-CN" kern="100" dirty="0">
                <a:effectLst/>
                <a:latin typeface="Arial" panose="020B0604020202020204" pitchFamily="34" charset="0"/>
                <a:ea typeface="宋体" panose="02010600030101010101" pitchFamily="2" charset="-122"/>
                <a:cs typeface="Arial" panose="020B0604020202020204" pitchFamily="34" charset="0"/>
              </a:rPr>
              <a:t>    5.Karagiannakos, S. (2020, October 22). Distributed deep learning training: Model and data parallelism in </a:t>
            </a:r>
            <a:r>
              <a:rPr lang="en-US" altLang="zh-CN" kern="100" dirty="0" err="1">
                <a:effectLst/>
                <a:latin typeface="Arial" panose="020B0604020202020204" pitchFamily="34" charset="0"/>
                <a:ea typeface="宋体" panose="02010600030101010101" pitchFamily="2" charset="-122"/>
                <a:cs typeface="Arial" panose="020B0604020202020204" pitchFamily="34" charset="0"/>
              </a:rPr>
              <a:t>tensorflow</a:t>
            </a:r>
            <a:r>
              <a:rPr lang="en-US" altLang="zh-CN" kern="100" dirty="0">
                <a:effectLst/>
                <a:latin typeface="Arial" panose="020B0604020202020204" pitchFamily="34" charset="0"/>
                <a:ea typeface="宋体" panose="02010600030101010101" pitchFamily="2" charset="-122"/>
                <a:cs typeface="Arial" panose="020B0604020202020204" pitchFamily="34" charset="0"/>
              </a:rPr>
              <a:t>. AI Summer. </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hlinkClick r:id="rId5"/>
              </a:rPr>
              <a:t>https://theaisummer.com/distributed-training/</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a:p>
            <a:r>
              <a:rPr lang="en-US" altLang="zh-CN" kern="100" dirty="0">
                <a:effectLst/>
                <a:latin typeface="Arial" panose="020B0604020202020204" pitchFamily="34" charset="0"/>
                <a:ea typeface="宋体" panose="02010600030101010101" pitchFamily="2" charset="-122"/>
                <a:cs typeface="Arial" panose="020B0604020202020204" pitchFamily="34" charset="0"/>
              </a:rPr>
              <a:t>    6.Keras Team. (n.d.). Multi-GPU and distributed training. </a:t>
            </a:r>
            <a:r>
              <a:rPr lang="en-US" altLang="zh-CN" kern="100" dirty="0" err="1">
                <a:effectLst/>
                <a:latin typeface="Arial" panose="020B0604020202020204" pitchFamily="34" charset="0"/>
                <a:ea typeface="宋体" panose="02010600030101010101" pitchFamily="2" charset="-122"/>
                <a:cs typeface="Arial" panose="020B0604020202020204" pitchFamily="34" charset="0"/>
              </a:rPr>
              <a:t>Keras.Io</a:t>
            </a:r>
            <a:r>
              <a:rPr lang="en-US" altLang="zh-CN" kern="100" dirty="0">
                <a:effectLst/>
                <a:latin typeface="Arial" panose="020B0604020202020204" pitchFamily="34" charset="0"/>
                <a:ea typeface="宋体" panose="02010600030101010101" pitchFamily="2" charset="-122"/>
                <a:cs typeface="Arial" panose="020B0604020202020204" pitchFamily="34" charset="0"/>
              </a:rPr>
              <a:t>. Retrieved May 1, 2022, from </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hlinkClick r:id="rId6"/>
              </a:rPr>
              <a:t>https://keras.io/guides/distributed_training/</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a:p>
            <a:r>
              <a:rPr lang="en-US" altLang="zh-CN" kern="100" dirty="0">
                <a:effectLst/>
                <a:latin typeface="Arial" panose="020B0604020202020204" pitchFamily="34" charset="0"/>
                <a:ea typeface="宋体" panose="02010600030101010101" pitchFamily="2" charset="-122"/>
                <a:cs typeface="Arial" panose="020B0604020202020204" pitchFamily="34" charset="0"/>
              </a:rPr>
              <a:t>    7.TensorFlow 1.0. (n.d.). </a:t>
            </a:r>
            <a:r>
              <a:rPr lang="en-US" altLang="zh-CN" kern="100" dirty="0" err="1">
                <a:effectLst/>
                <a:latin typeface="Arial" panose="020B0604020202020204" pitchFamily="34" charset="0"/>
                <a:ea typeface="宋体" panose="02010600030101010101" pitchFamily="2" charset="-122"/>
                <a:cs typeface="Arial" panose="020B0604020202020204" pitchFamily="34" charset="0"/>
              </a:rPr>
              <a:t>Effectivemachinelearning.Com</a:t>
            </a:r>
            <a:r>
              <a:rPr lang="en-US" altLang="zh-CN" kern="100" dirty="0">
                <a:effectLst/>
                <a:latin typeface="Arial" panose="020B0604020202020204" pitchFamily="34" charset="0"/>
                <a:ea typeface="宋体" panose="02010600030101010101" pitchFamily="2" charset="-122"/>
                <a:cs typeface="Arial" panose="020B0604020202020204" pitchFamily="34" charset="0"/>
              </a:rPr>
              <a:t>. Retrieved May 1, 2022, from </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hlinkClick r:id="rId7"/>
              </a:rPr>
              <a:t>https://effectivemachinelearning.com/TensorFlow_1.0/10._Multi-GPU_processing_with_data_parallelism</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a:p>
            <a:r>
              <a:rPr lang="en-US" altLang="zh-CN" kern="100" dirty="0">
                <a:effectLst/>
                <a:latin typeface="Arial" panose="020B0604020202020204" pitchFamily="34" charset="0"/>
                <a:ea typeface="宋体" panose="02010600030101010101" pitchFamily="2" charset="-122"/>
                <a:cs typeface="Arial" panose="020B0604020202020204" pitchFamily="34" charset="0"/>
              </a:rPr>
              <a:t>    8.CNRS. (n.d.). IDRIS - TensorFlow: Multi-GPU and multi-node data parallelism. Idris.fr. Retrieved May 1, 2022, from </a:t>
            </a:r>
            <a:r>
              <a:rPr lang="en-US" altLang="zh-CN" u="sng" kern="100" dirty="0">
                <a:solidFill>
                  <a:srgbClr val="0000FF"/>
                </a:solidFill>
                <a:effectLst/>
                <a:latin typeface="Arial" panose="020B0604020202020204" pitchFamily="34" charset="0"/>
                <a:ea typeface="宋体" panose="02010600030101010101" pitchFamily="2" charset="-122"/>
                <a:cs typeface="Arial" panose="020B0604020202020204" pitchFamily="34" charset="0"/>
                <a:hlinkClick r:id="rId8"/>
              </a:rPr>
              <a:t>http://www.idris.fr/eng/jean-zay/gpu/jean-zay-gpu-tf-multi-eng.html</a:t>
            </a:r>
            <a:endParaRPr lang="zh-CN" altLang="zh-CN" kern="100" dirty="0">
              <a:effectLst/>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085419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54095" y="2058670"/>
            <a:ext cx="4858385" cy="2306955"/>
          </a:xfrm>
          <a:prstGeom prst="rect">
            <a:avLst/>
          </a:prstGeom>
          <a:noFill/>
          <a:ln>
            <a:noFill/>
          </a:ln>
        </p:spPr>
        <p:txBody>
          <a:bodyPr wrap="none" rtlCol="0" anchor="t">
            <a:spAutoFit/>
          </a:bodyPr>
          <a:lstStyle/>
          <a:p>
            <a:pPr algn="ctr"/>
            <a:r>
              <a:rPr kumimoji="1" lang="en-US" altLang="zh-CN"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Thanks for</a:t>
            </a:r>
          </a:p>
          <a:p>
            <a:pPr algn="ctr"/>
            <a:r>
              <a:rPr kumimoji="1" lang="en-US" altLang="zh-CN"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7" y="286512"/>
            <a:ext cx="3961211" cy="688848"/>
          </a:xfrm>
        </p:spPr>
        <p:txBody>
          <a:bodyPr>
            <a:noAutofit/>
          </a:bodyPr>
          <a:lstStyle/>
          <a:p>
            <a:r>
              <a:rPr kumimoji="1" lang="en-US" altLang="zh-CN" sz="2800" dirty="0">
                <a:latin typeface="Arial" panose="020B0604020202020204" pitchFamily="34" charset="0"/>
                <a:cs typeface="Arial" panose="020B0604020202020204" pitchFamily="34" charset="0"/>
              </a:rPr>
              <a:t>Motivation and Goals</a:t>
            </a:r>
          </a:p>
        </p:txBody>
      </p:sp>
      <p:pic>
        <p:nvPicPr>
          <p:cNvPr id="5" name="图片 4"/>
          <p:cNvPicPr>
            <a:picLocks noChangeAspect="1"/>
          </p:cNvPicPr>
          <p:nvPr/>
        </p:nvPicPr>
        <p:blipFill>
          <a:blip r:embed="rId2"/>
          <a:stretch>
            <a:fillRect/>
          </a:stretch>
        </p:blipFill>
        <p:spPr>
          <a:xfrm>
            <a:off x="689229" y="5206720"/>
            <a:ext cx="1270748" cy="1270748"/>
          </a:xfrm>
          <a:prstGeom prst="rect">
            <a:avLst/>
          </a:prstGeom>
        </p:spPr>
      </p:pic>
      <p:sp>
        <p:nvSpPr>
          <p:cNvPr id="12" name="文本框 11">
            <a:extLst>
              <a:ext uri="{FF2B5EF4-FFF2-40B4-BE49-F238E27FC236}">
                <a16:creationId xmlns:a16="http://schemas.microsoft.com/office/drawing/2014/main" id="{E47B309C-A18B-482C-8DF1-782BA356934F}"/>
              </a:ext>
            </a:extLst>
          </p:cNvPr>
          <p:cNvSpPr txBox="1"/>
          <p:nvPr/>
        </p:nvSpPr>
        <p:spPr>
          <a:xfrm>
            <a:off x="1548497" y="3127306"/>
            <a:ext cx="10549054" cy="1969770"/>
          </a:xfrm>
          <a:prstGeom prst="rect">
            <a:avLst/>
          </a:prstGeom>
          <a:noFill/>
        </p:spPr>
        <p:txBody>
          <a:bodyPr wrap="square" rtlCol="0">
            <a:spAutoFit/>
          </a:bodyPr>
          <a:lstStyle/>
          <a:p>
            <a:r>
              <a:rPr lang="en-US" altLang="zh-CN" sz="2400" kern="100" dirty="0">
                <a:effectLst/>
                <a:latin typeface="Arial" panose="020B0604020202020204" pitchFamily="34" charset="0"/>
                <a:ea typeface="宋体" panose="02010600030101010101" pitchFamily="2" charset="-122"/>
                <a:cs typeface="Arial" panose="020B0604020202020204" pitchFamily="34" charset="0"/>
              </a:rPr>
              <a:t>Goals</a:t>
            </a:r>
          </a:p>
          <a:p>
            <a:pPr marL="342900" indent="-34290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Learn how to handle large scale dataset properly</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pPr marL="342900" indent="-34290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Re-implement the process to make image classification based on Deep Learning</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pPr marL="342900" indent="-34290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Do experiments on different platforms by using different parallelism methods</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pPr marL="342900" indent="-34290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Compare different parallel methods and make brief conclusions</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endParaRPr lang="zh-CN" altLang="en-US" dirty="0"/>
          </a:p>
        </p:txBody>
      </p:sp>
      <p:sp>
        <p:nvSpPr>
          <p:cNvPr id="14" name="文本框 13">
            <a:extLst>
              <a:ext uri="{FF2B5EF4-FFF2-40B4-BE49-F238E27FC236}">
                <a16:creationId xmlns:a16="http://schemas.microsoft.com/office/drawing/2014/main" id="{51541C28-537B-4511-B7F5-6208817F34AD}"/>
              </a:ext>
            </a:extLst>
          </p:cNvPr>
          <p:cNvSpPr txBox="1"/>
          <p:nvPr/>
        </p:nvSpPr>
        <p:spPr>
          <a:xfrm>
            <a:off x="1548497" y="1272256"/>
            <a:ext cx="10375392" cy="1692771"/>
          </a:xfrm>
          <a:prstGeom prst="rect">
            <a:avLst/>
          </a:prstGeom>
          <a:noFill/>
        </p:spPr>
        <p:txBody>
          <a:bodyPr wrap="square">
            <a:spAutoFit/>
          </a:bodyPr>
          <a:lstStyle/>
          <a:p>
            <a:r>
              <a:rPr lang="en-GB" altLang="zh-CN" sz="2400" kern="100" dirty="0">
                <a:effectLst/>
                <a:latin typeface="Arial" panose="020B0604020202020204" pitchFamily="34" charset="0"/>
                <a:ea typeface="宋体" panose="02010600030101010101" pitchFamily="2" charset="-122"/>
                <a:cs typeface="Arial" panose="020B0604020202020204" pitchFamily="34" charset="0"/>
              </a:rPr>
              <a:t>Motivation</a:t>
            </a:r>
          </a:p>
          <a:p>
            <a:pPr marL="342900" indent="-342900">
              <a:buFont typeface="Arial" panose="020B0604020202020204" pitchFamily="34" charset="0"/>
              <a:buChar char="•"/>
            </a:pPr>
            <a:r>
              <a:rPr lang="en-GB" altLang="zh-CN" sz="2000" kern="100" dirty="0">
                <a:effectLst/>
                <a:latin typeface="Arial" panose="020B0604020202020204" pitchFamily="34" charset="0"/>
                <a:ea typeface="宋体" panose="02010600030101010101" pitchFamily="2" charset="-122"/>
                <a:cs typeface="Arial" panose="020B0604020202020204" pitchFamily="34" charset="0"/>
              </a:rPr>
              <a:t>In this project, </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I</a:t>
            </a:r>
            <a:r>
              <a:rPr lang="en-GB" altLang="zh-CN" sz="2000" kern="100" dirty="0">
                <a:effectLst/>
                <a:latin typeface="Arial" panose="020B0604020202020204" pitchFamily="34" charset="0"/>
                <a:ea typeface="宋体" panose="02010600030101010101" pitchFamily="2" charset="-122"/>
                <a:cs typeface="Arial" panose="020B0604020202020204" pitchFamily="34" charset="0"/>
              </a:rPr>
              <a:t> will build a Machine Learning Algorithm using CNN to predict from a giving picture if the </a:t>
            </a:r>
            <a:r>
              <a:rPr lang="en-US" altLang="zh-CN" sz="2000" kern="100" dirty="0">
                <a:latin typeface="Arial" panose="020B0604020202020204" pitchFamily="34" charset="0"/>
                <a:ea typeface="宋体" panose="02010600030101010101" pitchFamily="2" charset="-122"/>
                <a:cs typeface="Arial" panose="020B0604020202020204" pitchFamily="34" charset="0"/>
              </a:rPr>
              <a:t>person</a:t>
            </a:r>
            <a:r>
              <a:rPr lang="en-GB" altLang="zh-CN" sz="2000" kern="100" dirty="0">
                <a:effectLst/>
                <a:latin typeface="Arial" panose="020B0604020202020204" pitchFamily="34" charset="0"/>
                <a:ea typeface="宋体" panose="02010600030101010101" pitchFamily="2" charset="-122"/>
                <a:cs typeface="Arial" panose="020B0604020202020204" pitchFamily="34" charset="0"/>
              </a:rPr>
              <a:t> is </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smiling or not.</a:t>
            </a:r>
          </a:p>
          <a:p>
            <a:pPr marL="342900" indent="-342900">
              <a:buFont typeface="Arial" panose="020B0604020202020204" pitchFamily="34" charset="0"/>
              <a:buChar char="•"/>
            </a:pP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And then, by using the parallelism method, for both data parallelism and model parallelism, I will compare execution runtimes for serial and parallel to show speed up. </a:t>
            </a:r>
            <a:endParaRPr lang="zh-CN"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Workflow</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sp>
        <p:nvSpPr>
          <p:cNvPr id="4" name="矩形 3">
            <a:extLst>
              <a:ext uri="{FF2B5EF4-FFF2-40B4-BE49-F238E27FC236}">
                <a16:creationId xmlns:a16="http://schemas.microsoft.com/office/drawing/2014/main" id="{23D73CE2-36C5-4BF8-BF01-DC43CC68A4A2}"/>
              </a:ext>
            </a:extLst>
          </p:cNvPr>
          <p:cNvSpPr/>
          <p:nvPr/>
        </p:nvSpPr>
        <p:spPr>
          <a:xfrm>
            <a:off x="1483576" y="1449030"/>
            <a:ext cx="2341755" cy="635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Data Exploration Analysis</a:t>
            </a:r>
            <a:endParaRPr lang="zh-CN" altLang="en-US" dirty="0"/>
          </a:p>
        </p:txBody>
      </p:sp>
      <p:sp>
        <p:nvSpPr>
          <p:cNvPr id="8" name="矩形 7">
            <a:extLst>
              <a:ext uri="{FF2B5EF4-FFF2-40B4-BE49-F238E27FC236}">
                <a16:creationId xmlns:a16="http://schemas.microsoft.com/office/drawing/2014/main" id="{AB6C7CE0-3418-4293-9BA0-17D36F1A1895}"/>
              </a:ext>
            </a:extLst>
          </p:cNvPr>
          <p:cNvSpPr/>
          <p:nvPr/>
        </p:nvSpPr>
        <p:spPr>
          <a:xfrm>
            <a:off x="4627757" y="1418691"/>
            <a:ext cx="2851180" cy="665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Load image data attributes in </a:t>
            </a:r>
            <a:r>
              <a:rPr lang="en-US" altLang="zh-CN" sz="1800" kern="100" dirty="0" err="1">
                <a:effectLst/>
                <a:latin typeface="Arial" panose="020B0604020202020204" pitchFamily="34" charset="0"/>
                <a:ea typeface="宋体" panose="02010600030101010101" pitchFamily="2" charset="-122"/>
                <a:cs typeface="Arial" panose="020B0604020202020204" pitchFamily="34" charset="0"/>
              </a:rPr>
              <a:t>Dask</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 format</a:t>
            </a:r>
            <a:endParaRPr lang="zh-CN" altLang="en-US" dirty="0"/>
          </a:p>
        </p:txBody>
      </p:sp>
      <p:sp>
        <p:nvSpPr>
          <p:cNvPr id="9" name="矩形 8">
            <a:extLst>
              <a:ext uri="{FF2B5EF4-FFF2-40B4-BE49-F238E27FC236}">
                <a16:creationId xmlns:a16="http://schemas.microsoft.com/office/drawing/2014/main" id="{9B0CAC91-3DC6-4AD7-BE51-5AD37FBD69B2}"/>
              </a:ext>
            </a:extLst>
          </p:cNvPr>
          <p:cNvSpPr/>
          <p:nvPr/>
        </p:nvSpPr>
        <p:spPr>
          <a:xfrm>
            <a:off x="8313534" y="2777160"/>
            <a:ext cx="2715741" cy="688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Build up CNN deep learning model</a:t>
            </a:r>
            <a:endParaRPr lang="zh-CN" altLang="en-US" dirty="0"/>
          </a:p>
        </p:txBody>
      </p:sp>
      <p:sp>
        <p:nvSpPr>
          <p:cNvPr id="10" name="矩形 9">
            <a:extLst>
              <a:ext uri="{FF2B5EF4-FFF2-40B4-BE49-F238E27FC236}">
                <a16:creationId xmlns:a16="http://schemas.microsoft.com/office/drawing/2014/main" id="{23D73CE2-36C5-4BF8-BF01-DC43CC68A4A2}"/>
              </a:ext>
            </a:extLst>
          </p:cNvPr>
          <p:cNvSpPr/>
          <p:nvPr/>
        </p:nvSpPr>
        <p:spPr>
          <a:xfrm>
            <a:off x="8425767" y="1449031"/>
            <a:ext cx="2491277" cy="635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Data Pre-Processing</a:t>
            </a:r>
            <a:endParaRPr lang="zh-CN" altLang="en-US" dirty="0"/>
          </a:p>
        </p:txBody>
      </p:sp>
      <p:sp>
        <p:nvSpPr>
          <p:cNvPr id="11" name="矩形 10">
            <a:extLst>
              <a:ext uri="{FF2B5EF4-FFF2-40B4-BE49-F238E27FC236}">
                <a16:creationId xmlns:a16="http://schemas.microsoft.com/office/drawing/2014/main" id="{23D73CE2-36C5-4BF8-BF01-DC43CC68A4A2}"/>
              </a:ext>
            </a:extLst>
          </p:cNvPr>
          <p:cNvSpPr/>
          <p:nvPr/>
        </p:nvSpPr>
        <p:spPr>
          <a:xfrm>
            <a:off x="4691967" y="2755203"/>
            <a:ext cx="2851180" cy="688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Pre-processing Images: Data Augmentation</a:t>
            </a:r>
            <a:endParaRPr lang="zh-CN" altLang="en-US" dirty="0"/>
          </a:p>
        </p:txBody>
      </p:sp>
      <p:sp>
        <p:nvSpPr>
          <p:cNvPr id="12" name="矩形 11">
            <a:extLst>
              <a:ext uri="{FF2B5EF4-FFF2-40B4-BE49-F238E27FC236}">
                <a16:creationId xmlns:a16="http://schemas.microsoft.com/office/drawing/2014/main" id="{23D73CE2-36C5-4BF8-BF01-DC43CC68A4A2}"/>
              </a:ext>
            </a:extLst>
          </p:cNvPr>
          <p:cNvSpPr/>
          <p:nvPr/>
        </p:nvSpPr>
        <p:spPr>
          <a:xfrm>
            <a:off x="1387908" y="2777160"/>
            <a:ext cx="2532161" cy="688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Training, Validation and Test set</a:t>
            </a:r>
            <a:endParaRPr lang="zh-CN" altLang="zh-CN" sz="180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13" name="矩形 12">
            <a:extLst>
              <a:ext uri="{FF2B5EF4-FFF2-40B4-BE49-F238E27FC236}">
                <a16:creationId xmlns:a16="http://schemas.microsoft.com/office/drawing/2014/main" id="{23D73CE2-36C5-4BF8-BF01-DC43CC68A4A2}"/>
              </a:ext>
            </a:extLst>
          </p:cNvPr>
          <p:cNvSpPr/>
          <p:nvPr/>
        </p:nvSpPr>
        <p:spPr>
          <a:xfrm>
            <a:off x="1387909" y="4103028"/>
            <a:ext cx="2532160" cy="688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Explore different parallel method</a:t>
            </a:r>
            <a:endParaRPr lang="zh-CN" altLang="en-US" dirty="0"/>
          </a:p>
        </p:txBody>
      </p:sp>
      <p:sp>
        <p:nvSpPr>
          <p:cNvPr id="14" name="矩形 13">
            <a:extLst>
              <a:ext uri="{FF2B5EF4-FFF2-40B4-BE49-F238E27FC236}">
                <a16:creationId xmlns:a16="http://schemas.microsoft.com/office/drawing/2014/main" id="{23D73CE2-36C5-4BF8-BF01-DC43CC68A4A2}"/>
              </a:ext>
            </a:extLst>
          </p:cNvPr>
          <p:cNvSpPr/>
          <p:nvPr/>
        </p:nvSpPr>
        <p:spPr>
          <a:xfrm>
            <a:off x="4794561" y="4034741"/>
            <a:ext cx="2640138" cy="79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Implement the model to do some predictions</a:t>
            </a:r>
            <a:endParaRPr lang="zh-CN" altLang="en-US" dirty="0"/>
          </a:p>
        </p:txBody>
      </p:sp>
      <p:sp>
        <p:nvSpPr>
          <p:cNvPr id="15" name="矩形 14">
            <a:extLst>
              <a:ext uri="{FF2B5EF4-FFF2-40B4-BE49-F238E27FC236}">
                <a16:creationId xmlns:a16="http://schemas.microsoft.com/office/drawing/2014/main" id="{23D73CE2-36C5-4BF8-BF01-DC43CC68A4A2}"/>
              </a:ext>
            </a:extLst>
          </p:cNvPr>
          <p:cNvSpPr/>
          <p:nvPr/>
        </p:nvSpPr>
        <p:spPr>
          <a:xfrm>
            <a:off x="8135834" y="3924689"/>
            <a:ext cx="3071140" cy="95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Plot execution run times for serial and parallel parts to show speed up</a:t>
            </a:r>
            <a:endParaRPr lang="zh-CN" altLang="en-US" dirty="0"/>
          </a:p>
        </p:txBody>
      </p:sp>
      <p:sp>
        <p:nvSpPr>
          <p:cNvPr id="7" name="箭头: 右 6">
            <a:extLst>
              <a:ext uri="{FF2B5EF4-FFF2-40B4-BE49-F238E27FC236}">
                <a16:creationId xmlns:a16="http://schemas.microsoft.com/office/drawing/2014/main" id="{936277BD-1F10-4279-A6F2-405433AC0653}"/>
              </a:ext>
            </a:extLst>
          </p:cNvPr>
          <p:cNvSpPr/>
          <p:nvPr/>
        </p:nvSpPr>
        <p:spPr>
          <a:xfrm>
            <a:off x="4003288" y="1628925"/>
            <a:ext cx="412595" cy="311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FEA7FBE0-DF6A-4E0C-B09C-42F82D9E2A37}"/>
              </a:ext>
            </a:extLst>
          </p:cNvPr>
          <p:cNvSpPr/>
          <p:nvPr/>
        </p:nvSpPr>
        <p:spPr>
          <a:xfrm>
            <a:off x="7772074" y="1628925"/>
            <a:ext cx="412595" cy="311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7FDF9252-E924-4FC6-8A2F-2E9D43E0E027}"/>
              </a:ext>
            </a:extLst>
          </p:cNvPr>
          <p:cNvSpPr/>
          <p:nvPr/>
        </p:nvSpPr>
        <p:spPr>
          <a:xfrm>
            <a:off x="4151017" y="4248980"/>
            <a:ext cx="412595" cy="311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47B0342-1D26-4CC1-87DB-E803059A2178}"/>
              </a:ext>
            </a:extLst>
          </p:cNvPr>
          <p:cNvSpPr/>
          <p:nvPr/>
        </p:nvSpPr>
        <p:spPr>
          <a:xfrm>
            <a:off x="4973445" y="5487458"/>
            <a:ext cx="2640138" cy="79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Comparison and Conclusion</a:t>
            </a:r>
            <a:endParaRPr lang="zh-CN" altLang="zh-CN" sz="180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25" name="箭头: 右 24">
            <a:extLst>
              <a:ext uri="{FF2B5EF4-FFF2-40B4-BE49-F238E27FC236}">
                <a16:creationId xmlns:a16="http://schemas.microsoft.com/office/drawing/2014/main" id="{15E334C1-6B28-436D-89F0-13DDAD5A3D13}"/>
              </a:ext>
            </a:extLst>
          </p:cNvPr>
          <p:cNvSpPr/>
          <p:nvPr/>
        </p:nvSpPr>
        <p:spPr>
          <a:xfrm>
            <a:off x="7565776" y="4248979"/>
            <a:ext cx="412595" cy="311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E19D32CE-3D90-403D-989D-91774188F78F}"/>
              </a:ext>
            </a:extLst>
          </p:cNvPr>
          <p:cNvSpPr/>
          <p:nvPr/>
        </p:nvSpPr>
        <p:spPr>
          <a:xfrm>
            <a:off x="9509711" y="2207941"/>
            <a:ext cx="314513" cy="489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2126C5FC-ADCA-438C-A68B-16D393695483}"/>
              </a:ext>
            </a:extLst>
          </p:cNvPr>
          <p:cNvSpPr/>
          <p:nvPr/>
        </p:nvSpPr>
        <p:spPr>
          <a:xfrm>
            <a:off x="2492295" y="3594947"/>
            <a:ext cx="323385" cy="379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5C8A6D5F-780F-47CD-BF97-676ACCE97790}"/>
              </a:ext>
            </a:extLst>
          </p:cNvPr>
          <p:cNvSpPr/>
          <p:nvPr/>
        </p:nvSpPr>
        <p:spPr>
          <a:xfrm rot="2997940">
            <a:off x="8008253" y="4944190"/>
            <a:ext cx="352830" cy="929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左 25">
            <a:extLst>
              <a:ext uri="{FF2B5EF4-FFF2-40B4-BE49-F238E27FC236}">
                <a16:creationId xmlns:a16="http://schemas.microsoft.com/office/drawing/2014/main" id="{9406D42B-5B95-4F29-9077-8FD9B612E357}"/>
              </a:ext>
            </a:extLst>
          </p:cNvPr>
          <p:cNvSpPr/>
          <p:nvPr/>
        </p:nvSpPr>
        <p:spPr>
          <a:xfrm>
            <a:off x="4098965" y="2943933"/>
            <a:ext cx="412595" cy="3113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左 30">
            <a:extLst>
              <a:ext uri="{FF2B5EF4-FFF2-40B4-BE49-F238E27FC236}">
                <a16:creationId xmlns:a16="http://schemas.microsoft.com/office/drawing/2014/main" id="{CFB5B80B-F78E-4B1D-AA54-E41D06C795D5}"/>
              </a:ext>
            </a:extLst>
          </p:cNvPr>
          <p:cNvSpPr/>
          <p:nvPr/>
        </p:nvSpPr>
        <p:spPr>
          <a:xfrm>
            <a:off x="7695034" y="2943933"/>
            <a:ext cx="412595" cy="3113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Dataset Description </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sp>
        <p:nvSpPr>
          <p:cNvPr id="6" name="文本框 5">
            <a:extLst>
              <a:ext uri="{FF2B5EF4-FFF2-40B4-BE49-F238E27FC236}">
                <a16:creationId xmlns:a16="http://schemas.microsoft.com/office/drawing/2014/main" id="{7DC11D65-F529-4DD7-AC6B-D5F97D790C68}"/>
              </a:ext>
            </a:extLst>
          </p:cNvPr>
          <p:cNvSpPr txBox="1"/>
          <p:nvPr/>
        </p:nvSpPr>
        <p:spPr>
          <a:xfrm>
            <a:off x="1348740" y="1497708"/>
            <a:ext cx="9612630" cy="2246769"/>
          </a:xfrm>
          <a:prstGeom prst="rect">
            <a:avLst/>
          </a:prstGeom>
          <a:noFill/>
        </p:spPr>
        <p:txBody>
          <a:bodyPr wrap="square">
            <a:spAutoFit/>
          </a:bodyPr>
          <a:lstStyle/>
          <a:p>
            <a:r>
              <a:rPr lang="en-US" altLang="zh-CN" sz="2000" b="1" kern="100" dirty="0" err="1">
                <a:effectLst/>
                <a:latin typeface="Arial" panose="020B0604020202020204" pitchFamily="34" charset="0"/>
                <a:ea typeface="宋体" panose="02010600030101010101" pitchFamily="2" charset="-122"/>
                <a:cs typeface="Arial" panose="020B0604020202020204" pitchFamily="34" charset="0"/>
              </a:rPr>
              <a:t>CelebFaces</a:t>
            </a: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 Attributes Dataset (</a:t>
            </a:r>
            <a:r>
              <a:rPr lang="en-US" altLang="zh-CN" sz="2000" b="1" kern="100" dirty="0" err="1">
                <a:effectLst/>
                <a:latin typeface="Arial" panose="020B0604020202020204" pitchFamily="34" charset="0"/>
                <a:ea typeface="宋体" panose="02010600030101010101" pitchFamily="2" charset="-122"/>
                <a:cs typeface="Arial" panose="020B0604020202020204" pitchFamily="34" charset="0"/>
              </a:rPr>
              <a:t>CelebA</a:t>
            </a: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)(&gt;1GB)</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 is a large-scale face attributes dataset with more than </a:t>
            </a: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200K</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 celebrity images, each with </a:t>
            </a:r>
            <a:r>
              <a:rPr lang="en-US" altLang="zh-CN" sz="2000" b="1" kern="100" dirty="0">
                <a:effectLst/>
                <a:latin typeface="Arial" panose="020B0604020202020204" pitchFamily="34" charset="0"/>
                <a:ea typeface="宋体" panose="02010600030101010101" pitchFamily="2" charset="-122"/>
                <a:cs typeface="Arial" panose="020B0604020202020204" pitchFamily="34" charset="0"/>
              </a:rPr>
              <a:t>40</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 attribute annotations. The images in this dataset cover large pose variations and background clutter. </a:t>
            </a:r>
            <a:r>
              <a:rPr lang="en-US" altLang="zh-CN" sz="2000" kern="100" dirty="0" err="1">
                <a:effectLst/>
                <a:latin typeface="Arial" panose="020B0604020202020204" pitchFamily="34" charset="0"/>
                <a:ea typeface="宋体" panose="02010600030101010101" pitchFamily="2" charset="-122"/>
                <a:cs typeface="Arial" panose="020B0604020202020204" pitchFamily="34" charset="0"/>
              </a:rPr>
              <a:t>CelebA</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 has large diversities, large quantities, and rich annotations, including:</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pPr marL="342900" lvl="0" indent="-342900">
              <a:buSzPts val="750"/>
              <a:buFont typeface="Wingdings" panose="05000000000000000000" pitchFamily="2" charset="2"/>
              <a:buChar char=""/>
            </a:pPr>
            <a:r>
              <a:rPr lang="en-US" altLang="zh-CN" sz="2000" b="1" dirty="0">
                <a:effectLst/>
                <a:latin typeface="Arial" panose="020B0604020202020204" pitchFamily="34" charset="0"/>
                <a:ea typeface="宋体" panose="02010600030101010101" pitchFamily="2" charset="-122"/>
                <a:cs typeface="Arial" panose="020B0604020202020204" pitchFamily="34" charset="0"/>
              </a:rPr>
              <a:t>10,177</a:t>
            </a:r>
            <a:r>
              <a:rPr lang="en-US" altLang="zh-CN" sz="2000" dirty="0">
                <a:effectLst/>
                <a:latin typeface="Arial" panose="020B0604020202020204" pitchFamily="34" charset="0"/>
                <a:ea typeface="宋体" panose="02010600030101010101" pitchFamily="2" charset="-122"/>
                <a:cs typeface="Arial" panose="020B0604020202020204" pitchFamily="34" charset="0"/>
              </a:rPr>
              <a:t> number of </a:t>
            </a:r>
            <a:r>
              <a:rPr lang="en-US" altLang="zh-CN" sz="2000" b="1" dirty="0">
                <a:effectLst/>
                <a:latin typeface="Arial" panose="020B0604020202020204" pitchFamily="34" charset="0"/>
                <a:ea typeface="宋体" panose="02010600030101010101" pitchFamily="2" charset="-122"/>
                <a:cs typeface="Arial" panose="020B0604020202020204" pitchFamily="34" charset="0"/>
              </a:rPr>
              <a:t>identities</a:t>
            </a:r>
            <a:r>
              <a:rPr lang="en-US" altLang="zh-CN" sz="2000" dirty="0">
                <a:effectLst/>
                <a:latin typeface="Arial" panose="020B0604020202020204" pitchFamily="34" charset="0"/>
                <a:ea typeface="宋体" panose="02010600030101010101" pitchFamily="2" charset="-122"/>
                <a:cs typeface="Arial" panose="020B0604020202020204" pitchFamily="34" charset="0"/>
              </a:rPr>
              <a:t>,</a:t>
            </a:r>
            <a:endParaRPr lang="zh-CN" altLang="zh-CN" sz="2000" dirty="0">
              <a:effectLst/>
              <a:latin typeface="Arial" panose="020B0604020202020204" pitchFamily="34" charset="0"/>
              <a:ea typeface="宋体" panose="02010600030101010101" pitchFamily="2" charset="-122"/>
              <a:cs typeface="Arial" panose="020B0604020202020204" pitchFamily="34" charset="0"/>
            </a:endParaRPr>
          </a:p>
          <a:p>
            <a:pPr marL="342900" lvl="0" indent="-342900">
              <a:buSzPts val="750"/>
              <a:buFont typeface="Wingdings" panose="05000000000000000000" pitchFamily="2" charset="2"/>
              <a:buChar char=""/>
            </a:pPr>
            <a:r>
              <a:rPr lang="en-US" altLang="zh-CN" sz="2000" b="1" dirty="0">
                <a:effectLst/>
                <a:latin typeface="Arial" panose="020B0604020202020204" pitchFamily="34" charset="0"/>
                <a:ea typeface="宋体" panose="02010600030101010101" pitchFamily="2" charset="-122"/>
                <a:cs typeface="Arial" panose="020B0604020202020204" pitchFamily="34" charset="0"/>
              </a:rPr>
              <a:t>202,599</a:t>
            </a:r>
            <a:r>
              <a:rPr lang="en-US" altLang="zh-CN" sz="2000" dirty="0">
                <a:effectLst/>
                <a:latin typeface="Arial" panose="020B0604020202020204" pitchFamily="34" charset="0"/>
                <a:ea typeface="宋体" panose="02010600030101010101" pitchFamily="2" charset="-122"/>
                <a:cs typeface="Arial" panose="020B0604020202020204" pitchFamily="34" charset="0"/>
              </a:rPr>
              <a:t> number of </a:t>
            </a:r>
            <a:r>
              <a:rPr lang="en-US" altLang="zh-CN" sz="2000" b="1" dirty="0">
                <a:effectLst/>
                <a:latin typeface="Arial" panose="020B0604020202020204" pitchFamily="34" charset="0"/>
                <a:ea typeface="宋体" panose="02010600030101010101" pitchFamily="2" charset="-122"/>
                <a:cs typeface="Arial" panose="020B0604020202020204" pitchFamily="34" charset="0"/>
              </a:rPr>
              <a:t>face images</a:t>
            </a:r>
            <a:endParaRPr lang="zh-CN" altLang="zh-CN" sz="2000" dirty="0">
              <a:effectLst/>
              <a:latin typeface="Arial" panose="020B0604020202020204" pitchFamily="34" charset="0"/>
              <a:ea typeface="宋体" panose="02010600030101010101" pitchFamily="2" charset="-122"/>
              <a:cs typeface="Arial" panose="020B0604020202020204" pitchFamily="34" charset="0"/>
            </a:endParaRPr>
          </a:p>
          <a:p>
            <a:pPr marL="342900" lvl="0" indent="-342900">
              <a:buSzPts val="750"/>
              <a:buFont typeface="Wingdings" panose="05000000000000000000" pitchFamily="2" charset="2"/>
              <a:buChar char=""/>
            </a:pPr>
            <a:r>
              <a:rPr lang="en-US" altLang="zh-CN" sz="2000" b="1" dirty="0">
                <a:effectLst/>
                <a:latin typeface="Arial" panose="020B0604020202020204" pitchFamily="34" charset="0"/>
                <a:ea typeface="宋体" panose="02010600030101010101" pitchFamily="2" charset="-122"/>
                <a:cs typeface="Arial" panose="020B0604020202020204" pitchFamily="34" charset="0"/>
              </a:rPr>
              <a:t>5 landmark locations</a:t>
            </a:r>
            <a:r>
              <a:rPr lang="en-US" altLang="zh-CN" sz="2000" dirty="0">
                <a:effectLst/>
                <a:latin typeface="Arial" panose="020B0604020202020204" pitchFamily="34" charset="0"/>
                <a:ea typeface="宋体" panose="02010600030101010101" pitchFamily="2" charset="-122"/>
                <a:cs typeface="Arial" panose="020B0604020202020204" pitchFamily="34" charset="0"/>
              </a:rPr>
              <a:t>, </a:t>
            </a:r>
            <a:r>
              <a:rPr lang="en-US" altLang="zh-CN" sz="2000" b="1" dirty="0">
                <a:effectLst/>
                <a:latin typeface="Arial" panose="020B0604020202020204" pitchFamily="34" charset="0"/>
                <a:ea typeface="宋体" panose="02010600030101010101" pitchFamily="2" charset="-122"/>
                <a:cs typeface="Arial" panose="020B0604020202020204" pitchFamily="34" charset="0"/>
              </a:rPr>
              <a:t>40 binary attributes</a:t>
            </a:r>
            <a:r>
              <a:rPr lang="en-US" altLang="zh-CN" sz="2000" dirty="0">
                <a:effectLst/>
                <a:latin typeface="Arial" panose="020B0604020202020204" pitchFamily="34" charset="0"/>
                <a:ea typeface="宋体" panose="02010600030101010101" pitchFamily="2" charset="-122"/>
                <a:cs typeface="Arial" panose="020B0604020202020204" pitchFamily="34" charset="0"/>
              </a:rPr>
              <a:t> annotations per image.</a:t>
            </a:r>
            <a:endParaRPr lang="zh-CN" altLang="zh-CN" sz="2000" dirty="0">
              <a:effectLst/>
              <a:latin typeface="Arial" panose="020B0604020202020204" pitchFamily="34" charset="0"/>
              <a:ea typeface="宋体" panose="02010600030101010101" pitchFamily="2" charset="-122"/>
              <a:cs typeface="Arial" panose="020B0604020202020204" pitchFamily="34" charset="0"/>
            </a:endParaRPr>
          </a:p>
        </p:txBody>
      </p:sp>
      <p:pic>
        <p:nvPicPr>
          <p:cNvPr id="7" name="图片 6">
            <a:extLst>
              <a:ext uri="{FF2B5EF4-FFF2-40B4-BE49-F238E27FC236}">
                <a16:creationId xmlns:a16="http://schemas.microsoft.com/office/drawing/2014/main" id="{BD23051B-6E52-4C0A-A894-D85364A82839}"/>
              </a:ext>
            </a:extLst>
          </p:cNvPr>
          <p:cNvPicPr>
            <a:picLocks noChangeAspect="1"/>
          </p:cNvPicPr>
          <p:nvPr/>
        </p:nvPicPr>
        <p:blipFill>
          <a:blip r:embed="rId4"/>
          <a:stretch>
            <a:fillRect/>
          </a:stretch>
        </p:blipFill>
        <p:spPr>
          <a:xfrm>
            <a:off x="2646586" y="4169089"/>
            <a:ext cx="9056482" cy="2075262"/>
          </a:xfrm>
          <a:prstGeom prst="rect">
            <a:avLst/>
          </a:prstGeom>
          <a:noFill/>
          <a:ln>
            <a:noFill/>
          </a:ln>
        </p:spPr>
      </p:pic>
    </p:spTree>
    <p:extLst>
      <p:ext uri="{BB962C8B-B14F-4D97-AF65-F5344CB8AC3E}">
        <p14:creationId xmlns:p14="http://schemas.microsoft.com/office/powerpoint/2010/main" val="83961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Exploratory Data Analysis of the dataset:</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4" name="图片 3">
            <a:extLst>
              <a:ext uri="{FF2B5EF4-FFF2-40B4-BE49-F238E27FC236}">
                <a16:creationId xmlns:a16="http://schemas.microsoft.com/office/drawing/2014/main" id="{3E82A344-30D6-4A82-A720-75D8E6928DA6}"/>
              </a:ext>
            </a:extLst>
          </p:cNvPr>
          <p:cNvPicPr>
            <a:picLocks noChangeAspect="1"/>
          </p:cNvPicPr>
          <p:nvPr/>
        </p:nvPicPr>
        <p:blipFill>
          <a:blip r:embed="rId4"/>
          <a:stretch>
            <a:fillRect/>
          </a:stretch>
        </p:blipFill>
        <p:spPr>
          <a:xfrm>
            <a:off x="3401121" y="1411093"/>
            <a:ext cx="6069283" cy="4838700"/>
          </a:xfrm>
          <a:prstGeom prst="rect">
            <a:avLst/>
          </a:prstGeom>
        </p:spPr>
      </p:pic>
    </p:spTree>
    <p:extLst>
      <p:ext uri="{BB962C8B-B14F-4D97-AF65-F5344CB8AC3E}">
        <p14:creationId xmlns:p14="http://schemas.microsoft.com/office/powerpoint/2010/main" val="262439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Exploratory Data Analysis of the dataset:</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6" name="图片 5">
            <a:extLst>
              <a:ext uri="{FF2B5EF4-FFF2-40B4-BE49-F238E27FC236}">
                <a16:creationId xmlns:a16="http://schemas.microsoft.com/office/drawing/2014/main" id="{2A2EE771-BCEB-44D8-B46E-D47C8C43AED6}"/>
              </a:ext>
            </a:extLst>
          </p:cNvPr>
          <p:cNvPicPr>
            <a:picLocks noChangeAspect="1"/>
          </p:cNvPicPr>
          <p:nvPr/>
        </p:nvPicPr>
        <p:blipFill>
          <a:blip r:embed="rId4"/>
          <a:stretch>
            <a:fillRect/>
          </a:stretch>
        </p:blipFill>
        <p:spPr>
          <a:xfrm>
            <a:off x="2492692" y="1225640"/>
            <a:ext cx="8411528" cy="5345848"/>
          </a:xfrm>
          <a:prstGeom prst="rect">
            <a:avLst/>
          </a:prstGeom>
        </p:spPr>
      </p:pic>
    </p:spTree>
    <p:extLst>
      <p:ext uri="{BB962C8B-B14F-4D97-AF65-F5344CB8AC3E}">
        <p14:creationId xmlns:p14="http://schemas.microsoft.com/office/powerpoint/2010/main" val="342418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Exploratory Data Analysis of the dataset:</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6" name="图片 5">
            <a:extLst>
              <a:ext uri="{FF2B5EF4-FFF2-40B4-BE49-F238E27FC236}">
                <a16:creationId xmlns:a16="http://schemas.microsoft.com/office/drawing/2014/main" id="{8E2EA7D8-E0A2-4798-A2EC-18A28EA1735D}"/>
              </a:ext>
            </a:extLst>
          </p:cNvPr>
          <p:cNvPicPr>
            <a:picLocks noChangeAspect="1"/>
          </p:cNvPicPr>
          <p:nvPr/>
        </p:nvPicPr>
        <p:blipFill>
          <a:blip r:embed="rId4"/>
          <a:stretch>
            <a:fillRect/>
          </a:stretch>
        </p:blipFill>
        <p:spPr>
          <a:xfrm>
            <a:off x="3371850" y="1066800"/>
            <a:ext cx="6332220" cy="5610413"/>
          </a:xfrm>
          <a:prstGeom prst="rect">
            <a:avLst/>
          </a:prstGeom>
        </p:spPr>
      </p:pic>
    </p:spTree>
    <p:extLst>
      <p:ext uri="{BB962C8B-B14F-4D97-AF65-F5344CB8AC3E}">
        <p14:creationId xmlns:p14="http://schemas.microsoft.com/office/powerpoint/2010/main" val="328870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848" y="286512"/>
            <a:ext cx="7138416" cy="688848"/>
          </a:xfrm>
        </p:spPr>
        <p:txBody>
          <a:bodyPr/>
          <a:lstStyle/>
          <a:p>
            <a:r>
              <a:rPr kumimoji="1" lang="en-US" altLang="zh-CN" sz="2800" dirty="0">
                <a:latin typeface="Arial" panose="020B0604020202020204" pitchFamily="34" charset="0"/>
                <a:cs typeface="Arial" panose="020B0604020202020204" pitchFamily="34" charset="0"/>
              </a:rPr>
              <a:t>Exploratory Data Analysis of the dataset:</a:t>
            </a:r>
          </a:p>
        </p:txBody>
      </p:sp>
      <p:pic>
        <p:nvPicPr>
          <p:cNvPr id="5" name="图片 4"/>
          <p:cNvPicPr>
            <a:picLocks noChangeAspect="1"/>
          </p:cNvPicPr>
          <p:nvPr>
            <p:custDataLst>
              <p:tags r:id="rId1"/>
            </p:custDataLst>
          </p:nvPr>
        </p:nvPicPr>
        <p:blipFill>
          <a:blip r:embed="rId3"/>
          <a:stretch>
            <a:fillRect/>
          </a:stretch>
        </p:blipFill>
        <p:spPr>
          <a:xfrm>
            <a:off x="689229" y="5206720"/>
            <a:ext cx="1270748" cy="1270748"/>
          </a:xfrm>
          <a:prstGeom prst="rect">
            <a:avLst/>
          </a:prstGeom>
        </p:spPr>
      </p:pic>
      <p:pic>
        <p:nvPicPr>
          <p:cNvPr id="7" name="图片 6">
            <a:extLst>
              <a:ext uri="{FF2B5EF4-FFF2-40B4-BE49-F238E27FC236}">
                <a16:creationId xmlns:a16="http://schemas.microsoft.com/office/drawing/2014/main" id="{E34C23BB-8024-4501-A089-5A9EB7F13B8C}"/>
              </a:ext>
            </a:extLst>
          </p:cNvPr>
          <p:cNvPicPr>
            <a:picLocks noChangeAspect="1"/>
          </p:cNvPicPr>
          <p:nvPr/>
        </p:nvPicPr>
        <p:blipFill>
          <a:blip r:embed="rId4"/>
          <a:stretch>
            <a:fillRect/>
          </a:stretch>
        </p:blipFill>
        <p:spPr>
          <a:xfrm>
            <a:off x="3689667" y="1261437"/>
            <a:ext cx="5180013" cy="5310051"/>
          </a:xfrm>
          <a:prstGeom prst="rect">
            <a:avLst/>
          </a:prstGeom>
          <a:noFill/>
          <a:ln>
            <a:noFill/>
          </a:ln>
        </p:spPr>
      </p:pic>
    </p:spTree>
    <p:extLst>
      <p:ext uri="{BB962C8B-B14F-4D97-AF65-F5344CB8AC3E}">
        <p14:creationId xmlns:p14="http://schemas.microsoft.com/office/powerpoint/2010/main" val="10586797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01.1779527559054,&quot;width&quot;:2001.17795275590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1085</Words>
  <Application>Microsoft Office PowerPoint</Application>
  <PresentationFormat>宽屏</PresentationFormat>
  <Paragraphs>102</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Arial</vt:lpstr>
      <vt:lpstr>Avenir Next LT Pro Light</vt:lpstr>
      <vt:lpstr>Calibri</vt:lpstr>
      <vt:lpstr>Wingdings</vt:lpstr>
      <vt:lpstr>Office 主题​​</vt:lpstr>
      <vt:lpstr>Paralleled Facial Image Recognition Based On CNN Deep Learning CSYE7105-Group 9-Final Presentation </vt:lpstr>
      <vt:lpstr>Background</vt:lpstr>
      <vt:lpstr>Motivation and Goals</vt:lpstr>
      <vt:lpstr>Workflow</vt:lpstr>
      <vt:lpstr>Dataset Description </vt:lpstr>
      <vt:lpstr>Exploratory Data Analysis of the dataset:</vt:lpstr>
      <vt:lpstr>Exploratory Data Analysis of the dataset:</vt:lpstr>
      <vt:lpstr>Exploratory Data Analysis of the dataset:</vt:lpstr>
      <vt:lpstr>Exploratory Data Analysis of the dataset:</vt:lpstr>
      <vt:lpstr>Model implementation</vt:lpstr>
      <vt:lpstr>Model Construction: CNN model</vt:lpstr>
      <vt:lpstr>Model Performance analysis</vt:lpstr>
      <vt:lpstr>Make predictions</vt:lpstr>
      <vt:lpstr>Environments</vt:lpstr>
      <vt:lpstr>Parallelism Technology</vt:lpstr>
      <vt:lpstr>Data Parallel: Using Dask DataFrame</vt:lpstr>
      <vt:lpstr>PowerPoint 演示文稿</vt:lpstr>
      <vt:lpstr>Model Parallel:(Single GPU)</vt:lpstr>
      <vt:lpstr>Data Parallel:(Multi-GPU)</vt:lpstr>
      <vt:lpstr>Data Parallel:(Multi-GPU)</vt:lpstr>
      <vt:lpstr>Data Parallel:(Multi-GPU)</vt:lpstr>
      <vt:lpstr>Data Parallel:(Multi-GPU)</vt:lpstr>
      <vt:lpstr>Conclusion</vt:lpstr>
      <vt:lpstr>Conclusion</vt:lpstr>
      <vt:lpstr>Conclusion</vt:lpstr>
      <vt:lpstr>4. Reference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Paralleled Facial Image Recognition Based On CNN Deep Learning CSYE7105-Group 9-Final Presentation </dc:title>
  <dc:creator>Yueheng Li</dc:creator>
  <cp:lastModifiedBy>Yueheng Li</cp:lastModifiedBy>
  <cp:revision>48</cp:revision>
  <dcterms:created xsi:type="dcterms:W3CDTF">2022-05-01T02:05:57Z</dcterms:created>
  <dcterms:modified xsi:type="dcterms:W3CDTF">2022-05-06T14:37:29Z</dcterms:modified>
</cp:coreProperties>
</file>