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3" r:id="rId1"/>
  </p:sldMasterIdLst>
  <p:notesMasterIdLst>
    <p:notesMasterId r:id="rId18"/>
  </p:notesMasterIdLst>
  <p:sldIdLst>
    <p:sldId id="256" r:id="rId2"/>
    <p:sldId id="257" r:id="rId3"/>
    <p:sldId id="258" r:id="rId4"/>
    <p:sldId id="272" r:id="rId5"/>
    <p:sldId id="259" r:id="rId6"/>
    <p:sldId id="275" r:id="rId7"/>
    <p:sldId id="276" r:id="rId8"/>
    <p:sldId id="260" r:id="rId9"/>
    <p:sldId id="262" r:id="rId10"/>
    <p:sldId id="264" r:id="rId11"/>
    <p:sldId id="273" r:id="rId12"/>
    <p:sldId id="277" r:id="rId13"/>
    <p:sldId id="278" r:id="rId14"/>
    <p:sldId id="280" r:id="rId15"/>
    <p:sldId id="281" r:id="rId16"/>
    <p:sldId id="27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9614E-EB2D-4E7A-9A33-9014A4D6493D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BC993-F077-4E68-9152-F6D984F483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164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DC6-88C6-4687-9DA7-FC4ED71ABDEB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75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DC6-88C6-4687-9DA7-FC4ED71ABDEB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541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DC6-88C6-4687-9DA7-FC4ED71ABDEB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779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DC6-88C6-4687-9DA7-FC4ED71ABDEB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661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DC6-88C6-4687-9DA7-FC4ED71ABDEB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914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DC6-88C6-4687-9DA7-FC4ED71ABDEB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79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DC6-88C6-4687-9DA7-FC4ED71ABDEB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12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DC6-88C6-4687-9DA7-FC4ED71ABDEB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855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DC6-88C6-4687-9DA7-FC4ED71ABDEB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29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DC6-88C6-4687-9DA7-FC4ED71ABDEB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259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6235DC6-88C6-4687-9DA7-FC4ED71ABDEB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210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35DC6-88C6-4687-9DA7-FC4ED71ABDEB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598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3" r:id="rId10"/>
    <p:sldLayoutId id="21474839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xpressjs.com/ru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7A4434-ACC5-40C1-B35E-CB2B1FBE7C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Разработка безопасных веб-приложений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9DC086C-16FE-482B-A143-5F403A54A9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en-US" dirty="0"/>
              <a:t>4</a:t>
            </a:r>
            <a:r>
              <a:rPr lang="ru-RU" dirty="0"/>
              <a:t> – </a:t>
            </a:r>
            <a:r>
              <a:rPr lang="en-US" dirty="0"/>
              <a:t>SQL Injection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5122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03C31F-0542-45E9-86B9-FE9834256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Достанем имя и пароль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528DF12-D6EE-4397-981F-0C254C7D02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144532"/>
            <a:ext cx="6401693" cy="1705213"/>
          </a:xfrm>
        </p:spPr>
      </p:pic>
    </p:spTree>
    <p:extLst>
      <p:ext uri="{BB962C8B-B14F-4D97-AF65-F5344CB8AC3E}">
        <p14:creationId xmlns:p14="http://schemas.microsoft.com/office/powerpoint/2010/main" val="798030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03C31F-0542-45E9-86B9-FE9834256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Проверим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D225250-8502-4CC3-8663-B33674110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142257"/>
            <a:ext cx="9603275" cy="3450613"/>
          </a:xfrm>
        </p:spPr>
        <p:txBody>
          <a:bodyPr/>
          <a:lstStyle/>
          <a:p>
            <a:r>
              <a:rPr lang="ru-RU" dirty="0"/>
              <a:t>Добавим пользователя</a:t>
            </a:r>
          </a:p>
          <a:p>
            <a:pPr lvl="1"/>
            <a:r>
              <a:rPr lang="en-US" i="1" dirty="0"/>
              <a:t>insert into users values ('msg', </a:t>
            </a:r>
            <a:r>
              <a:rPr lang="en-US" i="1" dirty="0">
                <a:solidFill>
                  <a:srgbClr val="FF0000"/>
                </a:solidFill>
              </a:rPr>
              <a:t>md5('12345')</a:t>
            </a:r>
            <a:r>
              <a:rPr lang="en-US" i="1" dirty="0"/>
              <a:t>)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762059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03C31F-0542-45E9-86B9-FE9834256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Проверим</a:t>
            </a:r>
            <a:r>
              <a:rPr lang="en-US" dirty="0"/>
              <a:t> </a:t>
            </a:r>
            <a:r>
              <a:rPr lang="ru-RU" dirty="0"/>
              <a:t>через </a:t>
            </a:r>
            <a:r>
              <a:rPr lang="en-US" dirty="0"/>
              <a:t>PG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D2DDF18-A59F-4A60-9BD0-4E1FDCE14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946230"/>
            <a:ext cx="8521871" cy="3451225"/>
          </a:xfrm>
        </p:spPr>
      </p:pic>
    </p:spTree>
    <p:extLst>
      <p:ext uri="{BB962C8B-B14F-4D97-AF65-F5344CB8AC3E}">
        <p14:creationId xmlns:p14="http://schemas.microsoft.com/office/powerpoint/2010/main" val="3400692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03C31F-0542-45E9-86B9-FE9834256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Начнём ломать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E1B60BB-F55B-4BFD-BED0-37318DE88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819" y="2015732"/>
            <a:ext cx="10824035" cy="3665977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Работает, но!!!</a:t>
            </a:r>
          </a:p>
          <a:p>
            <a:r>
              <a:rPr lang="ru-RU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Всё это ужасно неправильно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Войдём под левым паролем</a:t>
            </a:r>
          </a:p>
          <a:p>
            <a:pPr lvl="1"/>
            <a:r>
              <a:rPr lang="en-US" dirty="0">
                <a:latin typeface="Cascadia Mono PL" panose="020B0609020000020004" pitchFamily="49" charset="0"/>
                <a:cs typeface="Cascadia Mono PL" panose="020B0609020000020004" pitchFamily="49" charset="0"/>
              </a:rPr>
              <a:t>123456') or </a:t>
            </a:r>
            <a:r>
              <a:rPr lang="ru-RU" dirty="0">
                <a:latin typeface="Cascadia Mono PL" panose="020B0609020000020004" pitchFamily="49" charset="0"/>
                <a:cs typeface="Cascadia Mono PL" panose="020B0609020000020004" pitchFamily="49" charset="0"/>
              </a:rPr>
              <a:t>1</a:t>
            </a:r>
            <a:r>
              <a:rPr lang="en-US" dirty="0">
                <a:latin typeface="Cascadia Mono PL" panose="020B0609020000020004" pitchFamily="49" charset="0"/>
                <a:cs typeface="Cascadia Mono PL" panose="020B0609020000020004" pitchFamily="49" charset="0"/>
              </a:rPr>
              <a:t>=1</a:t>
            </a:r>
            <a:r>
              <a:rPr lang="ru-RU" dirty="0">
                <a:latin typeface="Cascadia Mono PL" panose="020B0609020000020004" pitchFamily="49" charset="0"/>
                <a:cs typeface="Cascadia Mono PL" panose="020B0609020000020004" pitchFamily="49" charset="0"/>
              </a:rPr>
              <a:t> </a:t>
            </a:r>
            <a:r>
              <a:rPr lang="en-US" dirty="0">
                <a:latin typeface="Cascadia Mono PL" panose="020B0609020000020004" pitchFamily="49" charset="0"/>
                <a:cs typeface="Cascadia Mono PL" panose="020B0609020000020004" pitchFamily="49" charset="0"/>
              </a:rPr>
              <a:t>--</a:t>
            </a:r>
            <a:endParaRPr lang="ru-RU" dirty="0">
              <a:latin typeface="Cascadia Mono PL" panose="020B0609020000020004" pitchFamily="49" charset="0"/>
              <a:cs typeface="Cascadia Mono PL" panose="020B0609020000020004" pitchFamily="49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Вернём неправильное имя пользователя</a:t>
            </a:r>
          </a:p>
          <a:p>
            <a:pPr lvl="1"/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123456') or 1=1 union select '</a:t>
            </a:r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xexe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' order by 1 desc - -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Утащим пароль из базы!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123456') or 1=1 union select (select min(pass) from users) order by 1 </a:t>
            </a:r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asc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limit 1--</a:t>
            </a:r>
            <a:endParaRPr lang="ru-RU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lvl="1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961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03C31F-0542-45E9-86B9-FE9834256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Украдём пароль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14E79FB-58F2-4EC5-A3F4-830BF86E6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14147"/>
            <a:ext cx="7087589" cy="239110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86C075-EAB6-4AB8-A9AB-5336B1CC0C6B}"/>
              </a:ext>
            </a:extLst>
          </p:cNvPr>
          <p:cNvSpPr txBox="1"/>
          <p:nvPr/>
        </p:nvSpPr>
        <p:spPr>
          <a:xfrm>
            <a:off x="1451579" y="4840095"/>
            <a:ext cx="6103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827ccb0eea8a706c4c34a16891f84e7b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4096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03C31F-0542-45E9-86B9-FE9834256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расшифруем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3C44D88-2B5C-4F9A-AC4B-F7374E1CF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29136"/>
            <a:ext cx="7211302" cy="459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045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840983D9-CB60-4A05-B7DC-4602AC018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93C46FEC-64F4-473A-9914-8481A2948B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 делайте так!</a:t>
            </a:r>
          </a:p>
        </p:txBody>
      </p:sp>
    </p:spTree>
    <p:extLst>
      <p:ext uri="{BB962C8B-B14F-4D97-AF65-F5344CB8AC3E}">
        <p14:creationId xmlns:p14="http://schemas.microsoft.com/office/powerpoint/2010/main" val="2594731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5B8026-1370-45F8-81C9-2CCCF4964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ВСпоминаем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896CC8-1933-4372-933E-5BAC8AC8C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ru-RU" dirty="0"/>
              <a:t>сервер – получает и обрабатывает запросы от клиентов и передаёт их</a:t>
            </a:r>
          </a:p>
          <a:p>
            <a:r>
              <a:rPr lang="ru-RU" dirty="0"/>
              <a:t>Программа\Код – получает запрос от веб сервера и отвечает какими-то данными</a:t>
            </a:r>
          </a:p>
        </p:txBody>
      </p:sp>
    </p:spTree>
    <p:extLst>
      <p:ext uri="{BB962C8B-B14F-4D97-AF65-F5344CB8AC3E}">
        <p14:creationId xmlns:p14="http://schemas.microsoft.com/office/powerpoint/2010/main" val="3596461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D415D2-670F-4D0C-B6EE-9F06CFEBE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B156471-91B7-409C-8A85-097B0CC39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http://www.unixwiz.net/techtips/sql-injection.html</a:t>
            </a:r>
          </a:p>
          <a:p>
            <a:r>
              <a:rPr lang="en-US" dirty="0"/>
              <a:t>https://docs.microsoft.com/en-us/archive/msdn-magazine/2004/september/data-security-stop-sql-injection-attacks-before-they-stop-you</a:t>
            </a:r>
          </a:p>
          <a:p>
            <a:r>
              <a:rPr lang="en-US" dirty="0"/>
              <a:t>https://wiki.sei.cmu.edu/confluence/plugins/servlet/mobile?contentId=88487713#content/view/88487713</a:t>
            </a:r>
          </a:p>
          <a:p>
            <a:r>
              <a:rPr lang="en-US" dirty="0"/>
              <a:t>https://cwe.mitre.org/data/definitions/89.html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1030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F2663-A435-4E53-AF0A-BC71902B1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41EF3D3-9249-4F59-B11E-D8A8F1A6C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SQLi – </a:t>
            </a:r>
            <a:r>
              <a:rPr lang="ru-RU" dirty="0"/>
              <a:t>манипулирование исходным кодом на языке </a:t>
            </a:r>
            <a:r>
              <a:rPr lang="en-US" dirty="0"/>
              <a:t>SQL </a:t>
            </a:r>
            <a:r>
              <a:rPr lang="ru-RU" dirty="0"/>
              <a:t>таким образом, чтобы получить доступ к защищённым ресурсам.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457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C7E0F9-0B0B-4F65-8981-76F1CC28C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Тестовое Приложение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D0A77C5-09E7-41D8-976C-14E8708FD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Будем использовать </a:t>
            </a:r>
            <a:r>
              <a:rPr lang="en-US" dirty="0">
                <a:hlinkClick r:id="rId2"/>
              </a:rPr>
              <a:t>Express - </a:t>
            </a:r>
            <a:r>
              <a:rPr lang="ru-RU" dirty="0">
                <a:hlinkClick r:id="rId2"/>
              </a:rPr>
              <a:t>фреймворк веб-приложений </a:t>
            </a:r>
            <a:r>
              <a:rPr lang="en-US" dirty="0">
                <a:hlinkClick r:id="rId2"/>
              </a:rPr>
              <a:t>Node.js (expressjs.com)</a:t>
            </a:r>
            <a:endParaRPr lang="en-US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78FE0E2-A628-4318-8859-5466F55E7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2654607"/>
            <a:ext cx="7306695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161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C7E0F9-0B0B-4F65-8981-76F1CC28C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Тестовое Приложение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D0A77C5-09E7-41D8-976C-14E8708FD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npm</a:t>
            </a:r>
            <a:r>
              <a:rPr lang="en-US" i="1" dirty="0"/>
              <a:t> </a:t>
            </a:r>
            <a:r>
              <a:rPr lang="en-US" i="1" dirty="0" err="1"/>
              <a:t>init</a:t>
            </a:r>
            <a:endParaRPr lang="en-US" i="1" dirty="0"/>
          </a:p>
          <a:p>
            <a:r>
              <a:rPr lang="en-US" i="1" dirty="0" err="1"/>
              <a:t>npm</a:t>
            </a:r>
            <a:r>
              <a:rPr lang="en-US" i="1" dirty="0"/>
              <a:t> install express --save</a:t>
            </a:r>
          </a:p>
          <a:p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752869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C7E0F9-0B0B-4F65-8981-76F1CC28C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Статические файлы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D0A77C5-09E7-41D8-976C-14E8708FD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app.use</a:t>
            </a:r>
            <a:r>
              <a:rPr lang="en-US" i="1" dirty="0"/>
              <a:t>(</a:t>
            </a:r>
            <a:r>
              <a:rPr lang="en-US" i="1" dirty="0" err="1"/>
              <a:t>express.static</a:t>
            </a:r>
            <a:r>
              <a:rPr lang="en-US" i="1" dirty="0"/>
              <a:t>('static'));</a:t>
            </a:r>
            <a:endParaRPr lang="ru-RU" i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D91FE8F-DC81-465D-8A1D-12DAA2AD1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470" y="2179761"/>
            <a:ext cx="4753638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854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F2663-A435-4E53-AF0A-BC71902B1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Добавим стиля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BD8E781-E7E3-470C-A212-4CC917A51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0A08C7F-BF76-402E-866B-ACDDB804E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43" y="2085787"/>
            <a:ext cx="11460174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623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F2663-A435-4E53-AF0A-BC71902B1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ru-RU" dirty="0"/>
              <a:t>Отладка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6069ABC-A0B8-48C9-B570-F65ED3C5F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873508"/>
            <a:ext cx="4845204" cy="387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019079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4259</TotalTime>
  <Words>264</Words>
  <Application>Microsoft Office PowerPoint</Application>
  <PresentationFormat>Широкоэкранный</PresentationFormat>
  <Paragraphs>40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Calibri</vt:lpstr>
      <vt:lpstr>Cascadia Mono</vt:lpstr>
      <vt:lpstr>Cascadia Mono PL</vt:lpstr>
      <vt:lpstr>Gill Sans MT</vt:lpstr>
      <vt:lpstr>Times New Roman</vt:lpstr>
      <vt:lpstr>Галерея</vt:lpstr>
      <vt:lpstr>Разработка безопасных веб-приложений</vt:lpstr>
      <vt:lpstr>ВСпоминаем</vt:lpstr>
      <vt:lpstr>Ссылки</vt:lpstr>
      <vt:lpstr>SQL injection</vt:lpstr>
      <vt:lpstr>Тестовое Приложение</vt:lpstr>
      <vt:lpstr>Тестовое Приложение</vt:lpstr>
      <vt:lpstr>Статические файлы</vt:lpstr>
      <vt:lpstr>Добавим стиля</vt:lpstr>
      <vt:lpstr>Отладка</vt:lpstr>
      <vt:lpstr>Достанем имя и пароль</vt:lpstr>
      <vt:lpstr>Проверим</vt:lpstr>
      <vt:lpstr>Проверим через PG</vt:lpstr>
      <vt:lpstr>Начнём ломать</vt:lpstr>
      <vt:lpstr>Украдём пароль</vt:lpstr>
      <vt:lpstr>расшифруем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безопасных веб-приложений</dc:title>
  <dc:creator>Sergey Mirvoda</dc:creator>
  <cp:lastModifiedBy>Sergey Mirvoda</cp:lastModifiedBy>
  <cp:revision>11</cp:revision>
  <dcterms:created xsi:type="dcterms:W3CDTF">2021-09-22T08:11:38Z</dcterms:created>
  <dcterms:modified xsi:type="dcterms:W3CDTF">2021-11-10T10:41:55Z</dcterms:modified>
</cp:coreProperties>
</file>