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1T12:47:08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4FB6-D367-4522-AD09-C0567B61C2D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9BB-563C-4504-B7A7-AB171F59A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54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4FB6-D367-4522-AD09-C0567B61C2D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9BB-563C-4504-B7A7-AB171F59A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1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4FB6-D367-4522-AD09-C0567B61C2D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9BB-563C-4504-B7A7-AB171F59AF0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464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4FB6-D367-4522-AD09-C0567B61C2D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9BB-563C-4504-B7A7-AB171F59A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30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4FB6-D367-4522-AD09-C0567B61C2D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9BB-563C-4504-B7A7-AB171F59AF0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526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4FB6-D367-4522-AD09-C0567B61C2D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9BB-563C-4504-B7A7-AB171F59A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981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4FB6-D367-4522-AD09-C0567B61C2D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9BB-563C-4504-B7A7-AB171F59A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49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4FB6-D367-4522-AD09-C0567B61C2D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9BB-563C-4504-B7A7-AB171F59A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22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4FB6-D367-4522-AD09-C0567B61C2D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9BB-563C-4504-B7A7-AB171F59A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96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4FB6-D367-4522-AD09-C0567B61C2D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9BB-563C-4504-B7A7-AB171F59A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36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4FB6-D367-4522-AD09-C0567B61C2D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9BB-563C-4504-B7A7-AB171F59A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64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4FB6-D367-4522-AD09-C0567B61C2D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9BB-563C-4504-B7A7-AB171F59A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57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4FB6-D367-4522-AD09-C0567B61C2D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9BB-563C-4504-B7A7-AB171F59A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69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4FB6-D367-4522-AD09-C0567B61C2D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9BB-563C-4504-B7A7-AB171F59A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54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4FB6-D367-4522-AD09-C0567B61C2D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9BB-563C-4504-B7A7-AB171F59A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42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4FB6-D367-4522-AD09-C0567B61C2D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559BB-563C-4504-B7A7-AB171F59A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4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64FB6-D367-4522-AD09-C0567B61C2D2}" type="datetimeFigureOut">
              <a:rPr lang="en-IN" smtClean="0"/>
              <a:t>21-03-2024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E559BB-563C-4504-B7A7-AB171F59A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55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24EB-E1CF-B574-646F-3C27E249B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Housing Market Analysis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BD32A-C1E9-CB4C-EB3C-70AC3A7A9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5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 Trends and Predicting Prices</a:t>
            </a:r>
          </a:p>
          <a:p>
            <a:endParaRPr lang="en-IN" sz="5600" dirty="0">
              <a:latin typeface="Times New Roman" panose="02020603050405020304" pitchFamily="18" charset="0"/>
            </a:endParaRPr>
          </a:p>
          <a:p>
            <a:endParaRPr lang="en-IN" sz="5600" dirty="0">
              <a:latin typeface="Times New Roman" panose="02020603050405020304" pitchFamily="18" charset="0"/>
            </a:endParaRPr>
          </a:p>
          <a:p>
            <a:r>
              <a:rPr lang="en-IN" sz="5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Name-Tarun Mishra</a:t>
            </a:r>
            <a:endParaRPr lang="en-IN" sz="5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7092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F7A9-E556-8779-6689-E75A5A65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  <a:latin typeface="Arial Rounded MT Bold" panose="020F0704030504030204" pitchFamily="34" charset="0"/>
              </a:rPr>
              <a:t>Insights from the data for buyers</a:t>
            </a:r>
            <a:endParaRPr lang="en-IN" sz="4400" dirty="0">
              <a:solidFill>
                <a:schemeClr val="accent6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CB427-E4E6-2157-F232-B4FEE2E68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US" sz="6400" b="0" i="0" dirty="0">
                <a:solidFill>
                  <a:srgbClr val="111111"/>
                </a:solidFill>
                <a:effectLst/>
              </a:rPr>
              <a:t>Let’s discuss the implications for both buyers and sellers based on the insights from our analysis of the </a:t>
            </a:r>
            <a:r>
              <a:rPr lang="en-US" sz="6400" b="1" i="0" dirty="0">
                <a:solidFill>
                  <a:srgbClr val="111111"/>
                </a:solidFill>
                <a:effectLst/>
              </a:rPr>
              <a:t>Ames, Iowa housing dataset</a:t>
            </a:r>
            <a:r>
              <a:rPr lang="en-US" sz="6400" b="0" i="0" dirty="0">
                <a:solidFill>
                  <a:srgbClr val="111111"/>
                </a:solidFill>
                <a:effectLst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sz="6400" b="1" i="0" dirty="0">
                <a:solidFill>
                  <a:srgbClr val="111111"/>
                </a:solidFill>
                <a:effectLst/>
              </a:rPr>
              <a:t>For Buyers</a:t>
            </a:r>
            <a:r>
              <a:rPr lang="en-US" sz="6400" b="0" i="0" dirty="0">
                <a:solidFill>
                  <a:srgbClr val="11111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6400" b="1" i="0" dirty="0">
                <a:solidFill>
                  <a:srgbClr val="111111"/>
                </a:solidFill>
                <a:effectLst/>
              </a:rPr>
              <a:t>Leverage Living Area</a:t>
            </a:r>
            <a:r>
              <a:rPr lang="en-US" sz="6400" b="0" i="0" dirty="0">
                <a:solidFill>
                  <a:srgbClr val="111111"/>
                </a:solidFill>
                <a:effectLst/>
              </a:rPr>
              <a:t>: Understanding the relationship between living area (</a:t>
            </a:r>
            <a:r>
              <a:rPr lang="en-US" sz="6400" b="1" i="0" dirty="0" err="1">
                <a:solidFill>
                  <a:srgbClr val="111111"/>
                </a:solidFill>
                <a:effectLst/>
              </a:rPr>
              <a:t>GrLivArea</a:t>
            </a:r>
            <a:r>
              <a:rPr lang="en-US" sz="6400" b="0" i="0" dirty="0">
                <a:solidFill>
                  <a:srgbClr val="111111"/>
                </a:solidFill>
                <a:effectLst/>
              </a:rPr>
              <a:t>) and sale price is crucial. As living area increases, so does the sale price. Buyers should consider their space requirements and budget accordingly.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6400" b="1" i="0" dirty="0">
                <a:solidFill>
                  <a:srgbClr val="111111"/>
                </a:solidFill>
                <a:effectLst/>
              </a:rPr>
              <a:t>Beware of Outliers</a:t>
            </a:r>
            <a:r>
              <a:rPr lang="en-US" sz="6400" b="0" i="0" dirty="0">
                <a:solidFill>
                  <a:srgbClr val="111111"/>
                </a:solidFill>
                <a:effectLst/>
              </a:rPr>
              <a:t>: While larger living areas generally command higher prices, outliers exist. Some homes with extensive living areas may not necessarily be priced proportionally. Buyers should evaluate each property holistically.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6400" b="1" i="0" dirty="0">
                <a:solidFill>
                  <a:srgbClr val="111111"/>
                </a:solidFill>
                <a:effectLst/>
              </a:rPr>
              <a:t>Quality Matters</a:t>
            </a:r>
            <a:r>
              <a:rPr lang="en-US" sz="6400" b="0" i="0" dirty="0">
                <a:solidFill>
                  <a:srgbClr val="111111"/>
                </a:solidFill>
                <a:effectLst/>
              </a:rPr>
              <a:t>: Beyond living area, focus on other quality-related features (like </a:t>
            </a:r>
            <a:r>
              <a:rPr lang="en-US" sz="6400" b="1" i="0" dirty="0" err="1">
                <a:solidFill>
                  <a:srgbClr val="111111"/>
                </a:solidFill>
                <a:effectLst/>
              </a:rPr>
              <a:t>OverallQual</a:t>
            </a:r>
            <a:r>
              <a:rPr lang="en-US" sz="6400" b="0" i="0" dirty="0">
                <a:solidFill>
                  <a:srgbClr val="111111"/>
                </a:solidFill>
                <a:effectLst/>
              </a:rPr>
              <a:t>). A well-maintained house with desirable amenities can justify a higher price.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6400" b="1" i="0" dirty="0">
                <a:solidFill>
                  <a:srgbClr val="111111"/>
                </a:solidFill>
                <a:effectLst/>
              </a:rPr>
              <a:t>Garage Space</a:t>
            </a:r>
            <a:r>
              <a:rPr lang="en-US" sz="6400" b="0" i="0" dirty="0">
                <a:solidFill>
                  <a:srgbClr val="111111"/>
                </a:solidFill>
                <a:effectLst/>
              </a:rPr>
              <a:t>: If garage space matters to you, pay attention to </a:t>
            </a:r>
            <a:r>
              <a:rPr lang="en-US" sz="6400" b="1" i="0" dirty="0" err="1">
                <a:solidFill>
                  <a:srgbClr val="111111"/>
                </a:solidFill>
                <a:effectLst/>
              </a:rPr>
              <a:t>GarageCars</a:t>
            </a:r>
            <a:r>
              <a:rPr lang="en-US" sz="6400" b="0" i="0" dirty="0">
                <a:solidFill>
                  <a:srgbClr val="111111"/>
                </a:solidFill>
                <a:effectLst/>
              </a:rPr>
              <a:t> and </a:t>
            </a:r>
            <a:r>
              <a:rPr lang="en-US" sz="6400" b="1" i="0" dirty="0" err="1">
                <a:solidFill>
                  <a:srgbClr val="111111"/>
                </a:solidFill>
                <a:effectLst/>
              </a:rPr>
              <a:t>GarageArea</a:t>
            </a:r>
            <a:r>
              <a:rPr lang="en-US" sz="6400" b="0" i="0" dirty="0">
                <a:solidFill>
                  <a:srgbClr val="111111"/>
                </a:solidFill>
                <a:effectLst/>
              </a:rPr>
              <a:t>. A larger garage may impact the price.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5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2BA6-60C6-1F3F-F2B3-D46FBE90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Insights from the data for sellers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5C0A3-1472-E871-B416-BC0B8F20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5600" b="1" i="0" dirty="0">
                <a:solidFill>
                  <a:srgbClr val="111111"/>
                </a:solidFill>
                <a:effectLst/>
              </a:rPr>
              <a:t>For Sellers</a:t>
            </a:r>
            <a:r>
              <a:rPr lang="en-US" sz="5600" b="0" i="0" dirty="0">
                <a:solidFill>
                  <a:srgbClr val="111111"/>
                </a:solidFill>
                <a:effectLst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5600" b="1" i="0" dirty="0">
                <a:solidFill>
                  <a:srgbClr val="111111"/>
                </a:solidFill>
                <a:effectLst/>
              </a:rPr>
              <a:t>Highlight Living Area</a:t>
            </a:r>
            <a:r>
              <a:rPr lang="en-US" sz="5600" b="0" i="0" dirty="0">
                <a:solidFill>
                  <a:srgbClr val="111111"/>
                </a:solidFill>
                <a:effectLst/>
              </a:rPr>
              <a:t>: Emphasize the living area when marketing your home. Showcase spacious rooms and open layouts.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5600" b="1" i="0" dirty="0">
                <a:solidFill>
                  <a:srgbClr val="111111"/>
                </a:solidFill>
                <a:effectLst/>
              </a:rPr>
              <a:t>Address Quality</a:t>
            </a:r>
            <a:r>
              <a:rPr lang="en-US" sz="5600" b="0" i="0" dirty="0">
                <a:solidFill>
                  <a:srgbClr val="111111"/>
                </a:solidFill>
                <a:effectLst/>
              </a:rPr>
              <a:t>: Invest in home improvements that enhance quality. Upgrades to bathrooms, kitchens, and overall aesthetics can positively influence sale prices.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5600" b="1" i="0" dirty="0">
                <a:solidFill>
                  <a:srgbClr val="111111"/>
                </a:solidFill>
                <a:effectLst/>
              </a:rPr>
              <a:t>Price Strategically</a:t>
            </a:r>
            <a:r>
              <a:rPr lang="en-US" sz="5600" b="0" i="0" dirty="0">
                <a:solidFill>
                  <a:srgbClr val="111111"/>
                </a:solidFill>
                <a:effectLst/>
              </a:rPr>
              <a:t>: While larger living areas are advantageous, don’t overprice based solely on square footage. Consider the overall package, including quality and location.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5600" b="1" i="0" dirty="0">
                <a:solidFill>
                  <a:srgbClr val="111111"/>
                </a:solidFill>
                <a:effectLst/>
              </a:rPr>
              <a:t>Garage Appeal</a:t>
            </a:r>
            <a:r>
              <a:rPr lang="en-US" sz="5600" b="0" i="0" dirty="0">
                <a:solidFill>
                  <a:srgbClr val="111111"/>
                </a:solidFill>
                <a:effectLst/>
              </a:rPr>
              <a:t>: If your property has a garage, highlight its size and functionality. Buyers often appreciate ample garage space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53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590B-12A2-A846-0133-95ED14E62A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anchor="ctr">
            <a:normAutofit/>
          </a:bodyPr>
          <a:lstStyle/>
          <a:p>
            <a:pPr marL="0" indent="0" algn="ctr">
              <a:buNone/>
            </a:pPr>
            <a:r>
              <a:rPr lang="en-US" sz="8800" dirty="0">
                <a:solidFill>
                  <a:schemeClr val="accent6">
                    <a:lumMod val="50000"/>
                  </a:schemeClr>
                </a:solidFill>
              </a:rPr>
              <a:t>THANK YOU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DB419B-042F-5137-1618-2F848EF86CC9}"/>
                  </a:ext>
                </a:extLst>
              </p14:cNvPr>
              <p14:cNvContentPartPr/>
              <p14:nvPr/>
            </p14:nvContentPartPr>
            <p14:xfrm>
              <a:off x="8945952" y="357226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DB419B-042F-5137-1618-2F848EF86C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9832" y="356614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20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C43A-CBB1-C428-705B-02C5316B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Introduction</a:t>
            </a:r>
            <a:r>
              <a:rPr lang="en-IN" sz="4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:</a:t>
            </a:r>
            <a:br>
              <a:rPr lang="en-IN" sz="4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733F1-989F-64F3-2340-3083CB01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Housing Market Analysis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Understanding Trends and Predicting Prices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Dataset Overview: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dataset contains information related to housing properties.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Purpose: To analyze trends, identify influential factors, and predict house prices.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82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82F8-259F-767B-CD36-40F883DB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111111"/>
                </a:solidFill>
                <a:effectLst/>
                <a:highlight>
                  <a:srgbClr val="008080"/>
                </a:highlight>
                <a:latin typeface="-apple-system"/>
              </a:rPr>
              <a:t>Let’s highlight some key features (columns) from the housing dataset</a:t>
            </a:r>
            <a:endParaRPr lang="en-IN" sz="4000" dirty="0">
              <a:highlight>
                <a:srgbClr val="008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8D17D-97A6-871C-55CD-BB70AA96A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111111"/>
                </a:solidFill>
                <a:effectLst/>
                <a:latin typeface="-apple-system"/>
              </a:rPr>
              <a:t>GrLivArea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 (Above Ground Living Area)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Represents the total living area above ground (in square feet).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Larger living areas often correlate with higher house prices.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111111"/>
                </a:solidFill>
                <a:effectLst/>
                <a:latin typeface="-apple-system"/>
              </a:rPr>
              <a:t>OverallQual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 (Overall Quality)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 rating of the overall material and finish quality of the house.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Higher quality ratings tend to be associated with higher prices.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111111"/>
                </a:solidFill>
                <a:effectLst/>
                <a:latin typeface="-apple-system"/>
              </a:rPr>
              <a:t>YearBuilt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 (Year of Construction)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Indicates when the house was built.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Older houses may have historical value, while newer constructions offer modern amenities.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111111"/>
                </a:solidFill>
                <a:effectLst/>
                <a:latin typeface="-apple-system"/>
              </a:rPr>
              <a:t>TotalBsmtSF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 (Total Basement Area)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total area of the basement (in square feet).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Basements can significantly impact property values.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1stFlrSF (First Floor Area)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area of the first floor (in square feet).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Spacious first floors are desirable and can affect prices.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These features play a crucial role in predicting house prices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26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1506-5C7F-E18A-6558-11CDB84B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Data Summary</a:t>
            </a:r>
            <a:r>
              <a:rPr lang="en-IN" sz="4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:</a:t>
            </a:r>
            <a:br>
              <a:rPr lang="en-IN" sz="48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</a:b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4451E-A72A-E828-67D8-89661F095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The dataset contains </a:t>
            </a:r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9 rows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 and </a:t>
            </a:r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81 columns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The columns represent various features related to houses, such as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MSSubClass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MSZoning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LotFrontage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LotArea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‘Street’, ‘Alley’,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LotShape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LandContour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‘Utilities’,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LotConfig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LandSlope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Neighborhood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‘Condition1’, ‘Condition2’,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BldgType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HouseStyle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OverallQual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OverallCond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YearBuilt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YearRemodAdd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RoofStyle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RoofMatl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‘Exterior1st’, ‘Exterior2nd’,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MasVnrType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MasVnrArea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ExterQual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ExterCond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‘Foundation’,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BsmtQual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BsmtCond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BsmtExposure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‘BsmtFinType1’, ‘BsmtFinSF1’, ‘BsmtFinType2’, ‘BsmtFinSF2’,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BsmtUnfSF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TotalBsmtSF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‘Heating’,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HeatingQC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CentralAir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‘Electrical’, ‘1stFlrSF’, ‘2ndFlrSF’,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LowQualFinSF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GrLivArea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BsmtFullBath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BsmtHalfBath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FullBath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HalfBath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BedroomAbvGr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KitchenAbvGr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KitchenQual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TotRmsAbvGrd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‘Functional’, ‘Fireplaces’,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FireplaceQu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GarageType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GarageYrBlt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GarageFinish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GarageCars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GarageArea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GarageQual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GarageCond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PavedDrive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WoodDeckSF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OpenPorchSF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EnclosedPorch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‘3SsnPorch’,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ScreenPorch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PoolArea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PoolQC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‘Fence’,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MiscFeature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MiscVal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MoSold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YrSold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SaleType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SaleCondition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’, and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SalePrice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The ‘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-apple-system"/>
              </a:rPr>
              <a:t>SalePrice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’ column is typically the target variable in a housing dataset, which represents the price at which a particular house was sold.</a:t>
            </a:r>
          </a:p>
          <a:p>
            <a:pPr algn="l"/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This is a general summary of the dataset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0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E6EC-CDB9-BD3A-BDB3-28BF0F2D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Correlation Analysis</a:t>
            </a:r>
            <a:r>
              <a:rPr lang="en-IN" sz="4800" dirty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:</a:t>
            </a:r>
            <a:br>
              <a:rPr lang="en-IN" sz="4800" dirty="0">
                <a:solidFill>
                  <a:schemeClr val="accent6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</a:br>
            <a:endParaRPr lang="en-IN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60EB-33DF-5CCD-AA24-BC3809A7B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Key observations: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‘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GrLivArea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’ (above ground living area) and ‘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OverallQual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’ (overall quality) have strong positive correlations with ‘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SalePrice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’.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‘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YearBuilt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’ doesn’t show a strong linear relationship with ‘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SalePrice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’.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18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2264-B475-28E7-98D9-86BE6828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-apple-system"/>
              </a:rPr>
              <a:t>F</a:t>
            </a:r>
            <a:r>
              <a:rPr lang="en-US" sz="3600" b="0" i="0" dirty="0">
                <a:solidFill>
                  <a:schemeClr val="accent1"/>
                </a:solidFill>
                <a:effectLst/>
                <a:latin typeface="-apple-system"/>
              </a:rPr>
              <a:t>eatures that are highly correlated with the ‘</a:t>
            </a:r>
            <a:r>
              <a:rPr lang="en-US" sz="3600" b="0" i="0" dirty="0" err="1">
                <a:solidFill>
                  <a:schemeClr val="accent1"/>
                </a:solidFill>
                <a:effectLst/>
                <a:latin typeface="-apple-system"/>
              </a:rPr>
              <a:t>SalePrice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3214-CAA9-C872-5A5E-436A59A95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Let’s focus on the features that are highly correlated with the ‘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SalePrice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’ in the housing dataset: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111111"/>
                </a:solidFill>
                <a:effectLst/>
                <a:latin typeface="-apple-system"/>
              </a:rPr>
              <a:t>GrLivArea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 (Above Ground Living Area)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Represents the total living area above ground (in square feet).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Larger living areas tend to correlate positively with higher house prices.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111111"/>
                </a:solidFill>
                <a:effectLst/>
                <a:latin typeface="-apple-system"/>
              </a:rPr>
              <a:t>OverallQual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 (Overall Quality)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 rating of the overall material and finish quality of the house.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Higher quality ratings are associated with higher prices.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111111"/>
                </a:solidFill>
                <a:effectLst/>
                <a:latin typeface="-apple-system"/>
              </a:rPr>
              <a:t>TotalBsmtSF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 (Total Basement Area)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total area of the basement (in square feet).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Larger basements can significantly impact property values.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1stFlrSF (First Floor Area)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area of the first floor (in square feet).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Spacious first floors are desirable and can affect prices.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These features play a crucial role in predicting house prices.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69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37F5-4701-50A6-B9D5-ECB9A2D3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8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Distribution of Sale Price</a:t>
            </a:r>
            <a:r>
              <a:rPr lang="en-IN" sz="4800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  <a:t>:</a:t>
            </a:r>
            <a:br>
              <a:rPr lang="en-IN" sz="4800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</a:rPr>
            </a:br>
            <a:endParaRPr lang="en-IN" sz="4800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DFFB3-99F3-21D0-7B57-974AA428C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Let’s delve into the range and central tendencies of some key features in the housing dataset: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Central Tendency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Mean (Average)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The sum of all values divided by the number of values.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Median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The middle value when the data is ordered.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Mode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The value(s) that appear most frequently.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Dispersion (Spread and Variability)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Range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Difference between the maximum and minimum values.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Variance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Average of the squared differences from the mean.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Standard Deviation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Square root of the variance.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Interquartile Range (IQR)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Range between the 25th and 75th percentiles.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These measures help us understand the distribution and variability within the dataset.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33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3D30-0A45-8184-6A76-1EB26967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accent6"/>
                </a:solidFill>
                <a:latin typeface="-apple-system"/>
              </a:rPr>
              <a:t>T</a:t>
            </a:r>
            <a:r>
              <a:rPr lang="en-US" sz="5400" b="0" i="0" dirty="0">
                <a:solidFill>
                  <a:schemeClr val="accent6"/>
                </a:solidFill>
                <a:effectLst/>
                <a:latin typeface="-apple-system"/>
              </a:rPr>
              <a:t>he relationships within the dataset.</a:t>
            </a:r>
            <a:endParaRPr lang="en-IN" sz="54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87F0-E350-B218-82AA-D5468FFE6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We’ll focus on the </a:t>
            </a:r>
            <a:r>
              <a:rPr lang="en-US" sz="4000" b="1" i="0" dirty="0">
                <a:solidFill>
                  <a:srgbClr val="111111"/>
                </a:solidFill>
                <a:effectLst/>
                <a:latin typeface="-apple-system"/>
              </a:rPr>
              <a:t>Ames, Iowa housing dataset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, where we aim to predict sale prices using various features. Here are some key insights:</a:t>
            </a:r>
          </a:p>
          <a:p>
            <a:pPr algn="l">
              <a:buFont typeface="+mj-lt"/>
              <a:buAutoNum type="arabicPeriod"/>
            </a:pPr>
            <a:r>
              <a:rPr lang="en-US" sz="4000" b="1" i="0" dirty="0">
                <a:solidFill>
                  <a:srgbClr val="111111"/>
                </a:solidFill>
                <a:effectLst/>
                <a:latin typeface="-apple-system"/>
              </a:rPr>
              <a:t>Correlation Analysis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We start by examining how strongly each numerical feature correlates with the sale price.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Notable features with significant correlation (threshold set at 0.45) include: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000" b="1" i="0" dirty="0" err="1">
                <a:solidFill>
                  <a:srgbClr val="111111"/>
                </a:solidFill>
                <a:effectLst/>
                <a:latin typeface="-apple-system"/>
              </a:rPr>
              <a:t>OverallQual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: Overall quality rating of the house.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000" b="1" i="0" dirty="0" err="1">
                <a:solidFill>
                  <a:srgbClr val="111111"/>
                </a:solidFill>
                <a:effectLst/>
                <a:latin typeface="-apple-system"/>
              </a:rPr>
              <a:t>YearBuilt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: Year when the house was built.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000" b="1" i="0" dirty="0" err="1">
                <a:solidFill>
                  <a:srgbClr val="111111"/>
                </a:solidFill>
                <a:effectLst/>
                <a:latin typeface="-apple-system"/>
              </a:rPr>
              <a:t>YearRemodAdd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: Year of remodeling or addition.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000" b="1" i="0" dirty="0" err="1">
                <a:solidFill>
                  <a:srgbClr val="111111"/>
                </a:solidFill>
                <a:effectLst/>
                <a:latin typeface="-apple-system"/>
              </a:rPr>
              <a:t>MasVnrArea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: Masonry veneer area in square feet.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000" b="1" i="0" dirty="0" err="1">
                <a:solidFill>
                  <a:srgbClr val="111111"/>
                </a:solidFill>
                <a:effectLst/>
                <a:latin typeface="-apple-system"/>
              </a:rPr>
              <a:t>TotalBsmtSF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: Total basement area in square feet.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000" b="1" i="0" dirty="0">
                <a:solidFill>
                  <a:srgbClr val="111111"/>
                </a:solidFill>
                <a:effectLst/>
                <a:latin typeface="-apple-system"/>
              </a:rPr>
              <a:t>1stFlrSF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: First-floor area in square feet.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000" b="1" i="0" dirty="0" err="1">
                <a:solidFill>
                  <a:srgbClr val="111111"/>
                </a:solidFill>
                <a:effectLst/>
                <a:latin typeface="-apple-system"/>
              </a:rPr>
              <a:t>GrLivArea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: Living area square feet.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000" b="1" i="0" dirty="0" err="1">
                <a:solidFill>
                  <a:srgbClr val="111111"/>
                </a:solidFill>
                <a:effectLst/>
                <a:latin typeface="-apple-system"/>
              </a:rPr>
              <a:t>FullBath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: Number of full bathrooms.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000" b="1" i="0" dirty="0" err="1">
                <a:solidFill>
                  <a:srgbClr val="111111"/>
                </a:solidFill>
                <a:effectLst/>
                <a:latin typeface="-apple-system"/>
              </a:rPr>
              <a:t>TotRmsAbvGrd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: Total rooms above ground.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000" b="1" i="0" dirty="0">
                <a:solidFill>
                  <a:srgbClr val="111111"/>
                </a:solidFill>
                <a:effectLst/>
                <a:latin typeface="-apple-system"/>
              </a:rPr>
              <a:t>Fireplaces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: Number of fireplaces.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000" b="1" i="0" dirty="0" err="1">
                <a:solidFill>
                  <a:srgbClr val="111111"/>
                </a:solidFill>
                <a:effectLst/>
                <a:latin typeface="-apple-system"/>
              </a:rPr>
              <a:t>GarageYrBlt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: Year when the garage was built.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000" b="1" i="0" dirty="0" err="1">
                <a:solidFill>
                  <a:srgbClr val="111111"/>
                </a:solidFill>
                <a:effectLst/>
                <a:latin typeface="-apple-system"/>
              </a:rPr>
              <a:t>GarageCars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: Number of cars that fit in the garage.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sz="4000" b="1" i="0" dirty="0" err="1">
                <a:solidFill>
                  <a:srgbClr val="111111"/>
                </a:solidFill>
                <a:effectLst/>
                <a:latin typeface="-apple-system"/>
              </a:rPr>
              <a:t>GarageArea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: Garage area in square feet.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We exclude the </a:t>
            </a:r>
            <a:r>
              <a:rPr lang="en-US" sz="4000" b="1" i="0" dirty="0">
                <a:solidFill>
                  <a:srgbClr val="111111"/>
                </a:solidFill>
                <a:effectLst/>
                <a:latin typeface="-apple-system"/>
              </a:rPr>
              <a:t>‘</a:t>
            </a:r>
            <a:r>
              <a:rPr lang="en-US" sz="4000" b="1" i="0" dirty="0" err="1">
                <a:solidFill>
                  <a:srgbClr val="111111"/>
                </a:solidFill>
                <a:effectLst/>
                <a:latin typeface="-apple-system"/>
              </a:rPr>
              <a:t>LotFrontage</a:t>
            </a:r>
            <a:r>
              <a:rPr lang="en-US" sz="4000" b="1" i="0" dirty="0">
                <a:solidFill>
                  <a:srgbClr val="111111"/>
                </a:solidFill>
                <a:effectLst/>
                <a:latin typeface="-apple-system"/>
              </a:rPr>
              <a:t>’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 feature due to its correlation falling below the threshold.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For </a:t>
            </a:r>
            <a:r>
              <a:rPr lang="en-US" sz="4000" b="1" i="0" dirty="0">
                <a:solidFill>
                  <a:srgbClr val="111111"/>
                </a:solidFill>
                <a:effectLst/>
                <a:latin typeface="-apple-system"/>
              </a:rPr>
              <a:t>‘</a:t>
            </a:r>
            <a:r>
              <a:rPr lang="en-US" sz="4000" b="1" i="0" dirty="0" err="1">
                <a:solidFill>
                  <a:srgbClr val="111111"/>
                </a:solidFill>
                <a:effectLst/>
                <a:latin typeface="-apple-system"/>
              </a:rPr>
              <a:t>MasVnrArea</a:t>
            </a:r>
            <a:r>
              <a:rPr lang="en-US" sz="4000" b="1" i="0" dirty="0">
                <a:solidFill>
                  <a:srgbClr val="111111"/>
                </a:solidFill>
                <a:effectLst/>
                <a:latin typeface="-apple-system"/>
              </a:rPr>
              <a:t>’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 and </a:t>
            </a:r>
            <a:r>
              <a:rPr lang="en-US" sz="4000" b="1" i="0" dirty="0">
                <a:solidFill>
                  <a:srgbClr val="111111"/>
                </a:solidFill>
                <a:effectLst/>
                <a:latin typeface="-apple-system"/>
              </a:rPr>
              <a:t>‘</a:t>
            </a:r>
            <a:r>
              <a:rPr lang="en-US" sz="4000" b="1" i="0" dirty="0" err="1">
                <a:solidFill>
                  <a:srgbClr val="111111"/>
                </a:solidFill>
                <a:effectLst/>
                <a:latin typeface="-apple-system"/>
              </a:rPr>
              <a:t>GarageYrBlt</a:t>
            </a:r>
            <a:r>
              <a:rPr lang="en-US" sz="4000" b="1" i="0" dirty="0">
                <a:solidFill>
                  <a:srgbClr val="111111"/>
                </a:solidFill>
                <a:effectLst/>
                <a:latin typeface="-apple-system"/>
              </a:rPr>
              <a:t>’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, we handle missing values through imputation.</a:t>
            </a:r>
            <a:endParaRPr lang="en-US" sz="2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5068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A2ED-505C-B57B-3B68-BE6F298D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accent6"/>
                </a:solidFill>
                <a:latin typeface="-apple-system"/>
              </a:rPr>
              <a:t>T</a:t>
            </a:r>
            <a:r>
              <a:rPr lang="en-US" sz="5400" b="0" i="0" dirty="0">
                <a:solidFill>
                  <a:schemeClr val="accent6"/>
                </a:solidFill>
                <a:effectLst/>
                <a:latin typeface="-apple-system"/>
              </a:rPr>
              <a:t>he relationships within the dataset.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9CFF-DEB4-703C-BD8E-C167FAB3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Visual Exploration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Scatter plots help us visualize the relationship between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‘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-apple-system"/>
              </a:rPr>
              <a:t>GrLivArea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’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(living area) and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‘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-apple-system"/>
              </a:rPr>
              <a:t>SalePrice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’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As the living area (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-apple-system"/>
              </a:rPr>
              <a:t>GrLivArea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) increases, the sale price tends to rise.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However, there are outliers where large living areas do not necessarily correspond to higher prices.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Takeaways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While living area is an essential factor, other features (like quality, year built, etc.) also influence sale prices.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 comprehensive model would consider multiple features and advanced regression techniques.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2395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1397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Arial Rounded MT Bold</vt:lpstr>
      <vt:lpstr>Segoe UI</vt:lpstr>
      <vt:lpstr>Times New Roman</vt:lpstr>
      <vt:lpstr>Trebuchet MS</vt:lpstr>
      <vt:lpstr>Wingdings 3</vt:lpstr>
      <vt:lpstr>Facet</vt:lpstr>
      <vt:lpstr>Housing Market Analysis</vt:lpstr>
      <vt:lpstr>Introduction: </vt:lpstr>
      <vt:lpstr>Let’s highlight some key features (columns) from the housing dataset</vt:lpstr>
      <vt:lpstr>Data Summary: </vt:lpstr>
      <vt:lpstr>Correlation Analysis: </vt:lpstr>
      <vt:lpstr>Features that are highly correlated with the ‘SalePrice</vt:lpstr>
      <vt:lpstr>Distribution of Sale Price: </vt:lpstr>
      <vt:lpstr>The relationships within the dataset.</vt:lpstr>
      <vt:lpstr>The relationships within the dataset.</vt:lpstr>
      <vt:lpstr>Insights from the data for buyers</vt:lpstr>
      <vt:lpstr>Insights from the data for sellers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Market Analysis</dc:title>
  <dc:creator>Ashish Dwivedi</dc:creator>
  <cp:lastModifiedBy>Ashish Dwivedi</cp:lastModifiedBy>
  <cp:revision>2</cp:revision>
  <dcterms:created xsi:type="dcterms:W3CDTF">2024-03-21T12:37:31Z</dcterms:created>
  <dcterms:modified xsi:type="dcterms:W3CDTF">2024-03-21T12:56:33Z</dcterms:modified>
</cp:coreProperties>
</file>