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5" r:id="rId7"/>
    <p:sldId id="267" r:id="rId8"/>
    <p:sldId id="266" r:id="rId9"/>
    <p:sldId id="268" r:id="rId10"/>
    <p:sldId id="269" r:id="rId11"/>
    <p:sldId id="270" r:id="rId12"/>
    <p:sldId id="271" r:id="rId13"/>
    <p:sldId id="260" r:id="rId14"/>
    <p:sldId id="264" r:id="rId15"/>
    <p:sldId id="263" r:id="rId16"/>
    <p:sldId id="259"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A5E"/>
    <a:srgbClr val="9FBC7E"/>
    <a:srgbClr val="F5DD61"/>
    <a:srgbClr val="C58663"/>
    <a:srgbClr val="CED3A5"/>
    <a:srgbClr val="9C565E"/>
    <a:srgbClr val="96C7E5"/>
    <a:srgbClr val="BB3E88"/>
    <a:srgbClr val="AFB090"/>
    <a:srgbClr val="324D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F0E2C-05AD-0452-95E4-EB69F409139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67B0A3EF-D5BC-23D9-02E9-2FB5C66A6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953A3304-7910-A132-106D-39DE253C94EE}"/>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5" name="Marcador de pie de página 4">
            <a:extLst>
              <a:ext uri="{FF2B5EF4-FFF2-40B4-BE49-F238E27FC236}">
                <a16:creationId xmlns:a16="http://schemas.microsoft.com/office/drawing/2014/main" id="{39D35958-245D-6EC5-C2CD-5EF5ED8DFD07}"/>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2D9BDC08-7718-1C60-C8E4-6A27AC2F6987}"/>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3119188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6566F-A4B9-EF95-AB07-EEFD9644BC4A}"/>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58F47BD2-5BEE-DA17-E8B8-BCA695C3944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A6E8BC36-D18A-F445-3DF7-D44337C0F221}"/>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5" name="Marcador de pie de página 4">
            <a:extLst>
              <a:ext uri="{FF2B5EF4-FFF2-40B4-BE49-F238E27FC236}">
                <a16:creationId xmlns:a16="http://schemas.microsoft.com/office/drawing/2014/main" id="{54FA9F10-DF47-62FE-7460-3A6376D1474F}"/>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AE43EF70-3C1C-A32D-C7BE-0FD97233F938}"/>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2699545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6A0A715-BE9F-BCA7-BAFD-220104A75CE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1E372796-11B3-65FE-D142-97ACA80215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F038B61C-C5A9-D4A1-7AB9-EB5F01E02EA7}"/>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5" name="Marcador de pie de página 4">
            <a:extLst>
              <a:ext uri="{FF2B5EF4-FFF2-40B4-BE49-F238E27FC236}">
                <a16:creationId xmlns:a16="http://schemas.microsoft.com/office/drawing/2014/main" id="{43ED80A6-C90E-34C8-41CC-1BA58E7503F9}"/>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355F3A8F-74D9-5DEA-2F2B-2ECD71A141F3}"/>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3531926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76EAF-45A9-A898-918E-5D69A5D6545C}"/>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9081DDF3-C473-2296-40AA-C91CD0D9748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972A74D-16A2-421C-4652-42AFC3EACE5A}"/>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5" name="Marcador de pie de página 4">
            <a:extLst>
              <a:ext uri="{FF2B5EF4-FFF2-40B4-BE49-F238E27FC236}">
                <a16:creationId xmlns:a16="http://schemas.microsoft.com/office/drawing/2014/main" id="{D9E1E8BD-20E4-4710-C481-8F0C5F8497D0}"/>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52A96CFD-A0C6-8702-B02B-50511BDFAD26}"/>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865804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3C64D-10C3-A6E4-D042-D2FE7CEB7A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4EC96B68-64DB-AD78-09DF-5BCFB4EFF7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EA8CE3-E4C2-5B47-9F2C-31AD286092EF}"/>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5" name="Marcador de pie de página 4">
            <a:extLst>
              <a:ext uri="{FF2B5EF4-FFF2-40B4-BE49-F238E27FC236}">
                <a16:creationId xmlns:a16="http://schemas.microsoft.com/office/drawing/2014/main" id="{ECF125B3-F4A9-A989-18CC-98305D84D433}"/>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0E1E00C6-A456-4D74-3D3B-B7250320643E}"/>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2963759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5EEAF-CF40-977F-5561-914F2CF58553}"/>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3B9E0B55-E860-89DF-8C09-5BB36B7538A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71EA454C-EF30-6795-A617-D4A3EF9D3C4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36BD7162-EAE7-CA0E-B5A2-5102B04963AA}"/>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6" name="Marcador de pie de página 5">
            <a:extLst>
              <a:ext uri="{FF2B5EF4-FFF2-40B4-BE49-F238E27FC236}">
                <a16:creationId xmlns:a16="http://schemas.microsoft.com/office/drawing/2014/main" id="{C0D27B5C-F753-89B0-AFE6-922280E7917A}"/>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F73BF63B-17DA-64A4-9CB4-6782695B9F58}"/>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997754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4E73F-6689-E111-8B9E-9BC1BBCDFDC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1696CCFF-6629-3308-5145-CEF899E69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8BE95D4-6710-72BD-3E5D-DB7A89ED39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C173212A-0EB6-F1A2-C75D-DE8F01333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53854A-6E0D-1A1C-D005-7697C637CB6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902E2752-9B70-E35A-DDAE-732AAAA3ABA0}"/>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8" name="Marcador de pie de página 7">
            <a:extLst>
              <a:ext uri="{FF2B5EF4-FFF2-40B4-BE49-F238E27FC236}">
                <a16:creationId xmlns:a16="http://schemas.microsoft.com/office/drawing/2014/main" id="{AFDE4597-0572-58FD-2516-58957C634776}"/>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61EE91DA-88EC-85AA-0201-D216C4669766}"/>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890031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4FD6D-E61C-DCE8-9322-2627958B06BF}"/>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ED3D4333-3F2E-B6DB-4585-5CBC376617DC}"/>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4" name="Marcador de pie de página 3">
            <a:extLst>
              <a:ext uri="{FF2B5EF4-FFF2-40B4-BE49-F238E27FC236}">
                <a16:creationId xmlns:a16="http://schemas.microsoft.com/office/drawing/2014/main" id="{01FCD92E-2F02-D1F4-617A-EB42A11107F5}"/>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BB9D9468-61CD-ABDD-FB05-FCD9E323201B}"/>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393615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320DD7F-159E-8CFC-9A64-E58812E93EDC}"/>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3" name="Marcador de pie de página 2">
            <a:extLst>
              <a:ext uri="{FF2B5EF4-FFF2-40B4-BE49-F238E27FC236}">
                <a16:creationId xmlns:a16="http://schemas.microsoft.com/office/drawing/2014/main" id="{C4B7EDED-9244-B7EA-A570-FE6D9411D890}"/>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FCA58B7E-CDED-103A-FAEB-787E2DA08558}"/>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1058811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2F071-BCCD-836A-F8ED-5DC9C13F94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B815CFA6-81B6-CAD9-0EA5-7C42E270E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3AD403B4-1F1F-1A53-328E-E5F5FDFF2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2749A2-FDC1-9595-F8FB-6F8CA805A5EB}"/>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6" name="Marcador de pie de página 5">
            <a:extLst>
              <a:ext uri="{FF2B5EF4-FFF2-40B4-BE49-F238E27FC236}">
                <a16:creationId xmlns:a16="http://schemas.microsoft.com/office/drawing/2014/main" id="{C02A20FE-A787-09A2-D200-04B20CD1DFB8}"/>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9E9AE93A-9D37-38C7-E336-F7D84B3002C0}"/>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56762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2F90C-5084-B0D9-AA8B-98A2879A4BF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CA01720A-A93D-1DAD-217E-8B3BF4421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593F2DF1-DE30-CF1D-B84D-132265351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0079F2-B5A2-348C-82BF-CD1FCB1FAFA2}"/>
              </a:ext>
            </a:extLst>
          </p:cNvPr>
          <p:cNvSpPr>
            <a:spLocks noGrp="1"/>
          </p:cNvSpPr>
          <p:nvPr>
            <p:ph type="dt" sz="half" idx="10"/>
          </p:nvPr>
        </p:nvSpPr>
        <p:spPr/>
        <p:txBody>
          <a:bodyPr/>
          <a:lstStyle/>
          <a:p>
            <a:fld id="{ED2A5751-ABDA-4E62-BD99-532AE0E8F4B9}" type="datetimeFigureOut">
              <a:rPr lang="es-GT" smtClean="0"/>
              <a:t>8/05/2024</a:t>
            </a:fld>
            <a:endParaRPr lang="es-GT"/>
          </a:p>
        </p:txBody>
      </p:sp>
      <p:sp>
        <p:nvSpPr>
          <p:cNvPr id="6" name="Marcador de pie de página 5">
            <a:extLst>
              <a:ext uri="{FF2B5EF4-FFF2-40B4-BE49-F238E27FC236}">
                <a16:creationId xmlns:a16="http://schemas.microsoft.com/office/drawing/2014/main" id="{2670C6EA-B729-1F35-4C27-A43E047C4E91}"/>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1F0CEF16-063B-1B07-DFC8-8B7BF399681A}"/>
              </a:ext>
            </a:extLst>
          </p:cNvPr>
          <p:cNvSpPr>
            <a:spLocks noGrp="1"/>
          </p:cNvSpPr>
          <p:nvPr>
            <p:ph type="sldNum" sz="quarter" idx="12"/>
          </p:nvPr>
        </p:nvSpPr>
        <p:spPr/>
        <p:txBody>
          <a:bodyPr/>
          <a:lstStyle/>
          <a:p>
            <a:fld id="{E337C43D-4165-4C3B-9677-52B99860F5A4}" type="slidenum">
              <a:rPr lang="es-GT" smtClean="0"/>
              <a:t>‹Nº›</a:t>
            </a:fld>
            <a:endParaRPr lang="es-GT"/>
          </a:p>
        </p:txBody>
      </p:sp>
    </p:spTree>
    <p:extLst>
      <p:ext uri="{BB962C8B-B14F-4D97-AF65-F5344CB8AC3E}">
        <p14:creationId xmlns:p14="http://schemas.microsoft.com/office/powerpoint/2010/main" val="3761238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54EFDE-2FF6-BEA3-69F8-540101961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6175C2FF-993A-76E0-C691-EAFEE9875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99381DBF-1A82-6F1A-0778-457FB3791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2A5751-ABDA-4E62-BD99-532AE0E8F4B9}" type="datetimeFigureOut">
              <a:rPr lang="es-GT" smtClean="0"/>
              <a:t>8/05/2024</a:t>
            </a:fld>
            <a:endParaRPr lang="es-GT"/>
          </a:p>
        </p:txBody>
      </p:sp>
      <p:sp>
        <p:nvSpPr>
          <p:cNvPr id="5" name="Marcador de pie de página 4">
            <a:extLst>
              <a:ext uri="{FF2B5EF4-FFF2-40B4-BE49-F238E27FC236}">
                <a16:creationId xmlns:a16="http://schemas.microsoft.com/office/drawing/2014/main" id="{50C4D989-AD1C-B537-ADF6-2213B7F66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GT"/>
          </a:p>
        </p:txBody>
      </p:sp>
      <p:sp>
        <p:nvSpPr>
          <p:cNvPr id="6" name="Marcador de número de diapositiva 5">
            <a:extLst>
              <a:ext uri="{FF2B5EF4-FFF2-40B4-BE49-F238E27FC236}">
                <a16:creationId xmlns:a16="http://schemas.microsoft.com/office/drawing/2014/main" id="{80C7A87E-57EE-9603-2109-6E4EA8B56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37C43D-4165-4C3B-9677-52B99860F5A4}" type="slidenum">
              <a:rPr lang="es-GT" smtClean="0"/>
              <a:t>‹Nº›</a:t>
            </a:fld>
            <a:endParaRPr lang="es-GT"/>
          </a:p>
        </p:txBody>
      </p:sp>
    </p:spTree>
    <p:extLst>
      <p:ext uri="{BB962C8B-B14F-4D97-AF65-F5344CB8AC3E}">
        <p14:creationId xmlns:p14="http://schemas.microsoft.com/office/powerpoint/2010/main" val="314231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 Id="rId9" Type="http://schemas.openxmlformats.org/officeDocument/2006/relationships/slide" Target="slide1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106" name="CuadroTexto 105">
            <a:extLst>
              <a:ext uri="{FF2B5EF4-FFF2-40B4-BE49-F238E27FC236}">
                <a16:creationId xmlns:a16="http://schemas.microsoft.com/office/drawing/2014/main" id="{2D5E602A-8304-0A38-213A-DBE7AD6C7C98}"/>
              </a:ext>
            </a:extLst>
          </p:cNvPr>
          <p:cNvSpPr txBox="1"/>
          <p:nvPr/>
        </p:nvSpPr>
        <p:spPr>
          <a:xfrm>
            <a:off x="7244908" y="1739271"/>
            <a:ext cx="3911600" cy="769441"/>
          </a:xfrm>
          <a:prstGeom prst="rect">
            <a:avLst/>
          </a:prstGeom>
          <a:noFill/>
        </p:spPr>
        <p:txBody>
          <a:bodyPr wrap="square" rtlCol="0">
            <a:spAutoFit/>
          </a:bodyPr>
          <a:lstStyle/>
          <a:p>
            <a:pPr algn="ctr"/>
            <a:r>
              <a:rPr lang="es-MX" sz="4400" dirty="0">
                <a:latin typeface="Copperplate Gothic Light" panose="020E0507020206020404" pitchFamily="34" charset="0"/>
                <a:ea typeface="ADLaM Display" panose="020F0502020204030204" pitchFamily="2" charset="0"/>
                <a:cs typeface="Cascadia Code SemiBold" panose="020B0609020000020004" pitchFamily="49" charset="0"/>
              </a:rPr>
              <a:t>Bienvenidos</a:t>
            </a:r>
            <a:endParaRPr lang="es-GT" dirty="0">
              <a:latin typeface="Copperplate Gothic Light" panose="020E0507020206020404" pitchFamily="34" charset="0"/>
              <a:ea typeface="ADLaM Display" panose="020F0502020204030204" pitchFamily="2" charset="0"/>
              <a:cs typeface="Cascadia Code SemiBold" panose="020B0609020000020004" pitchFamily="49" charset="0"/>
            </a:endParaRPr>
          </a:p>
        </p:txBody>
      </p:sp>
      <p:sp>
        <p:nvSpPr>
          <p:cNvPr id="107" name="Rectángulo: esquinas redondeadas 106">
            <a:hlinkClick r:id="rId2" action="ppaction://hlinksldjump"/>
            <a:extLst>
              <a:ext uri="{FF2B5EF4-FFF2-40B4-BE49-F238E27FC236}">
                <a16:creationId xmlns:a16="http://schemas.microsoft.com/office/drawing/2014/main" id="{2697B0B6-5610-16D1-B7A1-B4C2E7637BA5}"/>
              </a:ext>
            </a:extLst>
          </p:cNvPr>
          <p:cNvSpPr/>
          <p:nvPr/>
        </p:nvSpPr>
        <p:spPr>
          <a:xfrm>
            <a:off x="7448108" y="3238074"/>
            <a:ext cx="3505200" cy="1369400"/>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Comenzar</a:t>
            </a:r>
            <a:endParaRPr lang="es-GT" dirty="0"/>
          </a:p>
        </p:txBody>
      </p:sp>
      <p:pic>
        <p:nvPicPr>
          <p:cNvPr id="109" name="Imagen 108" descr="Texto&#10;&#10;Descripción generada automáticamente">
            <a:extLst>
              <a:ext uri="{FF2B5EF4-FFF2-40B4-BE49-F238E27FC236}">
                <a16:creationId xmlns:a16="http://schemas.microsoft.com/office/drawing/2014/main" id="{7FAF742B-A057-8617-F2CE-34BBD1E00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102" y="5120558"/>
            <a:ext cx="2199212" cy="960437"/>
          </a:xfrm>
          <a:prstGeom prst="rect">
            <a:avLst/>
          </a:prstGeom>
        </p:spPr>
      </p:pic>
    </p:spTree>
    <p:extLst>
      <p:ext uri="{BB962C8B-B14F-4D97-AF65-F5344CB8AC3E}">
        <p14:creationId xmlns:p14="http://schemas.microsoft.com/office/powerpoint/2010/main" val="1529807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924718" y="716404"/>
            <a:ext cx="4475163" cy="1200329"/>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Diferencia De Cubos</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764145" y="1920038"/>
            <a:ext cx="4796308" cy="1323439"/>
          </a:xfrm>
          <a:prstGeom prst="rect">
            <a:avLst/>
          </a:prstGeom>
          <a:noFill/>
        </p:spPr>
        <p:txBody>
          <a:bodyPr wrap="square" rtlCol="0">
            <a:spAutoFit/>
          </a:bodyPr>
          <a:lstStyle/>
          <a:p>
            <a:pPr algn="just"/>
            <a:r>
              <a:rPr lang="es-MX" sz="1600" dirty="0">
                <a:solidFill>
                  <a:srgbClr val="6E6A5E"/>
                </a:solidFill>
              </a:rPr>
              <a:t>La diferencia de los cubos de dos términos es igual al producto de la diferencia de los términos, por un trinomio formado por el cuadrado del primer término, más el producto de los dos, más el cuadrado del segundo.</a:t>
            </a:r>
            <a:endParaRPr lang="es-GT" sz="1600"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791867" y="3656184"/>
            <a:ext cx="4796308" cy="830997"/>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Deben de ser solo 2 términos.</a:t>
            </a:r>
          </a:p>
          <a:p>
            <a:pPr marL="342900" indent="-342900" algn="just">
              <a:buFont typeface="+mj-lt"/>
              <a:buAutoNum type="arabicPeriod"/>
            </a:pPr>
            <a:r>
              <a:rPr lang="es-MX" sz="1600" dirty="0">
                <a:solidFill>
                  <a:srgbClr val="659BA7"/>
                </a:solidFill>
              </a:rPr>
              <a:t>Uno positivo y uno Negativo.</a:t>
            </a:r>
          </a:p>
          <a:p>
            <a:pPr marL="342900" indent="-342900" algn="just">
              <a:buFont typeface="+mj-lt"/>
              <a:buAutoNum type="arabicPeriod"/>
            </a:pPr>
            <a:r>
              <a:rPr lang="es-MX" sz="1600" dirty="0">
                <a:solidFill>
                  <a:srgbClr val="659BA7"/>
                </a:solidFill>
              </a:rPr>
              <a:t>Ambos con raíz cuadrada</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785978" y="5050420"/>
            <a:ext cx="4796308" cy="1569660"/>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En un paréntesis escribir la raíz cuadrada cubica de ambas.</a:t>
            </a:r>
          </a:p>
          <a:p>
            <a:pPr marL="342900" indent="-342900" algn="just">
              <a:buFont typeface="+mj-lt"/>
              <a:buAutoNum type="arabicPeriod"/>
            </a:pPr>
            <a:r>
              <a:rPr lang="es-MX" sz="1600" dirty="0">
                <a:solidFill>
                  <a:srgbClr val="659BA7"/>
                </a:solidFill>
              </a:rPr>
              <a:t>Ambas separadas con un signo -.</a:t>
            </a:r>
          </a:p>
          <a:p>
            <a:pPr marL="342900" indent="-342900" algn="just">
              <a:buFont typeface="+mj-lt"/>
              <a:buAutoNum type="arabicPeriod"/>
            </a:pPr>
            <a:r>
              <a:rPr lang="es-MX" sz="1600" dirty="0">
                <a:solidFill>
                  <a:srgbClr val="659BA7"/>
                </a:solidFill>
              </a:rPr>
              <a:t>En un 2do Paréntesis aplicar la regla:</a:t>
            </a:r>
          </a:p>
          <a:p>
            <a:pPr algn="just"/>
            <a:r>
              <a:rPr lang="es-MX" sz="1600" dirty="0">
                <a:solidFill>
                  <a:srgbClr val="659BA7"/>
                </a:solidFill>
              </a:rPr>
              <a:t>“El cuadrado de la 1ra menos 1ra por 2da más el cuadrado de la primera”.</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7497" y="1292466"/>
            <a:ext cx="5023167" cy="5390386"/>
          </a:xfrm>
          <a:prstGeom prst="rect">
            <a:avLst/>
          </a:prstGeom>
          <a:noFill/>
        </p:spPr>
        <p:txBody>
          <a:bodyPr wrap="square" rtlCol="0">
            <a:spAutoFit/>
          </a:bodyPr>
          <a:lstStyle/>
          <a:p>
            <a:pPr algn="just"/>
            <a:r>
              <a:rPr lang="es-MX" dirty="0">
                <a:solidFill>
                  <a:srgbClr val="6E6A5E"/>
                </a:solidFill>
              </a:rPr>
              <a:t>Factoriza la expresión:</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64x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−27</a:t>
            </a:r>
            <a:endPar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dirty="0">
                <a:solidFill>
                  <a:srgbClr val="6E6A5E"/>
                </a:solidFill>
              </a:rPr>
              <a:t>Identifica los términos cúbicos:</a:t>
            </a:r>
          </a:p>
          <a:p>
            <a:pPr>
              <a:lnSpc>
                <a:spcPct val="107000"/>
              </a:lnSpc>
              <a:spcAft>
                <a:spcPts val="800"/>
              </a:spcAft>
            </a:pP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En este caso, 64</a:t>
            </a:r>
            <a:r>
              <a:rPr lang="en-US"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y 27 son cubos perfectos. 64</a:t>
            </a:r>
            <a:r>
              <a:rPr lang="en-US"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 </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es (4</a:t>
            </a:r>
            <a:r>
              <a:rPr lang="en-US"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y 27 es (3)</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p>
          <a:p>
            <a:pPr>
              <a:lnSpc>
                <a:spcPct val="107000"/>
              </a:lnSpc>
              <a:spcAft>
                <a:spcPts val="800"/>
              </a:spcAft>
            </a:pP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obtenemos: </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64x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−27=(4x−3)((4x)2+(4x)(3)+32)</a:t>
            </a:r>
          </a:p>
          <a:p>
            <a:pPr>
              <a:lnSpc>
                <a:spcPct val="107000"/>
              </a:lnSpc>
              <a:spcAft>
                <a:spcPts val="800"/>
              </a:spcAft>
            </a:pP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GT"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Ahora, simplificamos dentro de los paréntesis: (4x−3)(16x2+12x+9)</a:t>
            </a:r>
          </a:p>
          <a:p>
            <a:pPr>
              <a:lnSpc>
                <a:spcPct val="107000"/>
              </a:lnSpc>
              <a:spcAft>
                <a:spcPts val="800"/>
              </a:spcAft>
            </a:pPr>
            <a:endParaRPr lang="es-MX" dirty="0">
              <a:solidFill>
                <a:srgbClr val="6E6A5E"/>
              </a:solidFill>
            </a:endParaRPr>
          </a:p>
          <a:p>
            <a:pPr algn="just"/>
            <a:r>
              <a:rPr lang="es-MX" dirty="0">
                <a:solidFill>
                  <a:srgbClr val="6E6A5E"/>
                </a:solidFill>
              </a:rPr>
              <a:t>Entonces, la expresión factorizada es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s-GT"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(4x−3)(16x2+12x+9)</a:t>
            </a: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81923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427041" y="706144"/>
            <a:ext cx="5514181" cy="1200329"/>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Trinomio Cuadrado Perfecto</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788112" y="2106044"/>
            <a:ext cx="4796308" cy="923330"/>
          </a:xfrm>
          <a:prstGeom prst="rect">
            <a:avLst/>
          </a:prstGeom>
          <a:noFill/>
        </p:spPr>
        <p:txBody>
          <a:bodyPr wrap="square" rtlCol="0">
            <a:spAutoFit/>
          </a:bodyPr>
          <a:lstStyle/>
          <a:p>
            <a:pPr algn="just"/>
            <a:r>
              <a:rPr lang="es-MX" dirty="0">
                <a:solidFill>
                  <a:srgbClr val="6E6A5E"/>
                </a:solidFill>
              </a:rPr>
              <a:t>Un trinomio cuadrado perfecto es un trinomio que resulta de la multiplicación de un binomio por sí mismo o elevado al cuadrado.</a:t>
            </a:r>
            <a:endParaRPr lang="es-GT"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764146" y="3900915"/>
            <a:ext cx="4796308" cy="338554"/>
          </a:xfrm>
          <a:prstGeom prst="rect">
            <a:avLst/>
          </a:prstGeom>
          <a:noFill/>
        </p:spPr>
        <p:txBody>
          <a:bodyPr wrap="square" rtlCol="0">
            <a:spAutoFit/>
          </a:bodyPr>
          <a:lstStyle/>
          <a:p>
            <a:pPr algn="ctr"/>
            <a:r>
              <a:rPr lang="es-MX" sz="1600" dirty="0">
                <a:solidFill>
                  <a:srgbClr val="659BA7"/>
                </a:solidFill>
              </a:rPr>
              <a:t>3 Términos ordenados de forma descendente</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785978" y="5050420"/>
            <a:ext cx="4796308" cy="1600438"/>
          </a:xfrm>
          <a:prstGeom prst="rect">
            <a:avLst/>
          </a:prstGeom>
          <a:noFill/>
        </p:spPr>
        <p:txBody>
          <a:bodyPr wrap="square" rtlCol="0">
            <a:spAutoFit/>
          </a:bodyPr>
          <a:lstStyle/>
          <a:p>
            <a:pPr marL="342900" indent="-342900" algn="just">
              <a:buFont typeface="+mj-lt"/>
              <a:buAutoNum type="arabicPeriod"/>
            </a:pPr>
            <a:r>
              <a:rPr lang="es-MX" sz="1400" dirty="0">
                <a:solidFill>
                  <a:srgbClr val="659BA7"/>
                </a:solidFill>
              </a:rPr>
              <a:t>Buscar 2 números que multiplicados den el 1er termino.</a:t>
            </a:r>
          </a:p>
          <a:p>
            <a:pPr marL="342900" indent="-342900" algn="just">
              <a:buFont typeface="+mj-lt"/>
              <a:buAutoNum type="arabicPeriod"/>
            </a:pPr>
            <a:r>
              <a:rPr lang="es-MX" sz="1400" dirty="0">
                <a:solidFill>
                  <a:srgbClr val="659BA7"/>
                </a:solidFill>
              </a:rPr>
              <a:t>Buscar 2 números que multiplicados den el 3er termino.</a:t>
            </a:r>
          </a:p>
          <a:p>
            <a:pPr marL="342900" indent="-342900" algn="just">
              <a:buFont typeface="+mj-lt"/>
              <a:buAutoNum type="arabicPeriod"/>
            </a:pPr>
            <a:r>
              <a:rPr lang="es-MX" sz="1400" dirty="0">
                <a:solidFill>
                  <a:srgbClr val="659BA7"/>
                </a:solidFill>
              </a:rPr>
              <a:t>Multiplicar de forma cruzada y sumar/restar resultados.</a:t>
            </a:r>
          </a:p>
          <a:p>
            <a:pPr marL="342900" indent="-342900" algn="just">
              <a:buFont typeface="+mj-lt"/>
              <a:buAutoNum type="arabicPeriod"/>
            </a:pPr>
            <a:r>
              <a:rPr lang="es-MX" sz="1400" dirty="0">
                <a:solidFill>
                  <a:srgbClr val="659BA7"/>
                </a:solidFill>
              </a:rPr>
              <a:t>Lo obtenido debe ser el 2do termino</a:t>
            </a:r>
          </a:p>
          <a:p>
            <a:pPr marL="342900" indent="-342900" algn="just">
              <a:buFont typeface="+mj-lt"/>
              <a:buAutoNum type="arabicPeriod"/>
            </a:pPr>
            <a:r>
              <a:rPr lang="es-MX" sz="1400" dirty="0">
                <a:solidFill>
                  <a:srgbClr val="659BA7"/>
                </a:solidFill>
              </a:rPr>
              <a:t>Dar la respuesta en horizontal</a:t>
            </a:r>
            <a:endParaRPr lang="es-GT" sz="14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7497" y="1292466"/>
            <a:ext cx="5023167" cy="5298374"/>
          </a:xfrm>
          <a:prstGeom prst="rect">
            <a:avLst/>
          </a:prstGeom>
          <a:noFill/>
        </p:spPr>
        <p:txBody>
          <a:bodyPr wrap="square" rtlCol="0">
            <a:spAutoFit/>
          </a:bodyPr>
          <a:lstStyle/>
          <a:p>
            <a:pPr algn="just"/>
            <a:r>
              <a:rPr lang="es-MX" dirty="0">
                <a:solidFill>
                  <a:srgbClr val="6E6A5E"/>
                </a:solidFill>
              </a:rPr>
              <a:t>Factoriza la expresión:</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+6x+9</a:t>
            </a:r>
          </a:p>
          <a:p>
            <a:pPr>
              <a:lnSpc>
                <a:spcPct val="107000"/>
              </a:lnSpc>
              <a:spcAft>
                <a:spcPts val="800"/>
              </a:spcAft>
            </a:pP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dirty="0">
                <a:solidFill>
                  <a:srgbClr val="6E6A5E"/>
                </a:solidFill>
              </a:rPr>
              <a:t>Buscamos dos números que multiplicados nos den  </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 </a:t>
            </a:r>
            <a:r>
              <a:rPr lang="es-MX" dirty="0">
                <a:solidFill>
                  <a:srgbClr val="6E6A5E"/>
                </a:solidFill>
              </a:rPr>
              <a:t>e, y dos números que multiplicados serian + 9 n este caso sería:</a:t>
            </a:r>
          </a:p>
          <a:p>
            <a:pPr algn="just"/>
            <a:r>
              <a:rPr lang="es-MX"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		3</a:t>
            </a:r>
          </a:p>
          <a:p>
            <a:pPr algn="just"/>
            <a:r>
              <a:rPr lang="es-MX" kern="100" dirty="0">
                <a:solidFill>
                  <a:srgbClr val="6E6A5E"/>
                </a:solidFill>
                <a:latin typeface="Aptos" panose="020B0004020202020204" pitchFamily="34" charset="0"/>
                <a:ea typeface="Aptos" panose="020B0004020202020204" pitchFamily="34" charset="0"/>
                <a:cs typeface="Times New Roman" panose="02020603050405020304" pitchFamily="18" charset="0"/>
              </a:rPr>
              <a:t>X 		3</a:t>
            </a:r>
          </a:p>
          <a:p>
            <a:pPr algn="just"/>
            <a:endParaRPr lang="es-MX"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kern="100" dirty="0">
                <a:solidFill>
                  <a:srgbClr val="6E6A5E"/>
                </a:solidFill>
                <a:latin typeface="Aptos" panose="020B0004020202020204" pitchFamily="34" charset="0"/>
                <a:ea typeface="Aptos" panose="020B0004020202020204" pitchFamily="34" charset="0"/>
                <a:cs typeface="Times New Roman" panose="02020603050405020304" pitchFamily="18" charset="0"/>
              </a:rPr>
              <a:t>Los signos serian positivos ya que de esta manera nos daría como resultado +6x.</a:t>
            </a:r>
          </a:p>
          <a:p>
            <a:pPr algn="just"/>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obtenemos: </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(X+3) (X+3)</a:t>
            </a:r>
          </a:p>
          <a:p>
            <a:pPr algn="just"/>
            <a:endParaRPr lang="es-MX" dirty="0">
              <a:solidFill>
                <a:srgbClr val="6E6A5E"/>
              </a:solidFill>
            </a:endParaRPr>
          </a:p>
          <a:p>
            <a:pPr algn="just"/>
            <a:r>
              <a:rPr lang="es-MX" dirty="0">
                <a:solidFill>
                  <a:srgbClr val="6E6A5E"/>
                </a:solidFill>
              </a:rPr>
              <a:t>Entonces, la expresión factorizada es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s-GT"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(X+3) (X+3)</a:t>
            </a: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0922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924718" y="716404"/>
            <a:ext cx="4475163" cy="646331"/>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Cubo </a:t>
            </a:r>
            <a:r>
              <a:rPr lang="es-MX" sz="3600" dirty="0" err="1">
                <a:solidFill>
                  <a:srgbClr val="5F91AC"/>
                </a:solidFill>
                <a:latin typeface="Annabel 1" pitchFamily="2" charset="0"/>
                <a:ea typeface="ADLaM Display" panose="02010000000000000000" pitchFamily="2" charset="0"/>
                <a:cs typeface="ADLaM Display" panose="02010000000000000000" pitchFamily="2" charset="0"/>
              </a:rPr>
              <a:t>PerfectO</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764145" y="1715818"/>
            <a:ext cx="4796308" cy="1200329"/>
          </a:xfrm>
          <a:prstGeom prst="rect">
            <a:avLst/>
          </a:prstGeom>
          <a:noFill/>
        </p:spPr>
        <p:txBody>
          <a:bodyPr wrap="square" rtlCol="0">
            <a:spAutoFit/>
          </a:bodyPr>
          <a:lstStyle/>
          <a:p>
            <a:pPr algn="just"/>
            <a:r>
              <a:rPr lang="es-MX" dirty="0">
                <a:solidFill>
                  <a:srgbClr val="6E6A5E"/>
                </a:solidFill>
              </a:rPr>
              <a:t>Un cubo perfecto es un número que se obtiene multiplicando un número por sí mismo tres veces. Se obtiene al elevar al cubo un número natural.</a:t>
            </a:r>
            <a:endParaRPr lang="es-GT"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785978" y="3773403"/>
            <a:ext cx="4796308" cy="584775"/>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Deben de ser solo 4 términos.</a:t>
            </a:r>
          </a:p>
          <a:p>
            <a:pPr marL="342900" indent="-342900" algn="just">
              <a:buFont typeface="+mj-lt"/>
              <a:buAutoNum type="arabicPeriod"/>
            </a:pPr>
            <a:r>
              <a:rPr lang="es-MX" sz="1600" dirty="0">
                <a:solidFill>
                  <a:srgbClr val="659BA7"/>
                </a:solidFill>
              </a:rPr>
              <a:t>Extremos con raíz cubica.</a:t>
            </a: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785978" y="5050420"/>
            <a:ext cx="4796308" cy="1569660"/>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Obtener raíz cubica de los extremos y colocarlo en un paréntesis.</a:t>
            </a:r>
          </a:p>
          <a:p>
            <a:pPr marL="342900" indent="-342900" algn="just">
              <a:buFont typeface="+mj-lt"/>
              <a:buAutoNum type="arabicPeriod"/>
            </a:pPr>
            <a:r>
              <a:rPr lang="es-MX" sz="1600" dirty="0">
                <a:solidFill>
                  <a:srgbClr val="659BA7"/>
                </a:solidFill>
              </a:rPr>
              <a:t>Separar con + o – según el patrón de signos.       </a:t>
            </a:r>
          </a:p>
          <a:p>
            <a:pPr algn="just"/>
            <a:r>
              <a:rPr lang="es-MX" sz="1600" dirty="0">
                <a:solidFill>
                  <a:srgbClr val="659BA7"/>
                </a:solidFill>
              </a:rPr>
              <a:t>	+=+	</a:t>
            </a:r>
          </a:p>
          <a:p>
            <a:pPr algn="just"/>
            <a:r>
              <a:rPr lang="es-MX" sz="1600" dirty="0">
                <a:solidFill>
                  <a:srgbClr val="659BA7"/>
                </a:solidFill>
              </a:rPr>
              <a:t>	+,-,+,-= -</a:t>
            </a:r>
          </a:p>
          <a:p>
            <a:pPr algn="just"/>
            <a:r>
              <a:rPr lang="es-MX" sz="1600" dirty="0">
                <a:solidFill>
                  <a:srgbClr val="659BA7"/>
                </a:solidFill>
              </a:rPr>
              <a:t>3.     Elevar al cubo</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725587" y="1569446"/>
            <a:ext cx="5023167" cy="5209247"/>
          </a:xfrm>
          <a:prstGeom prst="rect">
            <a:avLst/>
          </a:prstGeom>
          <a:noFill/>
        </p:spPr>
        <p:txBody>
          <a:bodyPr wrap="square" rtlCol="0">
            <a:spAutoFit/>
          </a:bodyPr>
          <a:lstStyle/>
          <a:p>
            <a:pPr algn="just"/>
            <a:r>
              <a:rPr lang="es-MX" dirty="0">
                <a:solidFill>
                  <a:srgbClr val="6E6A5E"/>
                </a:solidFill>
              </a:rPr>
              <a:t>Factoriza la expresión:</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+ 6x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+ 12x + 8 </a:t>
            </a:r>
          </a:p>
          <a:p>
            <a:pPr>
              <a:lnSpc>
                <a:spcPct val="107000"/>
              </a:lnSpc>
              <a:spcAft>
                <a:spcPts val="800"/>
              </a:spcAft>
            </a:pPr>
            <a:r>
              <a:rPr lang="es-MX" dirty="0">
                <a:solidFill>
                  <a:srgbClr val="6E6A5E"/>
                </a:solidFill>
              </a:rPr>
              <a:t>Obtener la raíz cubica de los extremos que serían:</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+23)+6x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+12x</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obtenemos: </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(x+2)(x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−2x+2</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)+6x(x+2)</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+4)+6</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p>
          <a:p>
            <a:pPr>
              <a:lnSpc>
                <a:spcPct val="107000"/>
              </a:lnSpc>
              <a:spcAft>
                <a:spcPts val="800"/>
              </a:spcAft>
            </a:pPr>
            <a:r>
              <a:rPr lang="es-GT"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Factorizamos: </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s-GT" sz="1800" i="1"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i="1"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i="1"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+4+6</a:t>
            </a:r>
            <a:r>
              <a:rPr lang="es-GT" sz="1800" i="1"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+4</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+4)= (x+2)</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p>
          <a:p>
            <a:pPr algn="just"/>
            <a:r>
              <a:rPr lang="es-MX" dirty="0">
                <a:solidFill>
                  <a:srgbClr val="6E6A5E"/>
                </a:solidFill>
              </a:rPr>
              <a:t>Elevar al Cubo:</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s-GT" sz="1800" i="1"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endParaRPr lang="es-MX" dirty="0">
              <a:solidFill>
                <a:srgbClr val="6E6A5E"/>
              </a:solidFill>
            </a:endParaRPr>
          </a:p>
          <a:p>
            <a:pPr algn="just"/>
            <a:endParaRPr lang="es-MX" dirty="0">
              <a:solidFill>
                <a:srgbClr val="6E6A5E"/>
              </a:solidFill>
            </a:endParaRP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2217528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8" name="CuadroTexto 7">
            <a:extLst>
              <a:ext uri="{FF2B5EF4-FFF2-40B4-BE49-F238E27FC236}">
                <a16:creationId xmlns:a16="http://schemas.microsoft.com/office/drawing/2014/main" id="{B2D00767-2934-7E4B-4BB1-2DD6CB989A3B}"/>
              </a:ext>
            </a:extLst>
          </p:cNvPr>
          <p:cNvSpPr txBox="1"/>
          <p:nvPr/>
        </p:nvSpPr>
        <p:spPr>
          <a:xfrm>
            <a:off x="880570" y="715425"/>
            <a:ext cx="4222588" cy="461665"/>
          </a:xfrm>
          <a:prstGeom prst="rect">
            <a:avLst/>
          </a:prstGeom>
          <a:noFill/>
        </p:spPr>
        <p:txBody>
          <a:bodyPr wrap="square" rtlCol="0">
            <a:spAutoFit/>
          </a:bodyPr>
          <a:lstStyle/>
          <a:p>
            <a:pPr algn="ctr"/>
            <a:r>
              <a:rPr lang="es-MX" sz="2400" i="0" dirty="0">
                <a:effectLst/>
                <a:highlight>
                  <a:srgbClr val="FFFFFF"/>
                </a:highlight>
                <a:latin typeface="Copperplate Gothic Light" panose="020E0507020206020404" pitchFamily="34" charset="0"/>
              </a:rPr>
              <a:t>¿Qué deseas factorizar?</a:t>
            </a:r>
            <a:r>
              <a:rPr lang="es-MX" sz="2400" dirty="0">
                <a:latin typeface="Copperplate Gothic Light" panose="020E0507020206020404" pitchFamily="34" charset="0"/>
                <a:ea typeface="ADLaM Display" panose="020F0502020204030204" pitchFamily="2" charset="0"/>
                <a:cs typeface="Cascadia Code SemiBold" panose="020B0609020000020004" pitchFamily="49" charset="0"/>
              </a:rPr>
              <a:t> </a:t>
            </a:r>
            <a:endParaRPr lang="es-GT" sz="2400" dirty="0">
              <a:latin typeface="Copperplate Gothic Light" panose="020E0507020206020404" pitchFamily="34" charset="0"/>
              <a:ea typeface="ADLaM Display" panose="020F0502020204030204" pitchFamily="2" charset="0"/>
              <a:cs typeface="Cascadia Code SemiBold" panose="020B0609020000020004" pitchFamily="49" charset="0"/>
            </a:endParaRPr>
          </a:p>
        </p:txBody>
      </p:sp>
    </p:spTree>
    <p:extLst>
      <p:ext uri="{BB962C8B-B14F-4D97-AF65-F5344CB8AC3E}">
        <p14:creationId xmlns:p14="http://schemas.microsoft.com/office/powerpoint/2010/main" val="1840403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Tree>
    <p:extLst>
      <p:ext uri="{BB962C8B-B14F-4D97-AF65-F5344CB8AC3E}">
        <p14:creationId xmlns:p14="http://schemas.microsoft.com/office/powerpoint/2010/main" val="655222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Tree>
    <p:extLst>
      <p:ext uri="{BB962C8B-B14F-4D97-AF65-F5344CB8AC3E}">
        <p14:creationId xmlns:p14="http://schemas.microsoft.com/office/powerpoint/2010/main" val="2201002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Tree>
    <p:extLst>
      <p:ext uri="{BB962C8B-B14F-4D97-AF65-F5344CB8AC3E}">
        <p14:creationId xmlns:p14="http://schemas.microsoft.com/office/powerpoint/2010/main" val="4094432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Rectángulo: esquinas redondeadas 1">
            <a:extLst>
              <a:ext uri="{FF2B5EF4-FFF2-40B4-BE49-F238E27FC236}">
                <a16:creationId xmlns:a16="http://schemas.microsoft.com/office/drawing/2014/main" id="{D952064B-6658-9FC1-ABBD-536F2786CA47}"/>
              </a:ext>
            </a:extLst>
          </p:cNvPr>
          <p:cNvSpPr/>
          <p:nvPr/>
        </p:nvSpPr>
        <p:spPr>
          <a:xfrm>
            <a:off x="8097135" y="4142256"/>
            <a:ext cx="3340100" cy="13777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latin typeface="Cascadia Code SemiBold" panose="020B0609020000020004" pitchFamily="49" charset="0"/>
                <a:cs typeface="Cascadia Code SemiBold" panose="020B0609020000020004" pitchFamily="49" charset="0"/>
              </a:rPr>
              <a:t>¿Quieres Factorizar?</a:t>
            </a:r>
            <a:endParaRPr lang="es-GT" sz="2000" dirty="0">
              <a:latin typeface="Cascadia Code SemiBold" panose="020B0609020000020004" pitchFamily="49" charset="0"/>
              <a:cs typeface="Cascadia Code SemiBold" panose="020B0609020000020004" pitchFamily="49" charset="0"/>
            </a:endParaRPr>
          </a:p>
        </p:txBody>
      </p:sp>
      <p:sp>
        <p:nvSpPr>
          <p:cNvPr id="3" name="Rectángulo: esquinas redondeadas 2">
            <a:hlinkClick r:id="rId2" action="ppaction://hlinksldjump"/>
            <a:extLst>
              <a:ext uri="{FF2B5EF4-FFF2-40B4-BE49-F238E27FC236}">
                <a16:creationId xmlns:a16="http://schemas.microsoft.com/office/drawing/2014/main" id="{53AFAF68-A4BB-A98E-6C90-325A0BF9E5E2}"/>
              </a:ext>
            </a:extLst>
          </p:cNvPr>
          <p:cNvSpPr/>
          <p:nvPr/>
        </p:nvSpPr>
        <p:spPr>
          <a:xfrm>
            <a:off x="8133042" y="2159823"/>
            <a:ext cx="3340100" cy="13777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latin typeface="Cascadia Code SemiBold" panose="020B0609020000020004" pitchFamily="49" charset="0"/>
                <a:cs typeface="Cascadia Code SemiBold" panose="020B0609020000020004" pitchFamily="49" charset="0"/>
              </a:rPr>
              <a:t>¿Qué es Factorización?</a:t>
            </a:r>
            <a:endParaRPr lang="es-GT" sz="2000" dirty="0">
              <a:latin typeface="Cascadia Code SemiBold" panose="020B0609020000020004" pitchFamily="49" charset="0"/>
              <a:cs typeface="Cascadia Code SemiBold" panose="020B0609020000020004" pitchFamily="49" charset="0"/>
            </a:endParaRPr>
          </a:p>
        </p:txBody>
      </p:sp>
      <p:sp>
        <p:nvSpPr>
          <p:cNvPr id="4" name="CuadroTexto 3">
            <a:extLst>
              <a:ext uri="{FF2B5EF4-FFF2-40B4-BE49-F238E27FC236}">
                <a16:creationId xmlns:a16="http://schemas.microsoft.com/office/drawing/2014/main" id="{073112D3-32DE-48CB-70C8-10BFD556954D}"/>
              </a:ext>
            </a:extLst>
          </p:cNvPr>
          <p:cNvSpPr txBox="1"/>
          <p:nvPr/>
        </p:nvSpPr>
        <p:spPr>
          <a:xfrm>
            <a:off x="6893327" y="1130924"/>
            <a:ext cx="4272746" cy="646331"/>
          </a:xfrm>
          <a:prstGeom prst="rect">
            <a:avLst/>
          </a:prstGeom>
          <a:noFill/>
        </p:spPr>
        <p:txBody>
          <a:bodyPr wrap="square" rtlCol="0">
            <a:spAutoFit/>
          </a:bodyPr>
          <a:lstStyle/>
          <a:p>
            <a:r>
              <a:rPr lang="es-MX" dirty="0"/>
              <a:t>Selecciona la Opción que deseas realizar:</a:t>
            </a:r>
            <a:endParaRPr lang="es-GT" dirty="0"/>
          </a:p>
        </p:txBody>
      </p:sp>
      <p:sp>
        <p:nvSpPr>
          <p:cNvPr id="5" name="CuadroTexto 4">
            <a:extLst>
              <a:ext uri="{FF2B5EF4-FFF2-40B4-BE49-F238E27FC236}">
                <a16:creationId xmlns:a16="http://schemas.microsoft.com/office/drawing/2014/main" id="{7952FCD2-6E9E-ED3C-0C51-A573E64E821A}"/>
              </a:ext>
            </a:extLst>
          </p:cNvPr>
          <p:cNvSpPr txBox="1"/>
          <p:nvPr/>
        </p:nvSpPr>
        <p:spPr>
          <a:xfrm>
            <a:off x="712925" y="1249851"/>
            <a:ext cx="4482500" cy="707886"/>
          </a:xfrm>
          <a:prstGeom prst="rect">
            <a:avLst/>
          </a:prstGeom>
          <a:noFill/>
        </p:spPr>
        <p:txBody>
          <a:bodyPr wrap="square" rtlCol="0">
            <a:spAutoFit/>
          </a:bodyPr>
          <a:lstStyle/>
          <a:p>
            <a:pPr algn="ctr"/>
            <a:r>
              <a:rPr lang="es-MX" sz="4000" dirty="0">
                <a:latin typeface="Copperplate Gothic Light" panose="020E0507020206020404" pitchFamily="34" charset="0"/>
              </a:rPr>
              <a:t>Introducción</a:t>
            </a:r>
          </a:p>
        </p:txBody>
      </p:sp>
      <p:sp>
        <p:nvSpPr>
          <p:cNvPr id="6" name="CuadroTexto 5">
            <a:extLst>
              <a:ext uri="{FF2B5EF4-FFF2-40B4-BE49-F238E27FC236}">
                <a16:creationId xmlns:a16="http://schemas.microsoft.com/office/drawing/2014/main" id="{440E4585-58BC-515D-7BFE-D1535CEF4A9B}"/>
              </a:ext>
            </a:extLst>
          </p:cNvPr>
          <p:cNvSpPr txBox="1"/>
          <p:nvPr/>
        </p:nvSpPr>
        <p:spPr>
          <a:xfrm>
            <a:off x="588154" y="2374347"/>
            <a:ext cx="4886619" cy="3139321"/>
          </a:xfrm>
          <a:prstGeom prst="rect">
            <a:avLst/>
          </a:prstGeom>
          <a:noFill/>
        </p:spPr>
        <p:txBody>
          <a:bodyPr wrap="square" rtlCol="0">
            <a:spAutoFit/>
          </a:bodyPr>
          <a:lstStyle/>
          <a:p>
            <a:pPr algn="just"/>
            <a:r>
              <a:rPr lang="es-MX" dirty="0"/>
              <a:t>Bienvenido al manual de factorización, una guía que te ayudara a dominar el arte de factorizar expresiones algebraicas. La factorización es una herramienta fundamental en el álgebra, que nos permite simplificar y comprender expresiones complejas de una manera más clara y concisa. A lo largo de este manual, exploraremos los conceptos básicos de la factorización, así como técnicas para abordar una amplia variedad de expresiones algebraicas.</a:t>
            </a:r>
            <a:endParaRPr lang="es-GT" dirty="0"/>
          </a:p>
        </p:txBody>
      </p:sp>
    </p:spTree>
    <p:extLst>
      <p:ext uri="{BB962C8B-B14F-4D97-AF65-F5344CB8AC3E}">
        <p14:creationId xmlns:p14="http://schemas.microsoft.com/office/powerpoint/2010/main" val="416529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A793336F-B3C1-8C21-8356-BA868F980091}"/>
              </a:ext>
            </a:extLst>
          </p:cNvPr>
          <p:cNvSpPr txBox="1"/>
          <p:nvPr/>
        </p:nvSpPr>
        <p:spPr>
          <a:xfrm>
            <a:off x="914239" y="1651882"/>
            <a:ext cx="4514850" cy="1754326"/>
          </a:xfrm>
          <a:prstGeom prst="rect">
            <a:avLst/>
          </a:prstGeom>
          <a:noFill/>
        </p:spPr>
        <p:txBody>
          <a:bodyPr wrap="square" rtlCol="0">
            <a:spAutoFit/>
          </a:bodyPr>
          <a:lstStyle/>
          <a:p>
            <a:pPr algn="just"/>
            <a:r>
              <a:rPr lang="es-MX" dirty="0"/>
              <a:t>La factorización es un proceso matemático que consiste en descomponer una expresión algebraica en factores más simples. En otras palabras, es encontrar los factores que, al multiplicarse juntos, producen la expresión original.</a:t>
            </a:r>
          </a:p>
        </p:txBody>
      </p:sp>
      <p:sp>
        <p:nvSpPr>
          <p:cNvPr id="3" name="CuadroTexto 2">
            <a:extLst>
              <a:ext uri="{FF2B5EF4-FFF2-40B4-BE49-F238E27FC236}">
                <a16:creationId xmlns:a16="http://schemas.microsoft.com/office/drawing/2014/main" id="{D84AA166-D6D4-078C-E3D6-781535A6D4C1}"/>
              </a:ext>
            </a:extLst>
          </p:cNvPr>
          <p:cNvSpPr txBox="1"/>
          <p:nvPr/>
        </p:nvSpPr>
        <p:spPr>
          <a:xfrm>
            <a:off x="1206500" y="612768"/>
            <a:ext cx="3911600" cy="584775"/>
          </a:xfrm>
          <a:prstGeom prst="rect">
            <a:avLst/>
          </a:prstGeom>
          <a:noFill/>
        </p:spPr>
        <p:txBody>
          <a:bodyPr wrap="square" rtlCol="0">
            <a:spAutoFit/>
          </a:bodyPr>
          <a:lstStyle/>
          <a:p>
            <a:pPr algn="ctr"/>
            <a:r>
              <a:rPr lang="es-MX" sz="3200" dirty="0">
                <a:latin typeface="Copperplate Gothic Light" panose="020E0507020206020404" pitchFamily="34" charset="0"/>
                <a:ea typeface="ADLaM Display" panose="020F0502020204030204" pitchFamily="2" charset="0"/>
                <a:cs typeface="Cascadia Code SemiBold" panose="020B0609020000020004" pitchFamily="49" charset="0"/>
              </a:rPr>
              <a:t>Factorización </a:t>
            </a:r>
            <a:endParaRPr lang="es-GT" sz="1200" dirty="0">
              <a:latin typeface="Copperplate Gothic Light" panose="020E0507020206020404" pitchFamily="34" charset="0"/>
              <a:ea typeface="ADLaM Display" panose="020F0502020204030204" pitchFamily="2" charset="0"/>
              <a:cs typeface="Cascadia Code SemiBold" panose="020B0609020000020004" pitchFamily="49" charset="0"/>
            </a:endParaRPr>
          </a:p>
        </p:txBody>
      </p:sp>
      <p:sp>
        <p:nvSpPr>
          <p:cNvPr id="4" name="CuadroTexto 3">
            <a:extLst>
              <a:ext uri="{FF2B5EF4-FFF2-40B4-BE49-F238E27FC236}">
                <a16:creationId xmlns:a16="http://schemas.microsoft.com/office/drawing/2014/main" id="{9BD3FF8B-D4D0-CB08-F351-769AE6820B1F}"/>
              </a:ext>
            </a:extLst>
          </p:cNvPr>
          <p:cNvSpPr txBox="1"/>
          <p:nvPr/>
        </p:nvSpPr>
        <p:spPr>
          <a:xfrm>
            <a:off x="901812" y="1249851"/>
            <a:ext cx="2068830" cy="400110"/>
          </a:xfrm>
          <a:prstGeom prst="rect">
            <a:avLst/>
          </a:prstGeom>
          <a:noFill/>
        </p:spPr>
        <p:txBody>
          <a:bodyPr wrap="square" rtlCol="0">
            <a:spAutoFit/>
          </a:bodyPr>
          <a:lstStyle/>
          <a:p>
            <a:r>
              <a:rPr lang="es-MX" sz="2000" dirty="0">
                <a:latin typeface="ADLaM Display" panose="02010000000000000000" pitchFamily="2" charset="0"/>
                <a:ea typeface="ADLaM Display" panose="02010000000000000000" pitchFamily="2" charset="0"/>
                <a:cs typeface="ADLaM Display" panose="02010000000000000000" pitchFamily="2" charset="0"/>
              </a:rPr>
              <a:t>¿Qué es?</a:t>
            </a:r>
            <a:endParaRPr lang="es-GT"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uadroTexto 4">
            <a:extLst>
              <a:ext uri="{FF2B5EF4-FFF2-40B4-BE49-F238E27FC236}">
                <a16:creationId xmlns:a16="http://schemas.microsoft.com/office/drawing/2014/main" id="{3FF44F59-5729-C3E7-B3DC-B43A74A6698C}"/>
              </a:ext>
            </a:extLst>
          </p:cNvPr>
          <p:cNvSpPr txBox="1"/>
          <p:nvPr/>
        </p:nvSpPr>
        <p:spPr>
          <a:xfrm>
            <a:off x="901812" y="3650678"/>
            <a:ext cx="2778477" cy="400110"/>
          </a:xfrm>
          <a:prstGeom prst="rect">
            <a:avLst/>
          </a:prstGeom>
          <a:noFill/>
        </p:spPr>
        <p:txBody>
          <a:bodyPr wrap="square" rtlCol="0">
            <a:spAutoFit/>
          </a:bodyPr>
          <a:lstStyle/>
          <a:p>
            <a:r>
              <a:rPr lang="es-MX" sz="2000" dirty="0">
                <a:latin typeface="ADLaM Display" panose="02010000000000000000" pitchFamily="2" charset="0"/>
                <a:ea typeface="ADLaM Display" panose="02010000000000000000" pitchFamily="2" charset="0"/>
                <a:cs typeface="ADLaM Display" panose="02010000000000000000" pitchFamily="2" charset="0"/>
              </a:rPr>
              <a:t>¿Para que se realiza?</a:t>
            </a:r>
            <a:endParaRPr lang="es-GT"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CuadroTexto 5">
            <a:extLst>
              <a:ext uri="{FF2B5EF4-FFF2-40B4-BE49-F238E27FC236}">
                <a16:creationId xmlns:a16="http://schemas.microsoft.com/office/drawing/2014/main" id="{A9E37F0C-1AFE-4B76-D792-7F50D6F491DE}"/>
              </a:ext>
            </a:extLst>
          </p:cNvPr>
          <p:cNvSpPr txBox="1"/>
          <p:nvPr/>
        </p:nvSpPr>
        <p:spPr>
          <a:xfrm>
            <a:off x="914239" y="4011584"/>
            <a:ext cx="4514850" cy="1754326"/>
          </a:xfrm>
          <a:prstGeom prst="rect">
            <a:avLst/>
          </a:prstGeom>
          <a:noFill/>
        </p:spPr>
        <p:txBody>
          <a:bodyPr wrap="square" rtlCol="0">
            <a:spAutoFit/>
          </a:bodyPr>
          <a:lstStyle/>
          <a:p>
            <a:pPr algn="just"/>
            <a:r>
              <a:rPr lang="es-MX" dirty="0"/>
              <a:t>La factorización es una herramienta poderosa en matemáticas que se utiliza para simplificar expresiones, resolver ecuaciones y realizar análisis de funciones. Es una habilidad fundamental que es útil en una variedad de contextos y disciplinas.</a:t>
            </a:r>
          </a:p>
        </p:txBody>
      </p:sp>
      <p:sp>
        <p:nvSpPr>
          <p:cNvPr id="7" name="CuadroTexto 6">
            <a:extLst>
              <a:ext uri="{FF2B5EF4-FFF2-40B4-BE49-F238E27FC236}">
                <a16:creationId xmlns:a16="http://schemas.microsoft.com/office/drawing/2014/main" id="{89E07B86-AB6C-9981-C582-A30779E629BC}"/>
              </a:ext>
            </a:extLst>
          </p:cNvPr>
          <p:cNvSpPr txBox="1"/>
          <p:nvPr/>
        </p:nvSpPr>
        <p:spPr>
          <a:xfrm>
            <a:off x="2338555" y="5769989"/>
            <a:ext cx="1264173" cy="646331"/>
          </a:xfrm>
          <a:prstGeom prst="rect">
            <a:avLst/>
          </a:prstGeom>
          <a:noFill/>
        </p:spPr>
        <p:txBody>
          <a:bodyPr wrap="square" rtlCol="0">
            <a:spAutoFit/>
          </a:bodyPr>
          <a:lstStyle/>
          <a:p>
            <a:r>
              <a:rPr lang="es-MX" dirty="0"/>
              <a:t>12= 2*6</a:t>
            </a:r>
          </a:p>
          <a:p>
            <a:r>
              <a:rPr lang="es-MX" dirty="0"/>
              <a:t>12= 2*2*3</a:t>
            </a:r>
            <a:endParaRPr lang="es-GT" dirty="0"/>
          </a:p>
        </p:txBody>
      </p:sp>
      <p:sp>
        <p:nvSpPr>
          <p:cNvPr id="9" name="CuadroTexto 8">
            <a:extLst>
              <a:ext uri="{FF2B5EF4-FFF2-40B4-BE49-F238E27FC236}">
                <a16:creationId xmlns:a16="http://schemas.microsoft.com/office/drawing/2014/main" id="{A04839F8-D95A-6AFD-44FF-E02118B8F029}"/>
              </a:ext>
            </a:extLst>
          </p:cNvPr>
          <p:cNvSpPr txBox="1"/>
          <p:nvPr/>
        </p:nvSpPr>
        <p:spPr>
          <a:xfrm>
            <a:off x="6918406" y="602541"/>
            <a:ext cx="4222588" cy="830997"/>
          </a:xfrm>
          <a:prstGeom prst="rect">
            <a:avLst/>
          </a:prstGeom>
          <a:noFill/>
        </p:spPr>
        <p:txBody>
          <a:bodyPr wrap="square" rtlCol="0">
            <a:spAutoFit/>
          </a:bodyPr>
          <a:lstStyle/>
          <a:p>
            <a:pPr algn="ctr"/>
            <a:r>
              <a:rPr lang="es-MX" sz="2400" i="0" dirty="0">
                <a:effectLst/>
                <a:highlight>
                  <a:srgbClr val="FFFFFF"/>
                </a:highlight>
                <a:latin typeface="Copperplate Gothic Light" panose="020E0507020206020404" pitchFamily="34" charset="0"/>
              </a:rPr>
              <a:t>¿Por qué es importante esta herramienta?</a:t>
            </a:r>
            <a:r>
              <a:rPr lang="es-MX" sz="2400" dirty="0">
                <a:latin typeface="Copperplate Gothic Light" panose="020E0507020206020404" pitchFamily="34" charset="0"/>
                <a:ea typeface="ADLaM Display" panose="020F0502020204030204" pitchFamily="2" charset="0"/>
                <a:cs typeface="Cascadia Code SemiBold" panose="020B0609020000020004" pitchFamily="49" charset="0"/>
              </a:rPr>
              <a:t> </a:t>
            </a:r>
            <a:endParaRPr lang="es-GT" sz="2400" dirty="0">
              <a:latin typeface="Copperplate Gothic Light" panose="020E0507020206020404" pitchFamily="34" charset="0"/>
              <a:ea typeface="ADLaM Display" panose="020F0502020204030204" pitchFamily="2" charset="0"/>
              <a:cs typeface="Cascadia Code SemiBold" panose="020B0609020000020004" pitchFamily="49" charset="0"/>
            </a:endParaRPr>
          </a:p>
        </p:txBody>
      </p:sp>
      <p:sp>
        <p:nvSpPr>
          <p:cNvPr id="11" name="CuadroTexto 10">
            <a:extLst>
              <a:ext uri="{FF2B5EF4-FFF2-40B4-BE49-F238E27FC236}">
                <a16:creationId xmlns:a16="http://schemas.microsoft.com/office/drawing/2014/main" id="{91D2C956-3463-F78A-9BB8-2229FD8732C3}"/>
              </a:ext>
            </a:extLst>
          </p:cNvPr>
          <p:cNvSpPr txBox="1"/>
          <p:nvPr/>
        </p:nvSpPr>
        <p:spPr>
          <a:xfrm>
            <a:off x="6775338" y="1649961"/>
            <a:ext cx="4514850" cy="2308324"/>
          </a:xfrm>
          <a:prstGeom prst="rect">
            <a:avLst/>
          </a:prstGeom>
          <a:noFill/>
        </p:spPr>
        <p:txBody>
          <a:bodyPr wrap="square" rtlCol="0">
            <a:spAutoFit/>
          </a:bodyPr>
          <a:lstStyle/>
          <a:p>
            <a:pPr algn="just"/>
            <a:r>
              <a:rPr lang="es-MX" dirty="0"/>
              <a:t>La factorización es como un juego de rompecabezas matemáticos. Imagina que tienes una expresión matemática compleja y deseas descomponerla en piezas más pequeñas y manejables. Estas piezas se llaman "factores". Cuando multiplicamos estos factores, obtenemos la expresión original.</a:t>
            </a:r>
          </a:p>
        </p:txBody>
      </p:sp>
      <p:pic>
        <p:nvPicPr>
          <p:cNvPr id="12" name="Imagen 11">
            <a:extLst>
              <a:ext uri="{FF2B5EF4-FFF2-40B4-BE49-F238E27FC236}">
                <a16:creationId xmlns:a16="http://schemas.microsoft.com/office/drawing/2014/main" id="{091E9EFB-0674-2E6F-3E39-6FF451623E52}"/>
              </a:ext>
            </a:extLst>
          </p:cNvPr>
          <p:cNvPicPr>
            <a:picLocks noChangeAspect="1"/>
          </p:cNvPicPr>
          <p:nvPr/>
        </p:nvPicPr>
        <p:blipFill>
          <a:blip r:embed="rId2"/>
          <a:stretch>
            <a:fillRect/>
          </a:stretch>
        </p:blipFill>
        <p:spPr>
          <a:xfrm>
            <a:off x="7812840" y="3788041"/>
            <a:ext cx="2641558" cy="2655104"/>
          </a:xfrm>
          <a:prstGeom prst="rect">
            <a:avLst/>
          </a:prstGeom>
        </p:spPr>
      </p:pic>
    </p:spTree>
    <p:extLst>
      <p:ext uri="{BB962C8B-B14F-4D97-AF65-F5344CB8AC3E}">
        <p14:creationId xmlns:p14="http://schemas.microsoft.com/office/powerpoint/2010/main" val="118079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FCACA492-4ED1-D160-E62C-85C2E8CD979C}"/>
              </a:ext>
            </a:extLst>
          </p:cNvPr>
          <p:cNvSpPr txBox="1"/>
          <p:nvPr/>
        </p:nvSpPr>
        <p:spPr>
          <a:xfrm>
            <a:off x="852997" y="572764"/>
            <a:ext cx="4435282" cy="461665"/>
          </a:xfrm>
          <a:prstGeom prst="rect">
            <a:avLst/>
          </a:prstGeom>
          <a:noFill/>
        </p:spPr>
        <p:txBody>
          <a:bodyPr wrap="square" rtlCol="0">
            <a:spAutoFit/>
          </a:bodyPr>
          <a:lstStyle/>
          <a:p>
            <a:r>
              <a:rPr lang="es-MX" sz="2400" dirty="0">
                <a:latin typeface="Copperplate Gothic Light" panose="020E0507020206020404" pitchFamily="34" charset="0"/>
              </a:rPr>
              <a:t>¿Cuántos casos existen?</a:t>
            </a:r>
            <a:endParaRPr lang="es-GT" sz="2400" dirty="0">
              <a:latin typeface="Copperplate Gothic Light" panose="020E0507020206020404" pitchFamily="34" charset="0"/>
            </a:endParaRPr>
          </a:p>
        </p:txBody>
      </p:sp>
      <p:sp>
        <p:nvSpPr>
          <p:cNvPr id="4" name="CuadroTexto 3">
            <a:extLst>
              <a:ext uri="{FF2B5EF4-FFF2-40B4-BE49-F238E27FC236}">
                <a16:creationId xmlns:a16="http://schemas.microsoft.com/office/drawing/2014/main" id="{5BADDBA1-9AA2-9AB1-5717-D28545F88BA6}"/>
              </a:ext>
            </a:extLst>
          </p:cNvPr>
          <p:cNvSpPr txBox="1"/>
          <p:nvPr/>
        </p:nvSpPr>
        <p:spPr>
          <a:xfrm>
            <a:off x="944657" y="1249851"/>
            <a:ext cx="4251961" cy="1477328"/>
          </a:xfrm>
          <a:prstGeom prst="rect">
            <a:avLst/>
          </a:prstGeom>
          <a:noFill/>
        </p:spPr>
        <p:txBody>
          <a:bodyPr wrap="square" rtlCol="0">
            <a:spAutoFit/>
          </a:bodyPr>
          <a:lstStyle/>
          <a:p>
            <a:pPr algn="just"/>
            <a:r>
              <a:rPr lang="es-MX" dirty="0"/>
              <a:t>Existen varios casos de factorización en álgebra, y cada uno se aplica a diferentes tipos de expresiones algebraicas. Aquí describiremos generalmente los casos de factorización que se verán más:</a:t>
            </a:r>
            <a:endParaRPr lang="es-GT" dirty="0"/>
          </a:p>
        </p:txBody>
      </p:sp>
      <p:pic>
        <p:nvPicPr>
          <p:cNvPr id="5" name="Imagen 4">
            <a:extLst>
              <a:ext uri="{FF2B5EF4-FFF2-40B4-BE49-F238E27FC236}">
                <a16:creationId xmlns:a16="http://schemas.microsoft.com/office/drawing/2014/main" id="{734AC057-67A3-2248-7ACE-D520493A9983}"/>
              </a:ext>
            </a:extLst>
          </p:cNvPr>
          <p:cNvPicPr>
            <a:picLocks noChangeAspect="1"/>
          </p:cNvPicPr>
          <p:nvPr/>
        </p:nvPicPr>
        <p:blipFill>
          <a:blip r:embed="rId2"/>
          <a:stretch>
            <a:fillRect/>
          </a:stretch>
        </p:blipFill>
        <p:spPr>
          <a:xfrm>
            <a:off x="1313641" y="2811917"/>
            <a:ext cx="3007701" cy="3711503"/>
          </a:xfrm>
          <a:prstGeom prst="rect">
            <a:avLst/>
          </a:prstGeom>
        </p:spPr>
      </p:pic>
      <p:sp>
        <p:nvSpPr>
          <p:cNvPr id="6" name="Rectángulo: esquinas redondeadas 5">
            <a:hlinkClick r:id="rId3" action="ppaction://hlinksldjump"/>
            <a:extLst>
              <a:ext uri="{FF2B5EF4-FFF2-40B4-BE49-F238E27FC236}">
                <a16:creationId xmlns:a16="http://schemas.microsoft.com/office/drawing/2014/main" id="{D739B842-1B2C-0703-49F1-F0E5ABF84388}"/>
              </a:ext>
            </a:extLst>
          </p:cNvPr>
          <p:cNvSpPr/>
          <p:nvPr/>
        </p:nvSpPr>
        <p:spPr>
          <a:xfrm>
            <a:off x="7764856" y="1177030"/>
            <a:ext cx="2160270" cy="562399"/>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Factor Común</a:t>
            </a:r>
            <a:endParaRPr lang="es-GT" dirty="0">
              <a:latin typeface="Amasis MT Pro Medium" panose="02040604050005020304" pitchFamily="18" charset="0"/>
            </a:endParaRPr>
          </a:p>
        </p:txBody>
      </p:sp>
      <p:sp>
        <p:nvSpPr>
          <p:cNvPr id="7" name="CuadroTexto 6">
            <a:extLst>
              <a:ext uri="{FF2B5EF4-FFF2-40B4-BE49-F238E27FC236}">
                <a16:creationId xmlns:a16="http://schemas.microsoft.com/office/drawing/2014/main" id="{0C3DF78B-F1DF-2BB7-64FA-F84BF5A6F41E}"/>
              </a:ext>
            </a:extLst>
          </p:cNvPr>
          <p:cNvSpPr txBox="1"/>
          <p:nvPr/>
        </p:nvSpPr>
        <p:spPr>
          <a:xfrm>
            <a:off x="6771230" y="786229"/>
            <a:ext cx="4251961" cy="369332"/>
          </a:xfrm>
          <a:prstGeom prst="rect">
            <a:avLst/>
          </a:prstGeom>
          <a:noFill/>
        </p:spPr>
        <p:txBody>
          <a:bodyPr wrap="square" rtlCol="0">
            <a:spAutoFit/>
          </a:bodyPr>
          <a:lstStyle/>
          <a:p>
            <a:pPr algn="just"/>
            <a:r>
              <a:rPr lang="es-MX" dirty="0"/>
              <a:t>¿Con qué caso deseas Iniciar?</a:t>
            </a:r>
            <a:endParaRPr lang="es-GT" dirty="0"/>
          </a:p>
        </p:txBody>
      </p:sp>
      <p:sp>
        <p:nvSpPr>
          <p:cNvPr id="8" name="Rectángulo: esquinas redondeadas 7">
            <a:hlinkClick r:id="rId4" action="ppaction://hlinksldjump"/>
            <a:extLst>
              <a:ext uri="{FF2B5EF4-FFF2-40B4-BE49-F238E27FC236}">
                <a16:creationId xmlns:a16="http://schemas.microsoft.com/office/drawing/2014/main" id="{AE826E7C-083F-B183-BBF9-C26FEC070C02}"/>
              </a:ext>
            </a:extLst>
          </p:cNvPr>
          <p:cNvSpPr/>
          <p:nvPr/>
        </p:nvSpPr>
        <p:spPr>
          <a:xfrm>
            <a:off x="7764856" y="1860577"/>
            <a:ext cx="3258335" cy="562399"/>
          </a:xfrm>
          <a:prstGeom prst="roundRect">
            <a:avLst/>
          </a:prstGeom>
          <a:solidFill>
            <a:srgbClr val="BB3E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Factor Común Polinomio</a:t>
            </a:r>
            <a:endParaRPr lang="es-GT" dirty="0">
              <a:latin typeface="Amasis MT Pro Medium" panose="02040604050005020304" pitchFamily="18" charset="0"/>
            </a:endParaRPr>
          </a:p>
        </p:txBody>
      </p:sp>
      <p:sp>
        <p:nvSpPr>
          <p:cNvPr id="9" name="Rectángulo: esquinas redondeadas 8">
            <a:hlinkClick r:id="rId5" action="ppaction://hlinksldjump"/>
            <a:extLst>
              <a:ext uri="{FF2B5EF4-FFF2-40B4-BE49-F238E27FC236}">
                <a16:creationId xmlns:a16="http://schemas.microsoft.com/office/drawing/2014/main" id="{2A5A4E4D-EC9B-EB74-A61A-70C129CEFAA7}"/>
              </a:ext>
            </a:extLst>
          </p:cNvPr>
          <p:cNvSpPr/>
          <p:nvPr/>
        </p:nvSpPr>
        <p:spPr>
          <a:xfrm>
            <a:off x="7764855" y="2541272"/>
            <a:ext cx="3708284" cy="562399"/>
          </a:xfrm>
          <a:prstGeom prst="roundRect">
            <a:avLst/>
          </a:prstGeom>
          <a:solidFill>
            <a:srgbClr val="96C7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Factor Común por Agrupación</a:t>
            </a:r>
            <a:endParaRPr lang="es-GT" dirty="0">
              <a:latin typeface="Amasis MT Pro Medium" panose="02040604050005020304" pitchFamily="18" charset="0"/>
            </a:endParaRPr>
          </a:p>
        </p:txBody>
      </p:sp>
      <p:sp>
        <p:nvSpPr>
          <p:cNvPr id="11" name="Rectángulo: esquinas redondeadas 10">
            <a:hlinkClick r:id="rId5" action="ppaction://hlinksldjump"/>
            <a:extLst>
              <a:ext uri="{FF2B5EF4-FFF2-40B4-BE49-F238E27FC236}">
                <a16:creationId xmlns:a16="http://schemas.microsoft.com/office/drawing/2014/main" id="{DEDA80C3-66D2-049A-1BA6-B86E20230C05}"/>
              </a:ext>
            </a:extLst>
          </p:cNvPr>
          <p:cNvSpPr/>
          <p:nvPr/>
        </p:nvSpPr>
        <p:spPr>
          <a:xfrm>
            <a:off x="7767038" y="3221967"/>
            <a:ext cx="3111321" cy="562399"/>
          </a:xfrm>
          <a:prstGeom prst="roundRect">
            <a:avLst/>
          </a:prstGeom>
          <a:solidFill>
            <a:srgbClr val="9C56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Diferencia de Cuadrados</a:t>
            </a:r>
            <a:endParaRPr lang="es-GT" dirty="0">
              <a:latin typeface="Amasis MT Pro Medium" panose="02040604050005020304" pitchFamily="18" charset="0"/>
            </a:endParaRPr>
          </a:p>
        </p:txBody>
      </p:sp>
      <p:sp>
        <p:nvSpPr>
          <p:cNvPr id="12" name="Rectángulo: esquinas redondeadas 11">
            <a:hlinkClick r:id="rId6" action="ppaction://hlinksldjump"/>
            <a:extLst>
              <a:ext uri="{FF2B5EF4-FFF2-40B4-BE49-F238E27FC236}">
                <a16:creationId xmlns:a16="http://schemas.microsoft.com/office/drawing/2014/main" id="{799AF5B5-A4C7-3BD4-8755-BB46E3B72F2D}"/>
              </a:ext>
            </a:extLst>
          </p:cNvPr>
          <p:cNvSpPr/>
          <p:nvPr/>
        </p:nvSpPr>
        <p:spPr>
          <a:xfrm>
            <a:off x="7792401" y="3910264"/>
            <a:ext cx="2173136" cy="562399"/>
          </a:xfrm>
          <a:prstGeom prst="roundRect">
            <a:avLst/>
          </a:prstGeom>
          <a:solidFill>
            <a:srgbClr val="CED3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Suma de Cubos</a:t>
            </a:r>
            <a:endParaRPr lang="es-GT" dirty="0">
              <a:latin typeface="Amasis MT Pro Medium" panose="02040604050005020304" pitchFamily="18" charset="0"/>
            </a:endParaRPr>
          </a:p>
        </p:txBody>
      </p:sp>
      <p:sp>
        <p:nvSpPr>
          <p:cNvPr id="13" name="Rectángulo: esquinas redondeadas 12">
            <a:hlinkClick r:id="rId7" action="ppaction://hlinksldjump"/>
            <a:extLst>
              <a:ext uri="{FF2B5EF4-FFF2-40B4-BE49-F238E27FC236}">
                <a16:creationId xmlns:a16="http://schemas.microsoft.com/office/drawing/2014/main" id="{C781DC68-D267-927F-0053-30C3C2EB646A}"/>
              </a:ext>
            </a:extLst>
          </p:cNvPr>
          <p:cNvSpPr/>
          <p:nvPr/>
        </p:nvSpPr>
        <p:spPr>
          <a:xfrm>
            <a:off x="7750863" y="4586209"/>
            <a:ext cx="2649309" cy="562399"/>
          </a:xfrm>
          <a:prstGeom prst="roundRect">
            <a:avLst/>
          </a:prstGeom>
          <a:solidFill>
            <a:srgbClr val="C586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Diferencia de Cubos</a:t>
            </a:r>
            <a:endParaRPr lang="es-GT" dirty="0">
              <a:latin typeface="Amasis MT Pro Medium" panose="02040604050005020304" pitchFamily="18" charset="0"/>
            </a:endParaRPr>
          </a:p>
        </p:txBody>
      </p:sp>
      <p:sp>
        <p:nvSpPr>
          <p:cNvPr id="14" name="Rectángulo: esquinas redondeadas 13">
            <a:hlinkClick r:id="rId8" action="ppaction://hlinksldjump"/>
            <a:extLst>
              <a:ext uri="{FF2B5EF4-FFF2-40B4-BE49-F238E27FC236}">
                <a16:creationId xmlns:a16="http://schemas.microsoft.com/office/drawing/2014/main" id="{A57EC95F-A7DA-AFC1-3DCD-49981D000F03}"/>
              </a:ext>
            </a:extLst>
          </p:cNvPr>
          <p:cNvSpPr/>
          <p:nvPr/>
        </p:nvSpPr>
        <p:spPr>
          <a:xfrm>
            <a:off x="7764856" y="5262154"/>
            <a:ext cx="3708283" cy="562399"/>
          </a:xfrm>
          <a:prstGeom prst="roundRect">
            <a:avLst/>
          </a:prstGeom>
          <a:solidFill>
            <a:srgbClr val="F5DD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Trinomio Cuadrado Perfecto</a:t>
            </a:r>
            <a:endParaRPr lang="es-GT" dirty="0">
              <a:latin typeface="Amasis MT Pro Medium" panose="02040604050005020304" pitchFamily="18" charset="0"/>
            </a:endParaRPr>
          </a:p>
        </p:txBody>
      </p:sp>
      <p:sp>
        <p:nvSpPr>
          <p:cNvPr id="15" name="Rectángulo: esquinas redondeadas 14">
            <a:hlinkClick r:id="rId9" action="ppaction://hlinksldjump"/>
            <a:extLst>
              <a:ext uri="{FF2B5EF4-FFF2-40B4-BE49-F238E27FC236}">
                <a16:creationId xmlns:a16="http://schemas.microsoft.com/office/drawing/2014/main" id="{67E49B0F-0F94-6A9C-108F-AA3C8EB16CD9}"/>
              </a:ext>
            </a:extLst>
          </p:cNvPr>
          <p:cNvSpPr/>
          <p:nvPr/>
        </p:nvSpPr>
        <p:spPr>
          <a:xfrm>
            <a:off x="7750863" y="5938099"/>
            <a:ext cx="2173136" cy="562399"/>
          </a:xfrm>
          <a:prstGeom prst="roundRect">
            <a:avLst/>
          </a:prstGeom>
          <a:solidFill>
            <a:srgbClr val="9FBC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latin typeface="Amasis MT Pro Medium" panose="02040604050005020304" pitchFamily="18" charset="0"/>
              </a:rPr>
              <a:t>Cubo Perfecto</a:t>
            </a:r>
            <a:endParaRPr lang="es-GT" dirty="0">
              <a:latin typeface="Amasis MT Pro Medium" panose="02040604050005020304" pitchFamily="18" charset="0"/>
            </a:endParaRPr>
          </a:p>
        </p:txBody>
      </p:sp>
    </p:spTree>
    <p:extLst>
      <p:ext uri="{BB962C8B-B14F-4D97-AF65-F5344CB8AC3E}">
        <p14:creationId xmlns:p14="http://schemas.microsoft.com/office/powerpoint/2010/main" val="2035272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1133475" y="560461"/>
            <a:ext cx="4057650" cy="646331"/>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Factor Común</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764146" y="1343243"/>
            <a:ext cx="4796308" cy="1754326"/>
          </a:xfrm>
          <a:prstGeom prst="rect">
            <a:avLst/>
          </a:prstGeom>
          <a:noFill/>
        </p:spPr>
        <p:txBody>
          <a:bodyPr wrap="square" rtlCol="0">
            <a:spAutoFit/>
          </a:bodyPr>
          <a:lstStyle/>
          <a:p>
            <a:pPr algn="just"/>
            <a:r>
              <a:rPr lang="es-MX" dirty="0">
                <a:solidFill>
                  <a:srgbClr val="6E6A5E"/>
                </a:solidFill>
              </a:rPr>
              <a:t>El factor común es un término o una expresión que es compartida por todos los términos de una expresión algebraica. Factorizar por el factor común implica extraer este factor común de cada término y escribirlo fuera de los paréntesis.</a:t>
            </a:r>
            <a:endParaRPr lang="es-GT"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803409" y="3782099"/>
            <a:ext cx="4796308" cy="584775"/>
          </a:xfrm>
          <a:prstGeom prst="rect">
            <a:avLst/>
          </a:prstGeom>
          <a:noFill/>
        </p:spPr>
        <p:txBody>
          <a:bodyPr wrap="square" rtlCol="0">
            <a:spAutoFit/>
          </a:bodyPr>
          <a:lstStyle/>
          <a:p>
            <a:pPr algn="just"/>
            <a:r>
              <a:rPr lang="es-MX" sz="1600" dirty="0">
                <a:solidFill>
                  <a:srgbClr val="659BA7"/>
                </a:solidFill>
              </a:rPr>
              <a:t>Todos los términos deben compartir la misma variable o un MCD para sus coeficientes.</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764146" y="5228752"/>
            <a:ext cx="4796308" cy="1077218"/>
          </a:xfrm>
          <a:prstGeom prst="rect">
            <a:avLst/>
          </a:prstGeom>
          <a:noFill/>
        </p:spPr>
        <p:txBody>
          <a:bodyPr wrap="square" rtlCol="0">
            <a:spAutoFit/>
          </a:bodyPr>
          <a:lstStyle/>
          <a:p>
            <a:pPr marL="285750" indent="-285750" algn="just">
              <a:buFont typeface="Arial" panose="020B0604020202020204" pitchFamily="34" charset="0"/>
              <a:buChar char="•"/>
            </a:pPr>
            <a:r>
              <a:rPr lang="es-MX" sz="1600" dirty="0">
                <a:solidFill>
                  <a:srgbClr val="659BA7"/>
                </a:solidFill>
              </a:rPr>
              <a:t>Sacar el Factor Común numérico; siendo el MCD.</a:t>
            </a:r>
          </a:p>
          <a:p>
            <a:pPr marL="285750" indent="-285750" algn="just">
              <a:buFont typeface="Arial" panose="020B0604020202020204" pitchFamily="34" charset="0"/>
              <a:buChar char="•"/>
            </a:pPr>
            <a:r>
              <a:rPr lang="es-MX" sz="1600" dirty="0">
                <a:solidFill>
                  <a:srgbClr val="659BA7"/>
                </a:solidFill>
              </a:rPr>
              <a:t>Copiar la o las variables comunes con su menor exponente.</a:t>
            </a:r>
          </a:p>
          <a:p>
            <a:pPr marL="285750" indent="-285750" algn="just">
              <a:buFont typeface="Arial" panose="020B0604020202020204" pitchFamily="34" charset="0"/>
              <a:buChar char="•"/>
            </a:pPr>
            <a:r>
              <a:rPr lang="es-MX" sz="1600" dirty="0">
                <a:solidFill>
                  <a:srgbClr val="659BA7"/>
                </a:solidFill>
              </a:rPr>
              <a:t>Dividir toda la expresión entre el Factor Común</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4591" y="1345572"/>
            <a:ext cx="5023167" cy="5078313"/>
          </a:xfrm>
          <a:prstGeom prst="rect">
            <a:avLst/>
          </a:prstGeom>
          <a:noFill/>
        </p:spPr>
        <p:txBody>
          <a:bodyPr wrap="square" rtlCol="0">
            <a:spAutoFit/>
          </a:bodyPr>
          <a:lstStyle/>
          <a:p>
            <a:pPr algn="just"/>
            <a:r>
              <a:rPr lang="es-MX" dirty="0">
                <a:solidFill>
                  <a:srgbClr val="6E6A5E"/>
                </a:solidFill>
              </a:rPr>
              <a:t>Factoriza la expresión:</a:t>
            </a:r>
          </a:p>
          <a:p>
            <a:pPr algn="just"/>
            <a:r>
              <a:rPr lang="es-MX" dirty="0">
                <a:solidFill>
                  <a:srgbClr val="6E6A5E"/>
                </a:solidFill>
              </a:rPr>
              <a:t>6𝑥</a:t>
            </a:r>
            <a:r>
              <a:rPr lang="es-MX" sz="1800" baseline="30000" dirty="0">
                <a:effectLst/>
                <a:latin typeface="Aptos" panose="020B0004020202020204" pitchFamily="34" charset="0"/>
                <a:ea typeface="Aptos" panose="020B0004020202020204" pitchFamily="34" charset="0"/>
                <a:cs typeface="Times New Roman" panose="02020603050405020304" pitchFamily="18" charset="0"/>
              </a:rPr>
              <a:t>2</a:t>
            </a:r>
            <a:r>
              <a:rPr lang="es-MX" dirty="0">
                <a:solidFill>
                  <a:srgbClr val="6E6A5E"/>
                </a:solidFill>
              </a:rPr>
              <a:t>+12𝑥</a:t>
            </a:r>
          </a:p>
          <a:p>
            <a:pPr algn="just"/>
            <a:endParaRPr lang="es-MX" dirty="0">
              <a:solidFill>
                <a:srgbClr val="6E6A5E"/>
              </a:solidFill>
            </a:endParaRPr>
          </a:p>
          <a:p>
            <a:pPr algn="just"/>
            <a:r>
              <a:rPr lang="es-MX" dirty="0">
                <a:solidFill>
                  <a:srgbClr val="6E6A5E"/>
                </a:solidFill>
              </a:rPr>
              <a:t>Identificar el factor común, el factor común de ambos términos es:</a:t>
            </a:r>
          </a:p>
          <a:p>
            <a:pPr algn="just"/>
            <a:r>
              <a:rPr lang="es-MX" dirty="0">
                <a:solidFill>
                  <a:srgbClr val="6E6A5E"/>
                </a:solidFill>
              </a:rPr>
              <a:t>6𝑥</a:t>
            </a:r>
          </a:p>
          <a:p>
            <a:pPr algn="just"/>
            <a:endParaRPr lang="es-MX" dirty="0">
              <a:solidFill>
                <a:srgbClr val="6E6A5E"/>
              </a:solidFill>
            </a:endParaRPr>
          </a:p>
          <a:p>
            <a:pPr algn="just"/>
            <a:r>
              <a:rPr lang="es-MX" dirty="0">
                <a:solidFill>
                  <a:srgbClr val="6E6A5E"/>
                </a:solidFill>
              </a:rPr>
              <a:t>Dividir el Factor común 6𝑥 por cada término:</a:t>
            </a:r>
          </a:p>
          <a:p>
            <a:pPr algn="just"/>
            <a:r>
              <a:rPr lang="es-MX" dirty="0">
                <a:solidFill>
                  <a:srgbClr val="6E6A5E"/>
                </a:solidFill>
              </a:rPr>
              <a:t>6𝑥</a:t>
            </a:r>
            <a:r>
              <a:rPr lang="es-MX" sz="1800" baseline="30000" dirty="0">
                <a:effectLst/>
                <a:latin typeface="Aptos" panose="020B0004020202020204" pitchFamily="34" charset="0"/>
                <a:ea typeface="Aptos" panose="020B0004020202020204" pitchFamily="34" charset="0"/>
                <a:cs typeface="Times New Roman" panose="02020603050405020304" pitchFamily="18" charset="0"/>
              </a:rPr>
              <a:t>2</a:t>
            </a:r>
            <a:r>
              <a:rPr lang="es-MX" dirty="0">
                <a:solidFill>
                  <a:srgbClr val="6E6A5E"/>
                </a:solidFill>
              </a:rPr>
              <a:t>÷6𝑥 =𝑥</a:t>
            </a:r>
          </a:p>
          <a:p>
            <a:pPr algn="just"/>
            <a:r>
              <a:rPr lang="es-MX" dirty="0">
                <a:solidFill>
                  <a:srgbClr val="6E6A5E"/>
                </a:solidFill>
              </a:rPr>
              <a:t>12𝑥÷6𝑥=2</a:t>
            </a:r>
          </a:p>
          <a:p>
            <a:pPr algn="just"/>
            <a:endParaRPr lang="es-MX" dirty="0">
              <a:solidFill>
                <a:srgbClr val="6E6A5E"/>
              </a:solidFill>
            </a:endParaRPr>
          </a:p>
          <a:p>
            <a:pPr algn="just"/>
            <a:r>
              <a:rPr lang="es-MX" dirty="0">
                <a:solidFill>
                  <a:srgbClr val="6E6A5E"/>
                </a:solidFill>
              </a:rPr>
              <a:t>Escribir el factor común 6𝑥 fuera de los paréntesis y dentro de los paréntesis escribe los resultados de la división:</a:t>
            </a:r>
          </a:p>
          <a:p>
            <a:pPr algn="just"/>
            <a:r>
              <a:rPr lang="es-MX" dirty="0">
                <a:solidFill>
                  <a:srgbClr val="6E6A5E"/>
                </a:solidFill>
              </a:rPr>
              <a:t>6𝑥</a:t>
            </a:r>
            <a:r>
              <a:rPr lang="es-MX" sz="1800" baseline="30000" dirty="0">
                <a:effectLst/>
                <a:latin typeface="Aptos" panose="020B0004020202020204" pitchFamily="34" charset="0"/>
                <a:ea typeface="Aptos" panose="020B0004020202020204" pitchFamily="34" charset="0"/>
                <a:cs typeface="Times New Roman" panose="02020603050405020304" pitchFamily="18" charset="0"/>
              </a:rPr>
              <a:t>2</a:t>
            </a:r>
            <a:r>
              <a:rPr lang="es-MX" dirty="0">
                <a:solidFill>
                  <a:srgbClr val="6E6A5E"/>
                </a:solidFill>
              </a:rPr>
              <a:t>+12𝑥= 6𝑥(𝑥+2)</a:t>
            </a:r>
          </a:p>
          <a:p>
            <a:pPr algn="just"/>
            <a:endParaRPr lang="es-MX" dirty="0">
              <a:solidFill>
                <a:srgbClr val="6E6A5E"/>
              </a:solidFill>
            </a:endParaRPr>
          </a:p>
          <a:p>
            <a:pPr algn="just"/>
            <a:r>
              <a:rPr lang="es-MX" dirty="0">
                <a:solidFill>
                  <a:srgbClr val="6E6A5E"/>
                </a:solidFill>
              </a:rPr>
              <a:t>Entonces, la expresión factorizada es </a:t>
            </a:r>
          </a:p>
          <a:p>
            <a:pPr algn="just"/>
            <a:r>
              <a:rPr lang="es-MX" dirty="0">
                <a:solidFill>
                  <a:srgbClr val="6E6A5E"/>
                </a:solidFill>
              </a:rPr>
              <a:t>6𝑥(𝑥+2)</a:t>
            </a: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6944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1133475" y="560461"/>
            <a:ext cx="4057650" cy="1200329"/>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Factor Común Polinomio</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632782" y="1870607"/>
            <a:ext cx="4796308" cy="1169551"/>
          </a:xfrm>
          <a:prstGeom prst="rect">
            <a:avLst/>
          </a:prstGeom>
          <a:noFill/>
        </p:spPr>
        <p:txBody>
          <a:bodyPr wrap="square" rtlCol="0">
            <a:spAutoFit/>
          </a:bodyPr>
          <a:lstStyle/>
          <a:p>
            <a:pPr algn="just"/>
            <a:r>
              <a:rPr lang="es-MX" sz="1400" dirty="0">
                <a:solidFill>
                  <a:srgbClr val="6E6A5E"/>
                </a:solidFill>
              </a:rPr>
              <a:t>El factor común polinómico es un polinomio que es compartido por todos los términos de una expresión polinómica. Factorizar por el factor común polinómico implica extraer este polinomio de cada término y escribirlo fuera de los paréntesis.</a:t>
            </a:r>
            <a:endParaRPr lang="es-GT" sz="1400"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803409" y="3782099"/>
            <a:ext cx="4796308" cy="584775"/>
          </a:xfrm>
          <a:prstGeom prst="rect">
            <a:avLst/>
          </a:prstGeom>
          <a:noFill/>
        </p:spPr>
        <p:txBody>
          <a:bodyPr wrap="square" rtlCol="0">
            <a:spAutoFit/>
          </a:bodyPr>
          <a:lstStyle/>
          <a:p>
            <a:pPr algn="just"/>
            <a:r>
              <a:rPr lang="es-MX" sz="1600" dirty="0">
                <a:solidFill>
                  <a:srgbClr val="659BA7"/>
                </a:solidFill>
              </a:rPr>
              <a:t>Todos los términos deben compartir el mismo paréntesis o un MCD para sus Coeficientes.</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764146" y="5228752"/>
            <a:ext cx="4796308" cy="1077218"/>
          </a:xfrm>
          <a:prstGeom prst="rect">
            <a:avLst/>
          </a:prstGeom>
          <a:noFill/>
        </p:spPr>
        <p:txBody>
          <a:bodyPr wrap="square" rtlCol="0">
            <a:spAutoFit/>
          </a:bodyPr>
          <a:lstStyle/>
          <a:p>
            <a:pPr marL="285750" indent="-285750" algn="just">
              <a:buFont typeface="Arial" panose="020B0604020202020204" pitchFamily="34" charset="0"/>
              <a:buChar char="•"/>
            </a:pPr>
            <a:r>
              <a:rPr lang="es-MX" sz="1600" dirty="0">
                <a:solidFill>
                  <a:srgbClr val="659BA7"/>
                </a:solidFill>
              </a:rPr>
              <a:t>Sacar el Factor Común numérico; siendo el MCD.</a:t>
            </a:r>
          </a:p>
          <a:p>
            <a:pPr marL="285750" indent="-285750" algn="just">
              <a:buFont typeface="Arial" panose="020B0604020202020204" pitchFamily="34" charset="0"/>
              <a:buChar char="•"/>
            </a:pPr>
            <a:r>
              <a:rPr lang="es-MX" sz="1600" dirty="0">
                <a:solidFill>
                  <a:srgbClr val="659BA7"/>
                </a:solidFill>
              </a:rPr>
              <a:t>Copiar el o los paréntesis comunes con su menor exponente.</a:t>
            </a:r>
          </a:p>
          <a:p>
            <a:pPr marL="285750" indent="-285750" algn="just">
              <a:buFont typeface="Arial" panose="020B0604020202020204" pitchFamily="34" charset="0"/>
              <a:buChar char="•"/>
            </a:pPr>
            <a:r>
              <a:rPr lang="es-MX" sz="1600" dirty="0">
                <a:solidFill>
                  <a:srgbClr val="659BA7"/>
                </a:solidFill>
              </a:rPr>
              <a:t>Dividir toda la expresión entre el Factor Común</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4591" y="1345572"/>
            <a:ext cx="5023167" cy="5078313"/>
          </a:xfrm>
          <a:prstGeom prst="rect">
            <a:avLst/>
          </a:prstGeom>
          <a:noFill/>
        </p:spPr>
        <p:txBody>
          <a:bodyPr wrap="square" rtlCol="0">
            <a:spAutoFit/>
          </a:bodyPr>
          <a:lstStyle/>
          <a:p>
            <a:pPr algn="just"/>
            <a:r>
              <a:rPr lang="es-MX" dirty="0">
                <a:solidFill>
                  <a:srgbClr val="6E6A5E"/>
                </a:solidFill>
              </a:rPr>
              <a:t>Factoriza la expresión:</a:t>
            </a:r>
          </a:p>
          <a:p>
            <a:pPr algn="just"/>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+6</a:t>
            </a:r>
            <a:r>
              <a:rPr lang="en-US"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n-US"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𝑦</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−9</a:t>
            </a:r>
            <a:r>
              <a:rPr lang="en-US"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𝑥𝑦</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2</a:t>
            </a:r>
            <a:endParaRPr lang="es-MX" dirty="0">
              <a:solidFill>
                <a:srgbClr val="6E6A5E"/>
              </a:solidFill>
            </a:endParaRPr>
          </a:p>
          <a:p>
            <a:pPr algn="just"/>
            <a:endParaRPr lang="es-MX" dirty="0">
              <a:solidFill>
                <a:srgbClr val="6E6A5E"/>
              </a:solidFill>
            </a:endParaRPr>
          </a:p>
          <a:p>
            <a:pPr algn="just"/>
            <a:r>
              <a:rPr lang="es-MX" dirty="0">
                <a:solidFill>
                  <a:srgbClr val="6E6A5E"/>
                </a:solidFill>
              </a:rPr>
              <a:t>El factor común polinómico de todos los términos es: 3𝑥</a:t>
            </a:r>
          </a:p>
          <a:p>
            <a:pPr algn="just"/>
            <a:endParaRPr lang="es-MX" dirty="0">
              <a:solidFill>
                <a:srgbClr val="6E6A5E"/>
              </a:solidFill>
            </a:endParaRPr>
          </a:p>
          <a:p>
            <a:pPr algn="just"/>
            <a:r>
              <a:rPr lang="es-MX" dirty="0">
                <a:solidFill>
                  <a:srgbClr val="6E6A5E"/>
                </a:solidFill>
              </a:rPr>
              <a:t>Dividir el Factor común 3𝑥 por cada término:</a:t>
            </a:r>
          </a:p>
          <a:p>
            <a:pPr algn="just"/>
            <a:r>
              <a:rPr lang="es-MX" dirty="0">
                <a:solidFill>
                  <a:srgbClr val="6E6A5E"/>
                </a:solidFill>
              </a:rPr>
              <a:t>3𝑥</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s-MX" dirty="0">
                <a:solidFill>
                  <a:srgbClr val="6E6A5E"/>
                </a:solidFill>
              </a:rPr>
              <a:t>÷3𝑥=𝑥 2</a:t>
            </a:r>
          </a:p>
          <a:p>
            <a:pPr algn="just"/>
            <a:r>
              <a:rPr lang="es-MX" dirty="0">
                <a:solidFill>
                  <a:srgbClr val="6E6A5E"/>
                </a:solidFill>
              </a:rPr>
              <a:t>6𝑥</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2 </a:t>
            </a:r>
            <a:r>
              <a:rPr lang="es-MX" dirty="0">
                <a:solidFill>
                  <a:srgbClr val="6E6A5E"/>
                </a:solidFill>
              </a:rPr>
              <a:t>𝑦÷3𝑥=2𝑥𝑦</a:t>
            </a:r>
          </a:p>
          <a:p>
            <a:pPr algn="just"/>
            <a:r>
              <a:rPr lang="es-MX" dirty="0">
                <a:solidFill>
                  <a:srgbClr val="6E6A5E"/>
                </a:solidFill>
              </a:rPr>
              <a:t>−9𝑥𝑦</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2 </a:t>
            </a:r>
            <a:r>
              <a:rPr lang="es-MX" dirty="0">
                <a:solidFill>
                  <a:srgbClr val="6E6A5E"/>
                </a:solidFill>
              </a:rPr>
              <a:t>÷3𝑥=−3𝑦</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2</a:t>
            </a:r>
            <a:endParaRPr lang="es-MX" dirty="0">
              <a:solidFill>
                <a:srgbClr val="6E6A5E"/>
              </a:solidFill>
            </a:endParaRPr>
          </a:p>
          <a:p>
            <a:pPr algn="just"/>
            <a:endParaRPr lang="es-MX" dirty="0">
              <a:solidFill>
                <a:srgbClr val="6E6A5E"/>
              </a:solidFill>
            </a:endParaRPr>
          </a:p>
          <a:p>
            <a:pPr algn="just"/>
            <a:r>
              <a:rPr lang="es-MX" dirty="0">
                <a:solidFill>
                  <a:srgbClr val="6E6A5E"/>
                </a:solidFill>
              </a:rPr>
              <a:t>Escribir el factor común polinómico 3𝑥 fuera de los paréntesis y dentro de los paréntesis escribe los resultados de la división:</a:t>
            </a:r>
          </a:p>
          <a:p>
            <a:pPr algn="just"/>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3x</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+6x</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y−9xy</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3x(x</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+2xy−3y</a:t>
            </a:r>
            <a:r>
              <a:rPr lang="en-US" sz="18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p>
          <a:p>
            <a:pPr algn="just"/>
            <a:endParaRPr lang="es-MX" dirty="0">
              <a:solidFill>
                <a:srgbClr val="6E6A5E"/>
              </a:solidFill>
            </a:endParaRPr>
          </a:p>
          <a:p>
            <a:pPr algn="just"/>
            <a:r>
              <a:rPr lang="es-MX" dirty="0">
                <a:solidFill>
                  <a:srgbClr val="6E6A5E"/>
                </a:solidFill>
              </a:rPr>
              <a:t>Entonces, la expresión factorizada 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3x(x</a:t>
            </a:r>
            <a:r>
              <a:rPr kumimoji="0" lang="en-US" sz="1800" b="0" i="0" u="none" strike="noStrike" kern="1200" cap="none" spc="0" normalizeH="0" baseline="3000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2</a:t>
            </a:r>
            <a:r>
              <a:rPr kumimoji="0" lang="en-US"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+2xy−3y</a:t>
            </a:r>
            <a:r>
              <a:rPr kumimoji="0" lang="en-US" sz="1800" b="0" i="0" u="none" strike="noStrike" kern="1200" cap="none" spc="0" normalizeH="0" baseline="3000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2</a:t>
            </a:r>
            <a:r>
              <a:rPr kumimoji="0" lang="en-US"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a:t>
            </a:r>
            <a:endParaRPr kumimoji="0" lang="es-MX" sz="1800" b="0" i="0" u="none" strike="noStrike" kern="1200" cap="none" spc="0" normalizeH="0" baseline="0" noProof="0" dirty="0">
              <a:ln>
                <a:noFill/>
              </a:ln>
              <a:solidFill>
                <a:srgbClr val="6E6A5E"/>
              </a:solidFill>
              <a:effectLst/>
              <a:uLnTx/>
              <a:uFillTx/>
              <a:latin typeface="Aptos" panose="02110004020202020204"/>
              <a:ea typeface="+mn-ea"/>
              <a:cs typeface="+mn-cs"/>
            </a:endParaRP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95900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924718" y="568823"/>
            <a:ext cx="4475163" cy="1200329"/>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Factor Común por agrupación</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663196" y="1792908"/>
            <a:ext cx="4796308" cy="1384995"/>
          </a:xfrm>
          <a:prstGeom prst="rect">
            <a:avLst/>
          </a:prstGeom>
          <a:noFill/>
        </p:spPr>
        <p:txBody>
          <a:bodyPr wrap="square" rtlCol="0">
            <a:spAutoFit/>
          </a:bodyPr>
          <a:lstStyle/>
          <a:p>
            <a:pPr algn="just"/>
            <a:r>
              <a:rPr lang="es-MX" sz="1400" dirty="0">
                <a:solidFill>
                  <a:srgbClr val="6E6A5E"/>
                </a:solidFill>
              </a:rPr>
              <a:t>El factor común por agrupación es un método utilizado para factorizar expresiones algebraicas cuando no hay un factor común en toda la expresión, pero sí en grupos de términos. Consiste en agrupar términos de manera que se forme un factor común en cada grupo, y luego extraer este factor común de cada grupo.</a:t>
            </a:r>
            <a:endParaRPr lang="es-GT" sz="1400"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803409" y="3782099"/>
            <a:ext cx="4796308" cy="584775"/>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Deben de ser 4 o 6 términos en total</a:t>
            </a:r>
          </a:p>
          <a:p>
            <a:pPr marL="342900" indent="-342900" algn="just">
              <a:buFont typeface="+mj-lt"/>
              <a:buAutoNum type="arabicPeriod"/>
            </a:pPr>
            <a:r>
              <a:rPr lang="es-MX" sz="1600" dirty="0">
                <a:solidFill>
                  <a:srgbClr val="659BA7"/>
                </a:solidFill>
              </a:rPr>
              <a:t>Sus términos tienen semejanza en parejas</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812501" y="5281565"/>
            <a:ext cx="4796308" cy="830997"/>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Agrupar en parejas los términos.</a:t>
            </a:r>
          </a:p>
          <a:p>
            <a:pPr marL="342900" indent="-342900" algn="just">
              <a:buFont typeface="+mj-lt"/>
              <a:buAutoNum type="arabicPeriod"/>
            </a:pPr>
            <a:r>
              <a:rPr lang="es-MX" sz="1600" dirty="0">
                <a:solidFill>
                  <a:srgbClr val="659BA7"/>
                </a:solidFill>
              </a:rPr>
              <a:t>Sacar el Factor Común de cada pareja.</a:t>
            </a:r>
          </a:p>
          <a:p>
            <a:pPr marL="342900" indent="-342900" algn="just">
              <a:buFont typeface="+mj-lt"/>
              <a:buAutoNum type="arabicPeriod"/>
            </a:pPr>
            <a:r>
              <a:rPr lang="es-MX" sz="1600" dirty="0">
                <a:solidFill>
                  <a:srgbClr val="659BA7"/>
                </a:solidFill>
              </a:rPr>
              <a:t>Sacar el Factor Común polinomio.</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4591" y="1345572"/>
            <a:ext cx="5023167" cy="5012141"/>
          </a:xfrm>
          <a:prstGeom prst="rect">
            <a:avLst/>
          </a:prstGeom>
          <a:noFill/>
        </p:spPr>
        <p:txBody>
          <a:bodyPr wrap="square" rtlCol="0">
            <a:spAutoFit/>
          </a:bodyPr>
          <a:lstStyle/>
          <a:p>
            <a:pPr algn="just"/>
            <a:r>
              <a:rPr lang="es-MX" dirty="0">
                <a:solidFill>
                  <a:srgbClr val="6E6A5E"/>
                </a:solidFill>
              </a:rPr>
              <a:t>Factoriza la expresión:</a:t>
            </a:r>
          </a:p>
          <a:p>
            <a:pPr>
              <a:lnSpc>
                <a:spcPct val="107000"/>
              </a:lnSpc>
              <a:spcAft>
                <a:spcPts val="800"/>
              </a:spcAft>
            </a:pP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2x+4x−3x−6</a:t>
            </a: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dirty="0">
                <a:solidFill>
                  <a:srgbClr val="6E6A5E"/>
                </a:solidFill>
              </a:rPr>
              <a:t>Agrupamos los términos en pares de la siguiente manera:</a:t>
            </a:r>
          </a:p>
          <a:p>
            <a:pPr algn="just"/>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(2x+4x)+(−3x−6)</a:t>
            </a:r>
          </a:p>
          <a:p>
            <a:pPr algn="just"/>
            <a:endParaRPr lang="es-MX" dirty="0">
              <a:solidFill>
                <a:srgbClr val="6E6A5E"/>
              </a:solidFill>
            </a:endParaRPr>
          </a:p>
          <a:p>
            <a:pPr algn="just"/>
            <a:r>
              <a:rPr lang="es-MX" dirty="0">
                <a:solidFill>
                  <a:srgbClr val="6E6A5E"/>
                </a:solidFill>
              </a:rPr>
              <a:t>Extraemos el factor común de cada grupo:</a:t>
            </a:r>
          </a:p>
          <a:p>
            <a:pPr>
              <a:lnSpc>
                <a:spcPct val="107000"/>
              </a:lnSpc>
              <a:spcAft>
                <a:spcPts val="800"/>
              </a:spcAft>
              <a:tabLst>
                <a:tab pos="552450" algn="l"/>
              </a:tabLst>
            </a:pPr>
            <a:r>
              <a:rPr lang="en-US" dirty="0">
                <a:solidFill>
                  <a:srgbClr val="6E6A5E"/>
                </a:solidFill>
                <a:latin typeface="Aptos" panose="020B0004020202020204" pitchFamily="34" charset="0"/>
                <a:ea typeface="Aptos" panose="020B0004020202020204" pitchFamily="34" charset="0"/>
                <a:cs typeface="Times New Roman" panose="02020603050405020304" pitchFamily="18" charset="0"/>
              </a:rPr>
              <a:t>F.C del Primer parentesis: 2</a:t>
            </a:r>
            <a:r>
              <a:rPr lang="en-US" dirty="0">
                <a:solidFill>
                  <a:srgbClr val="6E6A5E"/>
                </a:solidFill>
                <a:latin typeface="Cambria Math" panose="02040503050406030204" pitchFamily="18" charset="0"/>
                <a:ea typeface="Aptos" panose="020B0004020202020204" pitchFamily="34" charset="0"/>
                <a:cs typeface="Cambria Math" panose="02040503050406030204" pitchFamily="18" charset="0"/>
              </a:rPr>
              <a:t>𝑥</a:t>
            </a:r>
            <a:endParaRPr lang="es-MX" dirty="0">
              <a:solidFill>
                <a:srgbClr val="6E6A5E"/>
              </a:solidFill>
            </a:endParaRPr>
          </a:p>
          <a:p>
            <a:pPr>
              <a:lnSpc>
                <a:spcPct val="107000"/>
              </a:lnSpc>
              <a:spcAft>
                <a:spcPts val="800"/>
              </a:spcAft>
              <a:tabLst>
                <a:tab pos="552450" algn="l"/>
              </a:tabLst>
            </a:pP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F.C del Segundo parentesis</a:t>
            </a:r>
            <a:r>
              <a:rPr lang="en-US" kern="100" dirty="0">
                <a:solidFill>
                  <a:srgbClr val="6E6A5E"/>
                </a:solidFill>
                <a:latin typeface="Aptos" panose="020B0004020202020204" pitchFamily="34" charset="0"/>
                <a:ea typeface="Aptos" panose="020B0004020202020204" pitchFamily="34" charset="0"/>
                <a:cs typeface="Times New Roman" panose="02020603050405020304" pitchFamily="18" charset="0"/>
              </a:rPr>
              <a:t>: </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p>
          <a:p>
            <a:pPr>
              <a:lnSpc>
                <a:spcPct val="107000"/>
              </a:lnSpc>
              <a:spcAft>
                <a:spcPts val="800"/>
              </a:spcAft>
              <a:tabLst>
                <a:tab pos="552450" algn="l"/>
              </a:tabLst>
            </a:pPr>
            <a:endPar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dirty="0">
                <a:solidFill>
                  <a:srgbClr val="6E6A5E"/>
                </a:solidFill>
              </a:rPr>
              <a:t>Una vez que hemos extraído el factor común de cada grupo, podemos factorizar nuevamente:</a:t>
            </a:r>
          </a:p>
          <a:p>
            <a:pPr algn="just"/>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2x(x+2) −3(x+2)</a:t>
            </a:r>
          </a:p>
          <a:p>
            <a:pPr algn="just"/>
            <a:endParaRPr lang="es-MX" dirty="0">
              <a:solidFill>
                <a:srgbClr val="6E6A5E"/>
              </a:solidFill>
            </a:endParaRPr>
          </a:p>
          <a:p>
            <a:pPr algn="just"/>
            <a:r>
              <a:rPr lang="es-MX" dirty="0">
                <a:solidFill>
                  <a:srgbClr val="6E6A5E"/>
                </a:solidFill>
              </a:rPr>
              <a:t>Entonces, la expresión factorizada 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(2x−3)(x+2)</a:t>
            </a:r>
            <a:endParaRPr kumimoji="0" lang="es-MX" sz="1800" b="0" i="0" u="none" strike="noStrike" kern="1200" cap="none" spc="0" normalizeH="0" baseline="0" noProof="0" dirty="0">
              <a:ln>
                <a:noFill/>
              </a:ln>
              <a:solidFill>
                <a:srgbClr val="6E6A5E"/>
              </a:solidFill>
              <a:effectLst/>
              <a:uLnTx/>
              <a:uFillTx/>
              <a:latin typeface="Aptos" panose="02110004020202020204"/>
              <a:ea typeface="+mn-ea"/>
              <a:cs typeface="+mn-cs"/>
            </a:endParaRP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74836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924718" y="568823"/>
            <a:ext cx="4475163" cy="1200329"/>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Diferencia de </a:t>
            </a:r>
            <a:r>
              <a:rPr lang="es-MX" sz="3600" dirty="0" err="1">
                <a:solidFill>
                  <a:srgbClr val="5F91AC"/>
                </a:solidFill>
                <a:latin typeface="Annabel 1" pitchFamily="2" charset="0"/>
                <a:ea typeface="ADLaM Display" panose="02010000000000000000" pitchFamily="2" charset="0"/>
                <a:cs typeface="ADLaM Display" panose="02010000000000000000" pitchFamily="2" charset="0"/>
              </a:rPr>
              <a:t>CuadradoS</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663196" y="1792908"/>
            <a:ext cx="4796308" cy="1323439"/>
          </a:xfrm>
          <a:prstGeom prst="rect">
            <a:avLst/>
          </a:prstGeom>
          <a:noFill/>
        </p:spPr>
        <p:txBody>
          <a:bodyPr wrap="square" rtlCol="0">
            <a:spAutoFit/>
          </a:bodyPr>
          <a:lstStyle/>
          <a:p>
            <a:pPr algn="just"/>
            <a:r>
              <a:rPr lang="es-MX" sz="1600" dirty="0">
                <a:solidFill>
                  <a:srgbClr val="6E6A5E"/>
                </a:solidFill>
              </a:rPr>
              <a:t>Una diferencia de cuadrados es el resultado del producto de dos binomios conjugados: Esto implica que, para factorizar una diferencia de cuadrados, se extraen las raíces cuadradas de los términos y se forma un binomio.</a:t>
            </a:r>
            <a:endParaRPr lang="es-GT" sz="1600"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803409" y="3782099"/>
            <a:ext cx="4796308" cy="584775"/>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Deben de ser 2 Términos.</a:t>
            </a:r>
          </a:p>
          <a:p>
            <a:pPr marL="342900" indent="-342900" algn="just">
              <a:buFont typeface="+mj-lt"/>
              <a:buAutoNum type="arabicPeriod"/>
            </a:pPr>
            <a:r>
              <a:rPr lang="es-MX" sz="1600" dirty="0">
                <a:solidFill>
                  <a:srgbClr val="659BA7"/>
                </a:solidFill>
              </a:rPr>
              <a:t>Un término debe de ser negativo.</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812501" y="5281565"/>
            <a:ext cx="4796308" cy="1077218"/>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Ordenar los términos, 1ro. el + y 2do. el -</a:t>
            </a:r>
          </a:p>
          <a:p>
            <a:pPr marL="342900" indent="-342900" algn="just">
              <a:buFont typeface="+mj-lt"/>
              <a:buAutoNum type="arabicPeriod"/>
            </a:pPr>
            <a:r>
              <a:rPr lang="es-MX" sz="1600" dirty="0">
                <a:solidFill>
                  <a:srgbClr val="659BA7"/>
                </a:solidFill>
              </a:rPr>
              <a:t>Obtener la raíz cuadrada de ambos.</a:t>
            </a:r>
          </a:p>
          <a:p>
            <a:pPr marL="342900" indent="-342900" algn="just">
              <a:buFont typeface="+mj-lt"/>
              <a:buAutoNum type="arabicPeriod"/>
            </a:pPr>
            <a:r>
              <a:rPr lang="es-MX" sz="1600" dirty="0">
                <a:solidFill>
                  <a:srgbClr val="659BA7"/>
                </a:solidFill>
              </a:rPr>
              <a:t>Colocar las raíces en 2 paréntesis separados por un + y un -.</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4591" y="1345572"/>
            <a:ext cx="5023167" cy="4923271"/>
          </a:xfrm>
          <a:prstGeom prst="rect">
            <a:avLst/>
          </a:prstGeom>
          <a:noFill/>
        </p:spPr>
        <p:txBody>
          <a:bodyPr wrap="square" rtlCol="0">
            <a:spAutoFit/>
          </a:bodyPr>
          <a:lstStyle/>
          <a:p>
            <a:pPr algn="just"/>
            <a:r>
              <a:rPr lang="es-MX" dirty="0">
                <a:solidFill>
                  <a:srgbClr val="6E6A5E"/>
                </a:solidFill>
              </a:rPr>
              <a:t>Factoriza la expresión:</a:t>
            </a:r>
          </a:p>
          <a:p>
            <a:pPr>
              <a:lnSpc>
                <a:spcPct val="107000"/>
              </a:lnSpc>
              <a:spcAft>
                <a:spcPts val="800"/>
              </a:spcAft>
            </a:pP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−9</a:t>
            </a: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dirty="0">
                <a:solidFill>
                  <a:srgbClr val="6E6A5E"/>
                </a:solidFill>
              </a:rPr>
              <a:t>Identificar la expresión como una diferencia de cuadrados: La expresión tiene la forma 𝑎2−𝑏2, donde 𝑎=𝑥 y 𝑏=3</a:t>
            </a:r>
          </a:p>
          <a:p>
            <a:pPr algn="just"/>
            <a:endParaRPr lang="es-MX" dirty="0">
              <a:solidFill>
                <a:srgbClr val="6E6A5E"/>
              </a:solidFill>
            </a:endParaRPr>
          </a:p>
          <a:p>
            <a:pPr algn="just"/>
            <a:endParaRPr lang="es-MX" dirty="0">
              <a:solidFill>
                <a:srgbClr val="6E6A5E"/>
              </a:solidFill>
            </a:endParaRPr>
          </a:p>
          <a:p>
            <a:pPr algn="just"/>
            <a:r>
              <a:rPr lang="es-MX" dirty="0">
                <a:solidFill>
                  <a:srgbClr val="6E6A5E"/>
                </a:solidFill>
              </a:rPr>
              <a:t>En este caso, 𝑎=𝑥 y 𝑏=3</a:t>
            </a:r>
          </a:p>
          <a:p>
            <a:pPr algn="just"/>
            <a:endParaRPr lang="es-MX" dirty="0">
              <a:solidFill>
                <a:srgbClr val="6E6A5E"/>
              </a:solidFill>
            </a:endParaRPr>
          </a:p>
          <a:p>
            <a:pPr algn="just"/>
            <a:endParaRPr lang="es-MX" dirty="0">
              <a:solidFill>
                <a:srgbClr val="6E6A5E"/>
              </a:solidFill>
            </a:endParaRPr>
          </a:p>
          <a:p>
            <a:pPr algn="just"/>
            <a:r>
              <a:rPr lang="es-MX" dirty="0">
                <a:solidFill>
                  <a:srgbClr val="6E6A5E"/>
                </a:solidFill>
              </a:rPr>
              <a:t>Escribir la expresión factorizada: Utilizando la fórmula de diferencia de cuadrados, escribimos la expresión factorizada como (𝑥+3)(𝑥−3)</a:t>
            </a:r>
          </a:p>
          <a:p>
            <a:pPr algn="just"/>
            <a:endParaRPr lang="es-MX" dirty="0">
              <a:solidFill>
                <a:srgbClr val="6E6A5E"/>
              </a:solidFill>
            </a:endParaRPr>
          </a:p>
          <a:p>
            <a:pPr algn="just"/>
            <a:endParaRPr lang="es-MX" dirty="0">
              <a:solidFill>
                <a:srgbClr val="6E6A5E"/>
              </a:solidFill>
            </a:endParaRPr>
          </a:p>
          <a:p>
            <a:pPr algn="just"/>
            <a:r>
              <a:rPr lang="es-MX" dirty="0">
                <a:solidFill>
                  <a:srgbClr val="6E6A5E"/>
                </a:solidFill>
              </a:rPr>
              <a:t>Entonces, la expresión factorizada 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(x</a:t>
            </a:r>
            <a:r>
              <a:rPr lang="en-US" dirty="0">
                <a:solidFill>
                  <a:srgbClr val="6E6A5E"/>
                </a:solidFill>
                <a:latin typeface="Aptos" panose="020B0004020202020204" pitchFamily="34" charset="0"/>
                <a:ea typeface="Aptos" panose="020B0004020202020204" pitchFamily="34" charset="0"/>
                <a:cs typeface="Times New Roman" panose="02020603050405020304" pitchFamily="18" charset="0"/>
              </a:rPr>
              <a:t>+</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3)(x-</a:t>
            </a:r>
            <a:r>
              <a:rPr lang="en-US" dirty="0">
                <a:solidFill>
                  <a:srgbClr val="6E6A5E"/>
                </a:solidFill>
                <a:latin typeface="Aptos" panose="020B0004020202020204" pitchFamily="34" charset="0"/>
                <a:ea typeface="Aptos" panose="020B0004020202020204" pitchFamily="34" charset="0"/>
                <a:cs typeface="Times New Roman" panose="02020603050405020304" pitchFamily="18" charset="0"/>
              </a:rPr>
              <a:t>3</a:t>
            </a:r>
            <a:r>
              <a:rPr lang="en-US"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endParaRPr kumimoji="0" lang="es-MX" sz="1800" b="0" i="0" u="none" strike="noStrike" kern="1200" cap="none" spc="0" normalizeH="0" baseline="0" noProof="0" dirty="0">
              <a:ln>
                <a:noFill/>
              </a:ln>
              <a:solidFill>
                <a:srgbClr val="6E6A5E"/>
              </a:solidFill>
              <a:effectLst/>
              <a:uLnTx/>
              <a:uFillTx/>
              <a:latin typeface="Aptos" panose="02110004020202020204"/>
              <a:ea typeface="+mn-ea"/>
              <a:cs typeface="+mn-cs"/>
            </a:endParaRP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370937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FB090"/>
        </a:solidFill>
        <a:effectLst/>
      </p:bgPr>
    </p:bg>
    <p:spTree>
      <p:nvGrpSpPr>
        <p:cNvPr id="1" name=""/>
        <p:cNvGrpSpPr/>
        <p:nvPr/>
      </p:nvGrpSpPr>
      <p:grpSpPr>
        <a:xfrm>
          <a:off x="0" y="0"/>
          <a:ext cx="0" cy="0"/>
          <a:chOff x="0" y="0"/>
          <a:chExt cx="0" cy="0"/>
        </a:xfrm>
      </p:grpSpPr>
      <p:sp>
        <p:nvSpPr>
          <p:cNvPr id="105" name="Rectángulo 104">
            <a:extLst>
              <a:ext uri="{FF2B5EF4-FFF2-40B4-BE49-F238E27FC236}">
                <a16:creationId xmlns:a16="http://schemas.microsoft.com/office/drawing/2014/main" id="{C1E0AECF-81FB-0BA7-EC2A-DC4DCFB54A59}"/>
              </a:ext>
            </a:extLst>
          </p:cNvPr>
          <p:cNvSpPr/>
          <p:nvPr/>
        </p:nvSpPr>
        <p:spPr>
          <a:xfrm>
            <a:off x="304801" y="9175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04" name="Rectángulo 103">
            <a:extLst>
              <a:ext uri="{FF2B5EF4-FFF2-40B4-BE49-F238E27FC236}">
                <a16:creationId xmlns:a16="http://schemas.microsoft.com/office/drawing/2014/main" id="{8F717D50-6EA8-E5AA-156B-5E453DCE283A}"/>
              </a:ext>
            </a:extLst>
          </p:cNvPr>
          <p:cNvSpPr/>
          <p:nvPr/>
        </p:nvSpPr>
        <p:spPr>
          <a:xfrm>
            <a:off x="6172201" y="96839"/>
            <a:ext cx="5714999" cy="6664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grpSp>
        <p:nvGrpSpPr>
          <p:cNvPr id="27" name="Grupo 26">
            <a:extLst>
              <a:ext uri="{FF2B5EF4-FFF2-40B4-BE49-F238E27FC236}">
                <a16:creationId xmlns:a16="http://schemas.microsoft.com/office/drawing/2014/main" id="{95CC5C71-B83A-129A-E066-EEC702006D38}"/>
              </a:ext>
            </a:extLst>
          </p:cNvPr>
          <p:cNvGrpSpPr/>
          <p:nvPr/>
        </p:nvGrpSpPr>
        <p:grpSpPr>
          <a:xfrm>
            <a:off x="5761038" y="96839"/>
            <a:ext cx="669924" cy="468312"/>
            <a:chOff x="5761039" y="93664"/>
            <a:chExt cx="669924" cy="468312"/>
          </a:xfrm>
        </p:grpSpPr>
        <p:sp>
          <p:nvSpPr>
            <p:cNvPr id="10" name="Elipse 9">
              <a:extLst>
                <a:ext uri="{FF2B5EF4-FFF2-40B4-BE49-F238E27FC236}">
                  <a16:creationId xmlns:a16="http://schemas.microsoft.com/office/drawing/2014/main" id="{481D5836-20B7-0F02-608E-2A37CA86789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6" name="Elipse 25">
              <a:extLst>
                <a:ext uri="{FF2B5EF4-FFF2-40B4-BE49-F238E27FC236}">
                  <a16:creationId xmlns:a16="http://schemas.microsoft.com/office/drawing/2014/main" id="{38A0E39E-09AD-3858-5B89-1DA17C72311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25" name="Arco de bloque 24">
              <a:extLst>
                <a:ext uri="{FF2B5EF4-FFF2-40B4-BE49-F238E27FC236}">
                  <a16:creationId xmlns:a16="http://schemas.microsoft.com/office/drawing/2014/main" id="{2333A2DE-AC95-99A0-5D00-574DD97DEFE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28" name="Grupo 27">
            <a:extLst>
              <a:ext uri="{FF2B5EF4-FFF2-40B4-BE49-F238E27FC236}">
                <a16:creationId xmlns:a16="http://schemas.microsoft.com/office/drawing/2014/main" id="{FE979BDF-57AF-3C05-0E6C-AF91AC8023A6}"/>
              </a:ext>
            </a:extLst>
          </p:cNvPr>
          <p:cNvGrpSpPr/>
          <p:nvPr/>
        </p:nvGrpSpPr>
        <p:grpSpPr>
          <a:xfrm>
            <a:off x="5761038" y="441534"/>
            <a:ext cx="669924" cy="468312"/>
            <a:chOff x="5761039" y="93664"/>
            <a:chExt cx="669924" cy="468312"/>
          </a:xfrm>
        </p:grpSpPr>
        <p:sp>
          <p:nvSpPr>
            <p:cNvPr id="29" name="Elipse 28">
              <a:extLst>
                <a:ext uri="{FF2B5EF4-FFF2-40B4-BE49-F238E27FC236}">
                  <a16:creationId xmlns:a16="http://schemas.microsoft.com/office/drawing/2014/main" id="{5F2E0839-D19A-B2A6-827A-7DAA685563E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0" name="Elipse 29">
              <a:extLst>
                <a:ext uri="{FF2B5EF4-FFF2-40B4-BE49-F238E27FC236}">
                  <a16:creationId xmlns:a16="http://schemas.microsoft.com/office/drawing/2014/main" id="{8E2F8914-86B8-FF30-14B5-FB68CA57F79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1" name="Arco de bloque 30">
              <a:extLst>
                <a:ext uri="{FF2B5EF4-FFF2-40B4-BE49-F238E27FC236}">
                  <a16:creationId xmlns:a16="http://schemas.microsoft.com/office/drawing/2014/main" id="{A5F1FCFA-9490-80F0-ADD9-EC8638A1282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2" name="Grupo 31">
            <a:extLst>
              <a:ext uri="{FF2B5EF4-FFF2-40B4-BE49-F238E27FC236}">
                <a16:creationId xmlns:a16="http://schemas.microsoft.com/office/drawing/2014/main" id="{22089E59-A4B0-7CA2-B8BA-0D63ABB13BFB}"/>
              </a:ext>
            </a:extLst>
          </p:cNvPr>
          <p:cNvGrpSpPr/>
          <p:nvPr/>
        </p:nvGrpSpPr>
        <p:grpSpPr>
          <a:xfrm>
            <a:off x="5761038" y="786229"/>
            <a:ext cx="669924" cy="468312"/>
            <a:chOff x="5761039" y="93664"/>
            <a:chExt cx="669924" cy="468312"/>
          </a:xfrm>
        </p:grpSpPr>
        <p:sp>
          <p:nvSpPr>
            <p:cNvPr id="33" name="Elipse 32">
              <a:extLst>
                <a:ext uri="{FF2B5EF4-FFF2-40B4-BE49-F238E27FC236}">
                  <a16:creationId xmlns:a16="http://schemas.microsoft.com/office/drawing/2014/main" id="{6BEB4722-29E8-1C16-F08B-AAFD10061BD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4" name="Elipse 33">
              <a:extLst>
                <a:ext uri="{FF2B5EF4-FFF2-40B4-BE49-F238E27FC236}">
                  <a16:creationId xmlns:a16="http://schemas.microsoft.com/office/drawing/2014/main" id="{421CD46B-1595-C808-B314-CA2B6865015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5" name="Arco de bloque 34">
              <a:extLst>
                <a:ext uri="{FF2B5EF4-FFF2-40B4-BE49-F238E27FC236}">
                  <a16:creationId xmlns:a16="http://schemas.microsoft.com/office/drawing/2014/main" id="{25DD960D-1ED1-E49C-8B0F-6815680C745E}"/>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36" name="Grupo 35">
            <a:extLst>
              <a:ext uri="{FF2B5EF4-FFF2-40B4-BE49-F238E27FC236}">
                <a16:creationId xmlns:a16="http://schemas.microsoft.com/office/drawing/2014/main" id="{9D87DCBA-7694-81E1-E5F4-4D67206BEFDD}"/>
              </a:ext>
            </a:extLst>
          </p:cNvPr>
          <p:cNvGrpSpPr/>
          <p:nvPr/>
        </p:nvGrpSpPr>
        <p:grpSpPr>
          <a:xfrm>
            <a:off x="5761037" y="1130924"/>
            <a:ext cx="669924" cy="468312"/>
            <a:chOff x="5761039" y="93664"/>
            <a:chExt cx="669924" cy="468312"/>
          </a:xfrm>
        </p:grpSpPr>
        <p:sp>
          <p:nvSpPr>
            <p:cNvPr id="37" name="Elipse 36">
              <a:extLst>
                <a:ext uri="{FF2B5EF4-FFF2-40B4-BE49-F238E27FC236}">
                  <a16:creationId xmlns:a16="http://schemas.microsoft.com/office/drawing/2014/main" id="{C794165A-1F11-D54B-34EE-6A9F3B925A5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8" name="Elipse 37">
              <a:extLst>
                <a:ext uri="{FF2B5EF4-FFF2-40B4-BE49-F238E27FC236}">
                  <a16:creationId xmlns:a16="http://schemas.microsoft.com/office/drawing/2014/main" id="{F5B6CB91-390C-E4C2-921B-309050DF78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39" name="Arco de bloque 38">
              <a:extLst>
                <a:ext uri="{FF2B5EF4-FFF2-40B4-BE49-F238E27FC236}">
                  <a16:creationId xmlns:a16="http://schemas.microsoft.com/office/drawing/2014/main" id="{4103AF8D-DB73-9C68-1EFD-3D0354AC29D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0" name="Grupo 39">
            <a:extLst>
              <a:ext uri="{FF2B5EF4-FFF2-40B4-BE49-F238E27FC236}">
                <a16:creationId xmlns:a16="http://schemas.microsoft.com/office/drawing/2014/main" id="{273B80C2-EC50-9742-DAF3-FA6D77263EB6}"/>
              </a:ext>
            </a:extLst>
          </p:cNvPr>
          <p:cNvGrpSpPr/>
          <p:nvPr/>
        </p:nvGrpSpPr>
        <p:grpSpPr>
          <a:xfrm>
            <a:off x="5758145" y="1484007"/>
            <a:ext cx="669924" cy="468312"/>
            <a:chOff x="5761039" y="93664"/>
            <a:chExt cx="669924" cy="468312"/>
          </a:xfrm>
        </p:grpSpPr>
        <p:sp>
          <p:nvSpPr>
            <p:cNvPr id="41" name="Elipse 40">
              <a:extLst>
                <a:ext uri="{FF2B5EF4-FFF2-40B4-BE49-F238E27FC236}">
                  <a16:creationId xmlns:a16="http://schemas.microsoft.com/office/drawing/2014/main" id="{2DF10930-350F-101B-7212-0A6D38741BD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2" name="Elipse 41">
              <a:extLst>
                <a:ext uri="{FF2B5EF4-FFF2-40B4-BE49-F238E27FC236}">
                  <a16:creationId xmlns:a16="http://schemas.microsoft.com/office/drawing/2014/main" id="{28A8B0BE-C83D-FD7E-6D89-37ED4101333B}"/>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3" name="Arco de bloque 42">
              <a:extLst>
                <a:ext uri="{FF2B5EF4-FFF2-40B4-BE49-F238E27FC236}">
                  <a16:creationId xmlns:a16="http://schemas.microsoft.com/office/drawing/2014/main" id="{3A918782-0C6A-5A88-92E4-EB5B1FC98B17}"/>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4" name="Grupo 43">
            <a:extLst>
              <a:ext uri="{FF2B5EF4-FFF2-40B4-BE49-F238E27FC236}">
                <a16:creationId xmlns:a16="http://schemas.microsoft.com/office/drawing/2014/main" id="{0A58A7A2-6EC3-F8D0-CFAF-4583AD5B9827}"/>
              </a:ext>
            </a:extLst>
          </p:cNvPr>
          <p:cNvGrpSpPr/>
          <p:nvPr/>
        </p:nvGrpSpPr>
        <p:grpSpPr>
          <a:xfrm>
            <a:off x="5758144" y="1828702"/>
            <a:ext cx="669924" cy="468312"/>
            <a:chOff x="5761039" y="93664"/>
            <a:chExt cx="669924" cy="468312"/>
          </a:xfrm>
        </p:grpSpPr>
        <p:sp>
          <p:nvSpPr>
            <p:cNvPr id="45" name="Elipse 44">
              <a:extLst>
                <a:ext uri="{FF2B5EF4-FFF2-40B4-BE49-F238E27FC236}">
                  <a16:creationId xmlns:a16="http://schemas.microsoft.com/office/drawing/2014/main" id="{E1F0099B-529E-A7C6-3004-9EDAAD274870}"/>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6" name="Elipse 45">
              <a:extLst>
                <a:ext uri="{FF2B5EF4-FFF2-40B4-BE49-F238E27FC236}">
                  <a16:creationId xmlns:a16="http://schemas.microsoft.com/office/drawing/2014/main" id="{76122510-E937-50BD-764F-47609DCD58E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47" name="Arco de bloque 46">
              <a:extLst>
                <a:ext uri="{FF2B5EF4-FFF2-40B4-BE49-F238E27FC236}">
                  <a16:creationId xmlns:a16="http://schemas.microsoft.com/office/drawing/2014/main" id="{2250D529-7E8F-451C-8282-F088657F1F6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48" name="Grupo 47">
            <a:extLst>
              <a:ext uri="{FF2B5EF4-FFF2-40B4-BE49-F238E27FC236}">
                <a16:creationId xmlns:a16="http://schemas.microsoft.com/office/drawing/2014/main" id="{4A662E4E-F07D-0612-B1BE-DBBB56AD3F58}"/>
              </a:ext>
            </a:extLst>
          </p:cNvPr>
          <p:cNvGrpSpPr/>
          <p:nvPr/>
        </p:nvGrpSpPr>
        <p:grpSpPr>
          <a:xfrm>
            <a:off x="5758143" y="2168707"/>
            <a:ext cx="669924" cy="468312"/>
            <a:chOff x="5761039" y="93664"/>
            <a:chExt cx="669924" cy="468312"/>
          </a:xfrm>
        </p:grpSpPr>
        <p:sp>
          <p:nvSpPr>
            <p:cNvPr id="49" name="Elipse 48">
              <a:extLst>
                <a:ext uri="{FF2B5EF4-FFF2-40B4-BE49-F238E27FC236}">
                  <a16:creationId xmlns:a16="http://schemas.microsoft.com/office/drawing/2014/main" id="{65A5EB7B-BE60-7B6B-CD46-33DDD403E09D}"/>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0" name="Elipse 49">
              <a:extLst>
                <a:ext uri="{FF2B5EF4-FFF2-40B4-BE49-F238E27FC236}">
                  <a16:creationId xmlns:a16="http://schemas.microsoft.com/office/drawing/2014/main" id="{BE65EEBA-648C-80C1-9F8F-25D7FDBFBEDA}"/>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1" name="Arco de bloque 50">
              <a:extLst>
                <a:ext uri="{FF2B5EF4-FFF2-40B4-BE49-F238E27FC236}">
                  <a16:creationId xmlns:a16="http://schemas.microsoft.com/office/drawing/2014/main" id="{7C2E06FD-7B67-6B06-96E8-B588B94A0850}"/>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2" name="Grupo 51">
            <a:extLst>
              <a:ext uri="{FF2B5EF4-FFF2-40B4-BE49-F238E27FC236}">
                <a16:creationId xmlns:a16="http://schemas.microsoft.com/office/drawing/2014/main" id="{0F46047F-CD14-E1EF-5F28-C2333634C6BE}"/>
              </a:ext>
            </a:extLst>
          </p:cNvPr>
          <p:cNvGrpSpPr/>
          <p:nvPr/>
        </p:nvGrpSpPr>
        <p:grpSpPr>
          <a:xfrm>
            <a:off x="5758142" y="2508712"/>
            <a:ext cx="669924" cy="468312"/>
            <a:chOff x="5761039" y="93664"/>
            <a:chExt cx="669924" cy="468312"/>
          </a:xfrm>
        </p:grpSpPr>
        <p:sp>
          <p:nvSpPr>
            <p:cNvPr id="53" name="Elipse 52">
              <a:extLst>
                <a:ext uri="{FF2B5EF4-FFF2-40B4-BE49-F238E27FC236}">
                  <a16:creationId xmlns:a16="http://schemas.microsoft.com/office/drawing/2014/main" id="{19DF7643-C3DF-EEAB-2172-CF552A3149C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4" name="Elipse 53">
              <a:extLst>
                <a:ext uri="{FF2B5EF4-FFF2-40B4-BE49-F238E27FC236}">
                  <a16:creationId xmlns:a16="http://schemas.microsoft.com/office/drawing/2014/main" id="{B50A509E-E458-2405-3D37-CE346EA4064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5" name="Arco de bloque 54">
              <a:extLst>
                <a:ext uri="{FF2B5EF4-FFF2-40B4-BE49-F238E27FC236}">
                  <a16:creationId xmlns:a16="http://schemas.microsoft.com/office/drawing/2014/main" id="{0D1AF4D6-9376-0C14-53E1-3D7280433F8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56" name="Grupo 55">
            <a:extLst>
              <a:ext uri="{FF2B5EF4-FFF2-40B4-BE49-F238E27FC236}">
                <a16:creationId xmlns:a16="http://schemas.microsoft.com/office/drawing/2014/main" id="{4C1B001A-B7A6-E325-FEFA-E54625A7F5F4}"/>
              </a:ext>
            </a:extLst>
          </p:cNvPr>
          <p:cNvGrpSpPr/>
          <p:nvPr/>
        </p:nvGrpSpPr>
        <p:grpSpPr>
          <a:xfrm>
            <a:off x="5758141" y="2848717"/>
            <a:ext cx="669924" cy="468312"/>
            <a:chOff x="5761039" y="93664"/>
            <a:chExt cx="669924" cy="468312"/>
          </a:xfrm>
        </p:grpSpPr>
        <p:sp>
          <p:nvSpPr>
            <p:cNvPr id="57" name="Elipse 56">
              <a:extLst>
                <a:ext uri="{FF2B5EF4-FFF2-40B4-BE49-F238E27FC236}">
                  <a16:creationId xmlns:a16="http://schemas.microsoft.com/office/drawing/2014/main" id="{79FEB97D-4E64-306A-E013-8108831D6D4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8" name="Elipse 57">
              <a:extLst>
                <a:ext uri="{FF2B5EF4-FFF2-40B4-BE49-F238E27FC236}">
                  <a16:creationId xmlns:a16="http://schemas.microsoft.com/office/drawing/2014/main" id="{B268435B-56D8-A6B4-DC09-CFE9647F64E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59" name="Arco de bloque 58">
              <a:extLst>
                <a:ext uri="{FF2B5EF4-FFF2-40B4-BE49-F238E27FC236}">
                  <a16:creationId xmlns:a16="http://schemas.microsoft.com/office/drawing/2014/main" id="{F1ECB52E-5D28-48B9-26A0-65A76ABC3B1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0" name="Grupo 59">
            <a:extLst>
              <a:ext uri="{FF2B5EF4-FFF2-40B4-BE49-F238E27FC236}">
                <a16:creationId xmlns:a16="http://schemas.microsoft.com/office/drawing/2014/main" id="{871F026B-16B2-EBBC-EFC9-CF70534C5621}"/>
              </a:ext>
            </a:extLst>
          </p:cNvPr>
          <p:cNvGrpSpPr/>
          <p:nvPr/>
        </p:nvGrpSpPr>
        <p:grpSpPr>
          <a:xfrm>
            <a:off x="5758140" y="3188722"/>
            <a:ext cx="669924" cy="468312"/>
            <a:chOff x="5761039" y="93664"/>
            <a:chExt cx="669924" cy="468312"/>
          </a:xfrm>
        </p:grpSpPr>
        <p:sp>
          <p:nvSpPr>
            <p:cNvPr id="61" name="Elipse 60">
              <a:extLst>
                <a:ext uri="{FF2B5EF4-FFF2-40B4-BE49-F238E27FC236}">
                  <a16:creationId xmlns:a16="http://schemas.microsoft.com/office/drawing/2014/main" id="{F73932EC-E03A-8436-695E-914FCFA1F64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2" name="Elipse 61">
              <a:extLst>
                <a:ext uri="{FF2B5EF4-FFF2-40B4-BE49-F238E27FC236}">
                  <a16:creationId xmlns:a16="http://schemas.microsoft.com/office/drawing/2014/main" id="{990D5F5C-190A-7E8B-F73D-103DBFF57CD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3" name="Arco de bloque 62">
              <a:extLst>
                <a:ext uri="{FF2B5EF4-FFF2-40B4-BE49-F238E27FC236}">
                  <a16:creationId xmlns:a16="http://schemas.microsoft.com/office/drawing/2014/main" id="{34421493-29CE-ECAE-382F-98FDF3D730E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4" name="Grupo 63">
            <a:extLst>
              <a:ext uri="{FF2B5EF4-FFF2-40B4-BE49-F238E27FC236}">
                <a16:creationId xmlns:a16="http://schemas.microsoft.com/office/drawing/2014/main" id="{D492586C-CAFC-A888-E2BC-CC14DCF3D9F4}"/>
              </a:ext>
            </a:extLst>
          </p:cNvPr>
          <p:cNvGrpSpPr/>
          <p:nvPr/>
        </p:nvGrpSpPr>
        <p:grpSpPr>
          <a:xfrm>
            <a:off x="5758139" y="3528727"/>
            <a:ext cx="669924" cy="468312"/>
            <a:chOff x="5761039" y="93664"/>
            <a:chExt cx="669924" cy="468312"/>
          </a:xfrm>
        </p:grpSpPr>
        <p:sp>
          <p:nvSpPr>
            <p:cNvPr id="65" name="Elipse 64">
              <a:extLst>
                <a:ext uri="{FF2B5EF4-FFF2-40B4-BE49-F238E27FC236}">
                  <a16:creationId xmlns:a16="http://schemas.microsoft.com/office/drawing/2014/main" id="{2FD6D1F0-7A53-2BE5-35BC-908A110C927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6" name="Elipse 65">
              <a:extLst>
                <a:ext uri="{FF2B5EF4-FFF2-40B4-BE49-F238E27FC236}">
                  <a16:creationId xmlns:a16="http://schemas.microsoft.com/office/drawing/2014/main" id="{D69D2ABA-AFAE-4650-D8EF-C8D1AE36C402}"/>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67" name="Arco de bloque 66">
              <a:extLst>
                <a:ext uri="{FF2B5EF4-FFF2-40B4-BE49-F238E27FC236}">
                  <a16:creationId xmlns:a16="http://schemas.microsoft.com/office/drawing/2014/main" id="{B5390BD6-542F-0270-1DCA-54F03EA057C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68" name="Grupo 67">
            <a:extLst>
              <a:ext uri="{FF2B5EF4-FFF2-40B4-BE49-F238E27FC236}">
                <a16:creationId xmlns:a16="http://schemas.microsoft.com/office/drawing/2014/main" id="{78ED039B-D34D-0AE9-1A39-84BBFD93109A}"/>
              </a:ext>
            </a:extLst>
          </p:cNvPr>
          <p:cNvGrpSpPr/>
          <p:nvPr/>
        </p:nvGrpSpPr>
        <p:grpSpPr>
          <a:xfrm>
            <a:off x="5758138" y="3868732"/>
            <a:ext cx="669924" cy="468312"/>
            <a:chOff x="5761039" y="93664"/>
            <a:chExt cx="669924" cy="468312"/>
          </a:xfrm>
        </p:grpSpPr>
        <p:sp>
          <p:nvSpPr>
            <p:cNvPr id="69" name="Elipse 68">
              <a:extLst>
                <a:ext uri="{FF2B5EF4-FFF2-40B4-BE49-F238E27FC236}">
                  <a16:creationId xmlns:a16="http://schemas.microsoft.com/office/drawing/2014/main" id="{BB0F5689-5964-6BDA-6A64-6CB7F92CB831}"/>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0" name="Elipse 69">
              <a:extLst>
                <a:ext uri="{FF2B5EF4-FFF2-40B4-BE49-F238E27FC236}">
                  <a16:creationId xmlns:a16="http://schemas.microsoft.com/office/drawing/2014/main" id="{6CFBC0BA-ACD0-E4ED-104F-2D319ACADB85}"/>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1" name="Arco de bloque 70">
              <a:extLst>
                <a:ext uri="{FF2B5EF4-FFF2-40B4-BE49-F238E27FC236}">
                  <a16:creationId xmlns:a16="http://schemas.microsoft.com/office/drawing/2014/main" id="{C6B8C620-7B2F-E4A0-FBB6-3CE4CB30BCD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2" name="Grupo 71">
            <a:extLst>
              <a:ext uri="{FF2B5EF4-FFF2-40B4-BE49-F238E27FC236}">
                <a16:creationId xmlns:a16="http://schemas.microsoft.com/office/drawing/2014/main" id="{D4700A91-6D49-E6F1-F26B-3582CDD2EB1A}"/>
              </a:ext>
            </a:extLst>
          </p:cNvPr>
          <p:cNvGrpSpPr/>
          <p:nvPr/>
        </p:nvGrpSpPr>
        <p:grpSpPr>
          <a:xfrm>
            <a:off x="5758137" y="4208737"/>
            <a:ext cx="669924" cy="468312"/>
            <a:chOff x="5761039" y="93664"/>
            <a:chExt cx="669924" cy="468312"/>
          </a:xfrm>
        </p:grpSpPr>
        <p:sp>
          <p:nvSpPr>
            <p:cNvPr id="73" name="Elipse 72">
              <a:extLst>
                <a:ext uri="{FF2B5EF4-FFF2-40B4-BE49-F238E27FC236}">
                  <a16:creationId xmlns:a16="http://schemas.microsoft.com/office/drawing/2014/main" id="{A2F0B29F-91DF-F942-2572-69D68BE93185}"/>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4" name="Elipse 73">
              <a:extLst>
                <a:ext uri="{FF2B5EF4-FFF2-40B4-BE49-F238E27FC236}">
                  <a16:creationId xmlns:a16="http://schemas.microsoft.com/office/drawing/2014/main" id="{7B02B127-4B3E-3886-A075-1ABA175791AF}"/>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5" name="Arco de bloque 74">
              <a:extLst>
                <a:ext uri="{FF2B5EF4-FFF2-40B4-BE49-F238E27FC236}">
                  <a16:creationId xmlns:a16="http://schemas.microsoft.com/office/drawing/2014/main" id="{E4179F42-365E-F810-F9F5-8EB046600F6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76" name="Grupo 75">
            <a:extLst>
              <a:ext uri="{FF2B5EF4-FFF2-40B4-BE49-F238E27FC236}">
                <a16:creationId xmlns:a16="http://schemas.microsoft.com/office/drawing/2014/main" id="{95C27F69-BABB-EE0B-F486-F7EA35FAC600}"/>
              </a:ext>
            </a:extLst>
          </p:cNvPr>
          <p:cNvGrpSpPr/>
          <p:nvPr/>
        </p:nvGrpSpPr>
        <p:grpSpPr>
          <a:xfrm>
            <a:off x="5758136" y="4548742"/>
            <a:ext cx="669924" cy="468312"/>
            <a:chOff x="5761039" y="93664"/>
            <a:chExt cx="669924" cy="468312"/>
          </a:xfrm>
        </p:grpSpPr>
        <p:sp>
          <p:nvSpPr>
            <p:cNvPr id="77" name="Elipse 76">
              <a:extLst>
                <a:ext uri="{FF2B5EF4-FFF2-40B4-BE49-F238E27FC236}">
                  <a16:creationId xmlns:a16="http://schemas.microsoft.com/office/drawing/2014/main" id="{C990330A-CE77-2DAA-1BFB-B004A6826F76}"/>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8" name="Elipse 77">
              <a:extLst>
                <a:ext uri="{FF2B5EF4-FFF2-40B4-BE49-F238E27FC236}">
                  <a16:creationId xmlns:a16="http://schemas.microsoft.com/office/drawing/2014/main" id="{092F5CA4-6862-1ADF-D104-8A0078BC8863}"/>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79" name="Arco de bloque 78">
              <a:extLst>
                <a:ext uri="{FF2B5EF4-FFF2-40B4-BE49-F238E27FC236}">
                  <a16:creationId xmlns:a16="http://schemas.microsoft.com/office/drawing/2014/main" id="{0AFD0FB0-E06F-57BD-596D-0192E0A8850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0" name="Grupo 79">
            <a:extLst>
              <a:ext uri="{FF2B5EF4-FFF2-40B4-BE49-F238E27FC236}">
                <a16:creationId xmlns:a16="http://schemas.microsoft.com/office/drawing/2014/main" id="{5E0292CA-02DE-81A1-9958-770EBCB8E2CF}"/>
              </a:ext>
            </a:extLst>
          </p:cNvPr>
          <p:cNvGrpSpPr/>
          <p:nvPr/>
        </p:nvGrpSpPr>
        <p:grpSpPr>
          <a:xfrm>
            <a:off x="5758135" y="4888747"/>
            <a:ext cx="669924" cy="468312"/>
            <a:chOff x="5761039" y="93664"/>
            <a:chExt cx="669924" cy="468312"/>
          </a:xfrm>
        </p:grpSpPr>
        <p:sp>
          <p:nvSpPr>
            <p:cNvPr id="81" name="Elipse 80">
              <a:extLst>
                <a:ext uri="{FF2B5EF4-FFF2-40B4-BE49-F238E27FC236}">
                  <a16:creationId xmlns:a16="http://schemas.microsoft.com/office/drawing/2014/main" id="{D111931F-ABC4-7959-3283-5CC23391DAE9}"/>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2" name="Elipse 81">
              <a:extLst>
                <a:ext uri="{FF2B5EF4-FFF2-40B4-BE49-F238E27FC236}">
                  <a16:creationId xmlns:a16="http://schemas.microsoft.com/office/drawing/2014/main" id="{4CFBE0B0-4A4B-D5AC-DE49-9A9667293F0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3" name="Arco de bloque 82">
              <a:extLst>
                <a:ext uri="{FF2B5EF4-FFF2-40B4-BE49-F238E27FC236}">
                  <a16:creationId xmlns:a16="http://schemas.microsoft.com/office/drawing/2014/main" id="{AF1DC25E-5BE9-2448-D2C8-CC4CEA103FFC}"/>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4" name="Grupo 83">
            <a:extLst>
              <a:ext uri="{FF2B5EF4-FFF2-40B4-BE49-F238E27FC236}">
                <a16:creationId xmlns:a16="http://schemas.microsoft.com/office/drawing/2014/main" id="{FCA13B22-5F38-694F-D979-6882230EB093}"/>
              </a:ext>
            </a:extLst>
          </p:cNvPr>
          <p:cNvGrpSpPr/>
          <p:nvPr/>
        </p:nvGrpSpPr>
        <p:grpSpPr>
          <a:xfrm>
            <a:off x="5758134" y="5228752"/>
            <a:ext cx="669924" cy="468312"/>
            <a:chOff x="5761039" y="93664"/>
            <a:chExt cx="669924" cy="468312"/>
          </a:xfrm>
        </p:grpSpPr>
        <p:sp>
          <p:nvSpPr>
            <p:cNvPr id="85" name="Elipse 84">
              <a:extLst>
                <a:ext uri="{FF2B5EF4-FFF2-40B4-BE49-F238E27FC236}">
                  <a16:creationId xmlns:a16="http://schemas.microsoft.com/office/drawing/2014/main" id="{9356B8C5-DA43-6586-4366-CCB32D75A0CA}"/>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6" name="Elipse 85">
              <a:extLst>
                <a:ext uri="{FF2B5EF4-FFF2-40B4-BE49-F238E27FC236}">
                  <a16:creationId xmlns:a16="http://schemas.microsoft.com/office/drawing/2014/main" id="{5842AC43-513B-B61D-2250-D9BBB5CC9D39}"/>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87" name="Arco de bloque 86">
              <a:extLst>
                <a:ext uri="{FF2B5EF4-FFF2-40B4-BE49-F238E27FC236}">
                  <a16:creationId xmlns:a16="http://schemas.microsoft.com/office/drawing/2014/main" id="{43FE7544-56FB-21A4-3A8A-C0CF4FF9D5A2}"/>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88" name="Grupo 87">
            <a:extLst>
              <a:ext uri="{FF2B5EF4-FFF2-40B4-BE49-F238E27FC236}">
                <a16:creationId xmlns:a16="http://schemas.microsoft.com/office/drawing/2014/main" id="{8EF2356A-5281-DA54-5C0E-44D7C445282F}"/>
              </a:ext>
            </a:extLst>
          </p:cNvPr>
          <p:cNvGrpSpPr/>
          <p:nvPr/>
        </p:nvGrpSpPr>
        <p:grpSpPr>
          <a:xfrm>
            <a:off x="5758133" y="5568757"/>
            <a:ext cx="669924" cy="468312"/>
            <a:chOff x="5761039" y="93664"/>
            <a:chExt cx="669924" cy="468312"/>
          </a:xfrm>
        </p:grpSpPr>
        <p:sp>
          <p:nvSpPr>
            <p:cNvPr id="89" name="Elipse 88">
              <a:extLst>
                <a:ext uri="{FF2B5EF4-FFF2-40B4-BE49-F238E27FC236}">
                  <a16:creationId xmlns:a16="http://schemas.microsoft.com/office/drawing/2014/main" id="{1D5475B8-72E4-460E-CB52-E3A4873F6854}"/>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0" name="Elipse 89">
              <a:extLst>
                <a:ext uri="{FF2B5EF4-FFF2-40B4-BE49-F238E27FC236}">
                  <a16:creationId xmlns:a16="http://schemas.microsoft.com/office/drawing/2014/main" id="{1D93C7C5-DF59-7172-893D-BBEE36C3736D}"/>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1" name="Arco de bloque 90">
              <a:extLst>
                <a:ext uri="{FF2B5EF4-FFF2-40B4-BE49-F238E27FC236}">
                  <a16:creationId xmlns:a16="http://schemas.microsoft.com/office/drawing/2014/main" id="{61941561-51D8-0B81-F4B6-39F6F5CDEE39}"/>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2" name="Grupo 91">
            <a:extLst>
              <a:ext uri="{FF2B5EF4-FFF2-40B4-BE49-F238E27FC236}">
                <a16:creationId xmlns:a16="http://schemas.microsoft.com/office/drawing/2014/main" id="{CB9D7946-8F79-D8A3-233C-AC373DDF0B82}"/>
              </a:ext>
            </a:extLst>
          </p:cNvPr>
          <p:cNvGrpSpPr/>
          <p:nvPr/>
        </p:nvGrpSpPr>
        <p:grpSpPr>
          <a:xfrm>
            <a:off x="5758132" y="5908762"/>
            <a:ext cx="669924" cy="468312"/>
            <a:chOff x="5761039" y="93664"/>
            <a:chExt cx="669924" cy="468312"/>
          </a:xfrm>
        </p:grpSpPr>
        <p:sp>
          <p:nvSpPr>
            <p:cNvPr id="93" name="Elipse 92">
              <a:extLst>
                <a:ext uri="{FF2B5EF4-FFF2-40B4-BE49-F238E27FC236}">
                  <a16:creationId xmlns:a16="http://schemas.microsoft.com/office/drawing/2014/main" id="{4D01B843-376B-7803-083D-8B0C5D054763}"/>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4" name="Elipse 93">
              <a:extLst>
                <a:ext uri="{FF2B5EF4-FFF2-40B4-BE49-F238E27FC236}">
                  <a16:creationId xmlns:a16="http://schemas.microsoft.com/office/drawing/2014/main" id="{A43C6A3C-EE6E-9F89-529A-A762FC754B17}"/>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5" name="Arco de bloque 94">
              <a:extLst>
                <a:ext uri="{FF2B5EF4-FFF2-40B4-BE49-F238E27FC236}">
                  <a16:creationId xmlns:a16="http://schemas.microsoft.com/office/drawing/2014/main" id="{1376BDDB-6576-0837-F3D5-F7FFFE47CD9A}"/>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grpSp>
        <p:nvGrpSpPr>
          <p:cNvPr id="96" name="Grupo 95">
            <a:extLst>
              <a:ext uri="{FF2B5EF4-FFF2-40B4-BE49-F238E27FC236}">
                <a16:creationId xmlns:a16="http://schemas.microsoft.com/office/drawing/2014/main" id="{8F3F6889-AE1E-4999-6B10-1A6D8D91DF70}"/>
              </a:ext>
            </a:extLst>
          </p:cNvPr>
          <p:cNvGrpSpPr/>
          <p:nvPr/>
        </p:nvGrpSpPr>
        <p:grpSpPr>
          <a:xfrm>
            <a:off x="5758131" y="6248767"/>
            <a:ext cx="669924" cy="468312"/>
            <a:chOff x="5761039" y="93664"/>
            <a:chExt cx="669924" cy="468312"/>
          </a:xfrm>
        </p:grpSpPr>
        <p:sp>
          <p:nvSpPr>
            <p:cNvPr id="97" name="Elipse 96">
              <a:extLst>
                <a:ext uri="{FF2B5EF4-FFF2-40B4-BE49-F238E27FC236}">
                  <a16:creationId xmlns:a16="http://schemas.microsoft.com/office/drawing/2014/main" id="{B161AA5B-29DB-6B95-B9AE-B9342BC4E87E}"/>
                </a:ext>
              </a:extLst>
            </p:cNvPr>
            <p:cNvSpPr/>
            <p:nvPr/>
          </p:nvSpPr>
          <p:spPr>
            <a:xfrm>
              <a:off x="5761039"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8" name="Elipse 97">
              <a:extLst>
                <a:ext uri="{FF2B5EF4-FFF2-40B4-BE49-F238E27FC236}">
                  <a16:creationId xmlns:a16="http://schemas.microsoft.com/office/drawing/2014/main" id="{3220F0C3-E6A2-4F77-FDE6-70E00265B5F1}"/>
                </a:ext>
              </a:extLst>
            </p:cNvPr>
            <p:cNvSpPr/>
            <p:nvPr/>
          </p:nvSpPr>
          <p:spPr>
            <a:xfrm>
              <a:off x="6205195" y="212591"/>
              <a:ext cx="225768" cy="22576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GT"/>
            </a:p>
          </p:txBody>
        </p:sp>
        <p:sp>
          <p:nvSpPr>
            <p:cNvPr id="99" name="Arco de bloque 98">
              <a:extLst>
                <a:ext uri="{FF2B5EF4-FFF2-40B4-BE49-F238E27FC236}">
                  <a16:creationId xmlns:a16="http://schemas.microsoft.com/office/drawing/2014/main" id="{C7C80FCE-E927-4B21-07C1-DAD2C4DD2EA8}"/>
                </a:ext>
              </a:extLst>
            </p:cNvPr>
            <p:cNvSpPr/>
            <p:nvPr/>
          </p:nvSpPr>
          <p:spPr>
            <a:xfrm>
              <a:off x="5843148" y="93664"/>
              <a:ext cx="505704" cy="468312"/>
            </a:xfrm>
            <a:prstGeom prst="blockArc">
              <a:avLst>
                <a:gd name="adj1" fmla="val 10800000"/>
                <a:gd name="adj2" fmla="val 51775"/>
                <a:gd name="adj3" fmla="val 15165"/>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grpSp>
      <p:sp>
        <p:nvSpPr>
          <p:cNvPr id="2" name="CuadroTexto 1">
            <a:extLst>
              <a:ext uri="{FF2B5EF4-FFF2-40B4-BE49-F238E27FC236}">
                <a16:creationId xmlns:a16="http://schemas.microsoft.com/office/drawing/2014/main" id="{5E0F5F48-FAA7-8451-EA30-72B2646ED275}"/>
              </a:ext>
            </a:extLst>
          </p:cNvPr>
          <p:cNvSpPr txBox="1"/>
          <p:nvPr/>
        </p:nvSpPr>
        <p:spPr>
          <a:xfrm>
            <a:off x="924718" y="716404"/>
            <a:ext cx="4475163" cy="646331"/>
          </a:xfrm>
          <a:prstGeom prst="rect">
            <a:avLst/>
          </a:prstGeom>
          <a:noFill/>
        </p:spPr>
        <p:txBody>
          <a:bodyPr wrap="square" rtlCol="0">
            <a:spAutoFit/>
          </a:bodyPr>
          <a:lstStyle/>
          <a:p>
            <a:pPr algn="ctr"/>
            <a:r>
              <a:rPr lang="es-MX" sz="3600" dirty="0">
                <a:solidFill>
                  <a:srgbClr val="5F91AC"/>
                </a:solidFill>
                <a:latin typeface="Annabel 1" pitchFamily="2" charset="0"/>
                <a:ea typeface="ADLaM Display" panose="02010000000000000000" pitchFamily="2" charset="0"/>
                <a:cs typeface="ADLaM Display" panose="02010000000000000000" pitchFamily="2" charset="0"/>
              </a:rPr>
              <a:t>Suma De Cubos</a:t>
            </a:r>
            <a:endParaRPr lang="es-GT" sz="3600" dirty="0">
              <a:solidFill>
                <a:srgbClr val="5F91AC"/>
              </a:solidFill>
              <a:latin typeface="Annabel 1" pitchFamily="2" charset="0"/>
              <a:ea typeface="ADLaM Display" panose="02010000000000000000" pitchFamily="2" charset="0"/>
              <a:cs typeface="ADLaM Display" panose="02010000000000000000" pitchFamily="2" charset="0"/>
            </a:endParaRPr>
          </a:p>
        </p:txBody>
      </p:sp>
      <p:sp>
        <p:nvSpPr>
          <p:cNvPr id="3" name="CuadroTexto 2">
            <a:extLst>
              <a:ext uri="{FF2B5EF4-FFF2-40B4-BE49-F238E27FC236}">
                <a16:creationId xmlns:a16="http://schemas.microsoft.com/office/drawing/2014/main" id="{AA9CD64C-7D15-35FA-7454-D8B389CD0D3C}"/>
              </a:ext>
            </a:extLst>
          </p:cNvPr>
          <p:cNvSpPr txBox="1"/>
          <p:nvPr/>
        </p:nvSpPr>
        <p:spPr>
          <a:xfrm>
            <a:off x="714891" y="1597343"/>
            <a:ext cx="4796308" cy="1477328"/>
          </a:xfrm>
          <a:prstGeom prst="rect">
            <a:avLst/>
          </a:prstGeom>
          <a:noFill/>
        </p:spPr>
        <p:txBody>
          <a:bodyPr wrap="square" rtlCol="0">
            <a:spAutoFit/>
          </a:bodyPr>
          <a:lstStyle/>
          <a:p>
            <a:pPr algn="just"/>
            <a:r>
              <a:rPr lang="es-MX" dirty="0">
                <a:solidFill>
                  <a:srgbClr val="6E6A5E"/>
                </a:solidFill>
              </a:rPr>
              <a:t>Una suma al cubo es igual al cubo del primero, más el triple del cuadrado del primero por el segundo, más el triple del primero por el cuadrado del segundo, más el cubo del segundo.</a:t>
            </a:r>
            <a:endParaRPr lang="es-GT" dirty="0">
              <a:solidFill>
                <a:srgbClr val="6E6A5E"/>
              </a:solidFill>
            </a:endParaRPr>
          </a:p>
        </p:txBody>
      </p:sp>
      <p:sp>
        <p:nvSpPr>
          <p:cNvPr id="6" name="CuadroTexto 5">
            <a:extLst>
              <a:ext uri="{FF2B5EF4-FFF2-40B4-BE49-F238E27FC236}">
                <a16:creationId xmlns:a16="http://schemas.microsoft.com/office/drawing/2014/main" id="{61EC0BA8-A3A8-AE4E-1079-E5F7FB4A7612}"/>
              </a:ext>
            </a:extLst>
          </p:cNvPr>
          <p:cNvSpPr txBox="1"/>
          <p:nvPr/>
        </p:nvSpPr>
        <p:spPr>
          <a:xfrm>
            <a:off x="310817" y="3228945"/>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Condiciones:</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9054C82E-34F9-7003-4EF2-23EAC4644259}"/>
              </a:ext>
            </a:extLst>
          </p:cNvPr>
          <p:cNvSpPr txBox="1"/>
          <p:nvPr/>
        </p:nvSpPr>
        <p:spPr>
          <a:xfrm>
            <a:off x="791867" y="3656184"/>
            <a:ext cx="4796308" cy="830997"/>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Deben de ser solo 2 términos.</a:t>
            </a:r>
          </a:p>
          <a:p>
            <a:pPr marL="342900" indent="-342900" algn="just">
              <a:buFont typeface="+mj-lt"/>
              <a:buAutoNum type="arabicPeriod"/>
            </a:pPr>
            <a:r>
              <a:rPr lang="es-MX" sz="1600" dirty="0">
                <a:solidFill>
                  <a:srgbClr val="659BA7"/>
                </a:solidFill>
              </a:rPr>
              <a:t>Ambos positivos</a:t>
            </a:r>
          </a:p>
          <a:p>
            <a:pPr marL="342900" indent="-342900" algn="just">
              <a:buFont typeface="+mj-lt"/>
              <a:buAutoNum type="arabicPeriod"/>
            </a:pPr>
            <a:r>
              <a:rPr lang="es-MX" sz="1600" dirty="0">
                <a:solidFill>
                  <a:srgbClr val="659BA7"/>
                </a:solidFill>
              </a:rPr>
              <a:t>Ambos con raíz cuadrada</a:t>
            </a:r>
            <a:endParaRPr lang="es-GT" sz="1600" dirty="0">
              <a:solidFill>
                <a:srgbClr val="659BA7"/>
              </a:solidFill>
            </a:endParaRPr>
          </a:p>
        </p:txBody>
      </p:sp>
      <p:sp>
        <p:nvSpPr>
          <p:cNvPr id="9" name="CuadroTexto 8">
            <a:extLst>
              <a:ext uri="{FF2B5EF4-FFF2-40B4-BE49-F238E27FC236}">
                <a16:creationId xmlns:a16="http://schemas.microsoft.com/office/drawing/2014/main" id="{FE863FA0-5D52-0069-A9F3-DDBE3AFD3D99}"/>
              </a:ext>
            </a:extLst>
          </p:cNvPr>
          <p:cNvSpPr txBox="1"/>
          <p:nvPr/>
        </p:nvSpPr>
        <p:spPr>
          <a:xfrm>
            <a:off x="287369" y="4514310"/>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Pasos para la realización:</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CuadroTexto 11">
            <a:extLst>
              <a:ext uri="{FF2B5EF4-FFF2-40B4-BE49-F238E27FC236}">
                <a16:creationId xmlns:a16="http://schemas.microsoft.com/office/drawing/2014/main" id="{03DE1A0D-4232-3176-0556-D1A786CF6A85}"/>
              </a:ext>
            </a:extLst>
          </p:cNvPr>
          <p:cNvSpPr txBox="1"/>
          <p:nvPr/>
        </p:nvSpPr>
        <p:spPr>
          <a:xfrm>
            <a:off x="785978" y="5050420"/>
            <a:ext cx="4796308" cy="1569660"/>
          </a:xfrm>
          <a:prstGeom prst="rect">
            <a:avLst/>
          </a:prstGeom>
          <a:noFill/>
        </p:spPr>
        <p:txBody>
          <a:bodyPr wrap="square" rtlCol="0">
            <a:spAutoFit/>
          </a:bodyPr>
          <a:lstStyle/>
          <a:p>
            <a:pPr marL="342900" indent="-342900" algn="just">
              <a:buFont typeface="+mj-lt"/>
              <a:buAutoNum type="arabicPeriod"/>
            </a:pPr>
            <a:r>
              <a:rPr lang="es-MX" sz="1600" dirty="0">
                <a:solidFill>
                  <a:srgbClr val="659BA7"/>
                </a:solidFill>
              </a:rPr>
              <a:t>En un paréntesis escribir la raíz cuadrada cubica de ambas.</a:t>
            </a:r>
          </a:p>
          <a:p>
            <a:pPr marL="342900" indent="-342900" algn="just">
              <a:buFont typeface="+mj-lt"/>
              <a:buAutoNum type="arabicPeriod"/>
            </a:pPr>
            <a:r>
              <a:rPr lang="es-MX" sz="1600" dirty="0">
                <a:solidFill>
                  <a:srgbClr val="659BA7"/>
                </a:solidFill>
              </a:rPr>
              <a:t>Ambas separadas con un signo +.</a:t>
            </a:r>
          </a:p>
          <a:p>
            <a:pPr marL="342900" indent="-342900" algn="just">
              <a:buFont typeface="+mj-lt"/>
              <a:buAutoNum type="arabicPeriod"/>
            </a:pPr>
            <a:r>
              <a:rPr lang="es-MX" sz="1600" dirty="0">
                <a:solidFill>
                  <a:srgbClr val="659BA7"/>
                </a:solidFill>
              </a:rPr>
              <a:t>En un 2do Paréntesis aplicar la regla:</a:t>
            </a:r>
          </a:p>
          <a:p>
            <a:pPr algn="just"/>
            <a:r>
              <a:rPr lang="es-MX" sz="1600" dirty="0">
                <a:solidFill>
                  <a:srgbClr val="659BA7"/>
                </a:solidFill>
              </a:rPr>
              <a:t>“El cuadrado de la 1ra menos 1ra por 2da más el cuadrado de la primera”.</a:t>
            </a:r>
            <a:endParaRPr lang="es-GT" sz="1600" dirty="0">
              <a:solidFill>
                <a:srgbClr val="659BA7"/>
              </a:solidFill>
            </a:endParaRPr>
          </a:p>
        </p:txBody>
      </p:sp>
      <p:sp>
        <p:nvSpPr>
          <p:cNvPr id="13" name="CuadroTexto 12">
            <a:extLst>
              <a:ext uri="{FF2B5EF4-FFF2-40B4-BE49-F238E27FC236}">
                <a16:creationId xmlns:a16="http://schemas.microsoft.com/office/drawing/2014/main" id="{A4321D45-7DD5-89CF-2B33-2BF938855235}"/>
              </a:ext>
            </a:extLst>
          </p:cNvPr>
          <p:cNvSpPr txBox="1"/>
          <p:nvPr/>
        </p:nvSpPr>
        <p:spPr>
          <a:xfrm>
            <a:off x="6589713" y="730098"/>
            <a:ext cx="5294917" cy="400110"/>
          </a:xfrm>
          <a:prstGeom prst="rect">
            <a:avLst/>
          </a:prstGeom>
          <a:solidFill>
            <a:srgbClr val="659BA7"/>
          </a:solidFill>
        </p:spPr>
        <p:txBody>
          <a:bodyPr wrap="square" rtlCol="0">
            <a:spAutoFit/>
          </a:bodyPr>
          <a:lstStyle/>
          <a:p>
            <a:r>
              <a:rPr lang="es-MX"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rPr>
              <a:t>Ejemplo:</a:t>
            </a:r>
            <a:endParaRPr lang="es-GT" sz="2000" dirty="0">
              <a:solidFill>
                <a:srgbClr val="AFB09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CuadroTexto 13">
            <a:extLst>
              <a:ext uri="{FF2B5EF4-FFF2-40B4-BE49-F238E27FC236}">
                <a16:creationId xmlns:a16="http://schemas.microsoft.com/office/drawing/2014/main" id="{B574EFED-B3F0-8C0C-FD87-38CB7AD4F7F0}"/>
              </a:ext>
            </a:extLst>
          </p:cNvPr>
          <p:cNvSpPr txBox="1"/>
          <p:nvPr/>
        </p:nvSpPr>
        <p:spPr>
          <a:xfrm>
            <a:off x="6644591" y="1345572"/>
            <a:ext cx="5023167" cy="4991431"/>
          </a:xfrm>
          <a:prstGeom prst="rect">
            <a:avLst/>
          </a:prstGeom>
          <a:noFill/>
        </p:spPr>
        <p:txBody>
          <a:bodyPr wrap="square" rtlCol="0">
            <a:spAutoFit/>
          </a:bodyPr>
          <a:lstStyle/>
          <a:p>
            <a:pPr algn="just"/>
            <a:r>
              <a:rPr lang="es-MX" dirty="0">
                <a:solidFill>
                  <a:srgbClr val="6E6A5E"/>
                </a:solidFill>
              </a:rPr>
              <a:t>Factoriza la expresión:</a:t>
            </a:r>
          </a:p>
          <a:p>
            <a:pPr>
              <a:lnSpc>
                <a:spcPct val="107000"/>
              </a:lnSpc>
              <a:spcAft>
                <a:spcPts val="800"/>
              </a:spcAft>
            </a:pP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8x</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+27</a:t>
            </a:r>
          </a:p>
          <a:p>
            <a:pPr>
              <a:lnSpc>
                <a:spcPct val="107000"/>
              </a:lnSpc>
              <a:spcAft>
                <a:spcPts val="800"/>
              </a:spcAft>
            </a:pP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gn="just"/>
            <a:r>
              <a:rPr lang="es-MX" dirty="0">
                <a:solidFill>
                  <a:srgbClr val="6E6A5E"/>
                </a:solidFill>
              </a:rPr>
              <a:t>Identifica los términos cúbicos:</a:t>
            </a:r>
          </a:p>
          <a:p>
            <a:pPr>
              <a:lnSpc>
                <a:spcPct val="107000"/>
              </a:lnSpc>
              <a:spcAft>
                <a:spcPts val="800"/>
              </a:spcAft>
            </a:pP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En este caso, 8</a:t>
            </a:r>
            <a:r>
              <a:rPr lang="en-US"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y 27 son cubos perfectos. 8</a:t>
            </a:r>
            <a:r>
              <a:rPr lang="en-US"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 </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es (2</a:t>
            </a:r>
            <a:r>
              <a:rPr lang="en-US"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 y 27 es (3)</a:t>
            </a:r>
            <a:r>
              <a:rPr lang="en-US"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p>
          <a:p>
            <a:pPr>
              <a:lnSpc>
                <a:spcPct val="107000"/>
              </a:lnSpc>
              <a:spcAft>
                <a:spcPts val="800"/>
              </a:spcAft>
            </a:pPr>
            <a:endPar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obtenemos: </a:t>
            </a:r>
          </a:p>
          <a:p>
            <a:pPr>
              <a:lnSpc>
                <a:spcPct val="107000"/>
              </a:lnSpc>
              <a:spcAft>
                <a:spcPts val="800"/>
              </a:spcAft>
            </a:pP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8</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baseline="300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+27=(2</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+3)((2</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)2−(2</a:t>
            </a:r>
            <a:r>
              <a:rPr lang="es-GT" sz="1800" kern="1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kern="1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)(3)+32)</a:t>
            </a:r>
          </a:p>
          <a:p>
            <a:pPr>
              <a:lnSpc>
                <a:spcPct val="107000"/>
              </a:lnSpc>
              <a:spcAft>
                <a:spcPts val="800"/>
              </a:spcAft>
            </a:pPr>
            <a:r>
              <a:rPr lang="es-GT"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Ahora, simplificamos dentro de los paréntesis: (2</a:t>
            </a:r>
            <a:r>
              <a:rPr lang="es-GT"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+3)(4</a:t>
            </a:r>
            <a:r>
              <a:rPr lang="es-GT"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2−6</a:t>
            </a:r>
            <a:r>
              <a:rPr lang="es-GT" sz="1800" dirty="0">
                <a:solidFill>
                  <a:srgbClr val="6E6A5E"/>
                </a:solidFill>
                <a:effectLst/>
                <a:latin typeface="Cambria Math" panose="02040503050406030204" pitchFamily="18" charset="0"/>
                <a:ea typeface="Aptos" panose="020B0004020202020204" pitchFamily="34" charset="0"/>
                <a:cs typeface="Cambria Math" panose="02040503050406030204" pitchFamily="18" charset="0"/>
              </a:rPr>
              <a:t>𝑥</a:t>
            </a:r>
            <a:r>
              <a:rPr lang="es-GT" sz="1800" dirty="0">
                <a:solidFill>
                  <a:srgbClr val="6E6A5E"/>
                </a:solidFill>
                <a:effectLst/>
                <a:latin typeface="Aptos" panose="020B0004020202020204" pitchFamily="34" charset="0"/>
                <a:ea typeface="Aptos" panose="020B0004020202020204" pitchFamily="34" charset="0"/>
                <a:cs typeface="Times New Roman" panose="02020603050405020304" pitchFamily="18" charset="0"/>
              </a:rPr>
              <a:t>+9)</a:t>
            </a:r>
          </a:p>
          <a:p>
            <a:pPr>
              <a:lnSpc>
                <a:spcPct val="107000"/>
              </a:lnSpc>
              <a:spcAft>
                <a:spcPts val="800"/>
              </a:spcAft>
            </a:pPr>
            <a:endParaRPr lang="es-MX" dirty="0">
              <a:solidFill>
                <a:srgbClr val="6E6A5E"/>
              </a:solidFill>
            </a:endParaRPr>
          </a:p>
          <a:p>
            <a:pPr algn="just"/>
            <a:r>
              <a:rPr lang="es-MX" dirty="0">
                <a:solidFill>
                  <a:srgbClr val="6E6A5E"/>
                </a:solidFill>
              </a:rPr>
              <a:t>Entonces, la expresión factorizada es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s-GT"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(2</a:t>
            </a:r>
            <a:r>
              <a:rPr kumimoji="0" lang="es-GT" sz="1800" b="0" i="0" u="none" strike="noStrike" kern="1200" cap="none" spc="0" normalizeH="0" baseline="0" noProof="0" dirty="0">
                <a:ln>
                  <a:noFill/>
                </a:ln>
                <a:solidFill>
                  <a:srgbClr val="6E6A5E"/>
                </a:solidFill>
                <a:effectLst/>
                <a:uLnTx/>
                <a:uFillTx/>
                <a:latin typeface="Cambria Math" panose="02040503050406030204" pitchFamily="18" charset="0"/>
                <a:ea typeface="Aptos" panose="020B0004020202020204" pitchFamily="34" charset="0"/>
                <a:cs typeface="Cambria Math" panose="02040503050406030204" pitchFamily="18" charset="0"/>
              </a:rPr>
              <a:t>𝑥</a:t>
            </a:r>
            <a:r>
              <a:rPr kumimoji="0" lang="es-GT"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+3)(4</a:t>
            </a:r>
            <a:r>
              <a:rPr kumimoji="0" lang="es-GT" sz="1800" b="0" i="0" u="none" strike="noStrike" kern="1200" cap="none" spc="0" normalizeH="0" baseline="0" noProof="0" dirty="0">
                <a:ln>
                  <a:noFill/>
                </a:ln>
                <a:solidFill>
                  <a:srgbClr val="6E6A5E"/>
                </a:solidFill>
                <a:effectLst/>
                <a:uLnTx/>
                <a:uFillTx/>
                <a:latin typeface="Cambria Math" panose="02040503050406030204" pitchFamily="18" charset="0"/>
                <a:ea typeface="Aptos" panose="020B0004020202020204" pitchFamily="34" charset="0"/>
                <a:cs typeface="Cambria Math" panose="02040503050406030204" pitchFamily="18" charset="0"/>
              </a:rPr>
              <a:t>𝑥</a:t>
            </a:r>
            <a:r>
              <a:rPr kumimoji="0" lang="es-GT"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2−6</a:t>
            </a:r>
            <a:r>
              <a:rPr kumimoji="0" lang="es-GT" sz="1800" b="0" i="0" u="none" strike="noStrike" kern="1200" cap="none" spc="0" normalizeH="0" baseline="0" noProof="0" dirty="0">
                <a:ln>
                  <a:noFill/>
                </a:ln>
                <a:solidFill>
                  <a:srgbClr val="6E6A5E"/>
                </a:solidFill>
                <a:effectLst/>
                <a:uLnTx/>
                <a:uFillTx/>
                <a:latin typeface="Cambria Math" panose="02040503050406030204" pitchFamily="18" charset="0"/>
                <a:ea typeface="Aptos" panose="020B0004020202020204" pitchFamily="34" charset="0"/>
                <a:cs typeface="Cambria Math" panose="02040503050406030204" pitchFamily="18" charset="0"/>
              </a:rPr>
              <a:t>𝑥</a:t>
            </a:r>
            <a:r>
              <a:rPr kumimoji="0" lang="es-GT" sz="1800" b="0" i="0" u="none" strike="noStrike" kern="1200" cap="none" spc="0" normalizeH="0" baseline="0" noProof="0" dirty="0">
                <a:ln>
                  <a:noFill/>
                </a:ln>
                <a:solidFill>
                  <a:srgbClr val="6E6A5E"/>
                </a:solidFill>
                <a:effectLst/>
                <a:uLnTx/>
                <a:uFillTx/>
                <a:latin typeface="Aptos" panose="020B0004020202020204" pitchFamily="34" charset="0"/>
                <a:ea typeface="Aptos" panose="020B0004020202020204" pitchFamily="34" charset="0"/>
                <a:cs typeface="Times New Roman" panose="02020603050405020304" pitchFamily="18" charset="0"/>
              </a:rPr>
              <a:t>+9)</a:t>
            </a:r>
            <a:endParaRPr kumimoji="0" lang="es-MX" sz="1800" b="0" i="0" u="none" strike="noStrike" kern="1200" cap="none" spc="0" normalizeH="0" baseline="0" noProof="0" dirty="0">
              <a:ln>
                <a:noFill/>
              </a:ln>
              <a:solidFill>
                <a:srgbClr val="6E6A5E"/>
              </a:solidFill>
              <a:effectLst/>
              <a:uLnTx/>
              <a:uFillTx/>
              <a:latin typeface="Aptos" panose="02110004020202020204"/>
              <a:ea typeface="+mn-ea"/>
              <a:cs typeface="+mn-cs"/>
            </a:endParaRPr>
          </a:p>
        </p:txBody>
      </p:sp>
      <p:sp>
        <p:nvSpPr>
          <p:cNvPr id="15" name="CuadroTexto 14">
            <a:hlinkClick r:id="rId2" action="ppaction://hlinksldjump"/>
            <a:extLst>
              <a:ext uri="{FF2B5EF4-FFF2-40B4-BE49-F238E27FC236}">
                <a16:creationId xmlns:a16="http://schemas.microsoft.com/office/drawing/2014/main" id="{CC518006-49C5-7BEB-B1F7-EDAAC1364E3F}"/>
              </a:ext>
            </a:extLst>
          </p:cNvPr>
          <p:cNvSpPr txBox="1"/>
          <p:nvPr/>
        </p:nvSpPr>
        <p:spPr>
          <a:xfrm>
            <a:off x="11058525" y="234060"/>
            <a:ext cx="826104" cy="400110"/>
          </a:xfrm>
          <a:prstGeom prst="rect">
            <a:avLst/>
          </a:prstGeom>
          <a:solidFill>
            <a:srgbClr val="324D6A"/>
          </a:solidFill>
        </p:spPr>
        <p:txBody>
          <a:bodyPr wrap="square" rtlCol="0">
            <a:spAutoFit/>
          </a:bodyPr>
          <a:lstStyle/>
          <a:p>
            <a:r>
              <a:rPr lang="es-MX"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rPr>
              <a:t>Volver</a:t>
            </a:r>
            <a:endParaRPr lang="es-GT" sz="2000" dirty="0">
              <a:solidFill>
                <a:srgbClr val="AFB090"/>
              </a:solidFill>
              <a:latin typeface="Aptos Display" panose="020B0004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10216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TotalTime>
  <Words>1866</Words>
  <Application>Microsoft Office PowerPoint</Application>
  <PresentationFormat>Panorámica</PresentationFormat>
  <Paragraphs>229</Paragraphs>
  <Slides>16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ADLaM Display</vt:lpstr>
      <vt:lpstr>Amasis MT Pro Medium</vt:lpstr>
      <vt:lpstr>Annabel 1</vt:lpstr>
      <vt:lpstr>Aptos</vt:lpstr>
      <vt:lpstr>Aptos Display</vt:lpstr>
      <vt:lpstr>Arial</vt:lpstr>
      <vt:lpstr>Cambria Math</vt:lpstr>
      <vt:lpstr>Cascadia Code SemiBold</vt:lpstr>
      <vt:lpstr>Copperplate Gothic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AUGUSTO CU POP</dc:creator>
  <cp:lastModifiedBy>WILLIAM AUGUSTO CU POP</cp:lastModifiedBy>
  <cp:revision>5</cp:revision>
  <dcterms:created xsi:type="dcterms:W3CDTF">2024-05-07T04:37:46Z</dcterms:created>
  <dcterms:modified xsi:type="dcterms:W3CDTF">2024-05-08T23:55:28Z</dcterms:modified>
</cp:coreProperties>
</file>