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8" r:id="rId4"/>
    <p:sldId id="258" r:id="rId5"/>
    <p:sldId id="259" r:id="rId6"/>
    <p:sldId id="261" r:id="rId7"/>
    <p:sldId id="271" r:id="rId8"/>
    <p:sldId id="267" r:id="rId9"/>
    <p:sldId id="262" r:id="rId10"/>
    <p:sldId id="268" r:id="rId11"/>
    <p:sldId id="263" r:id="rId12"/>
    <p:sldId id="265" r:id="rId13"/>
    <p:sldId id="266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81" r:id="rId22"/>
    <p:sldId id="277" r:id="rId23"/>
    <p:sldId id="286" r:id="rId24"/>
    <p:sldId id="279" r:id="rId25"/>
    <p:sldId id="280" r:id="rId26"/>
    <p:sldId id="282" r:id="rId27"/>
    <p:sldId id="283" r:id="rId28"/>
    <p:sldId id="284" r:id="rId29"/>
    <p:sldId id="290" r:id="rId30"/>
    <p:sldId id="289" r:id="rId31"/>
    <p:sldId id="291" r:id="rId32"/>
    <p:sldId id="292" r:id="rId33"/>
    <p:sldId id="285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344" y="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72562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1780456"/>
            <a:ext cx="11062817" cy="22401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60831">
              <a:defRPr sz="7679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dirty="0" err="1" smtClean="0"/>
              <a:t>SpringBoot</a:t>
            </a:r>
            <a:r>
              <a:rPr lang="zh-CN" altLang="en-US" dirty="0" smtClean="0"/>
              <a:t>入门基础以及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应用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774208" y="5956920"/>
            <a:ext cx="3827865" cy="7951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dirty="0"/>
              <a:t>s</a:t>
            </a:r>
            <a:r>
              <a:rPr lang="en-US" dirty="0" smtClean="0"/>
              <a:t>hmily_zgs</a:t>
            </a:r>
            <a:r>
              <a:rPr dirty="0" smtClean="0"/>
              <a:t>@</a:t>
            </a:r>
            <a:r>
              <a:rPr lang="en-US" dirty="0" smtClean="0"/>
              <a:t>163</a:t>
            </a:r>
            <a:r>
              <a:rPr dirty="0" smtClean="0"/>
              <a:t>.com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有哪些特性？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885776" y="2716560"/>
            <a:ext cx="11593288" cy="648072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3</a:t>
            </a:r>
            <a:r>
              <a:rPr lang="zh-CN" altLang="en-US" sz="2800" dirty="0" smtClean="0"/>
              <a:t>、自动</a:t>
            </a:r>
            <a:r>
              <a:rPr lang="zh-CN" altLang="en-US" sz="2800" dirty="0"/>
              <a:t>配置，无需</a:t>
            </a:r>
            <a:r>
              <a:rPr lang="en-US" altLang="zh-CN" sz="2800" dirty="0"/>
              <a:t>xml</a:t>
            </a:r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dirty="0"/>
              <a:t>· </a:t>
            </a:r>
            <a:r>
              <a:rPr lang="en-US" altLang="zh-CN" sz="2800" dirty="0" smtClean="0"/>
              <a:t>Spring </a:t>
            </a:r>
            <a:r>
              <a:rPr lang="en-US" altLang="zh-CN" sz="2800" dirty="0"/>
              <a:t>Boot</a:t>
            </a:r>
            <a:r>
              <a:rPr lang="zh-CN" altLang="en-US" sz="2800" dirty="0"/>
              <a:t>尝试根据你添加的</a:t>
            </a:r>
            <a:r>
              <a:rPr lang="en-US" altLang="zh-CN" sz="2800" dirty="0"/>
              <a:t>jar</a:t>
            </a:r>
            <a:r>
              <a:rPr lang="zh-CN" altLang="en-US" sz="2800" dirty="0"/>
              <a:t>依赖自动配置你的应用。例如，如果</a:t>
            </a:r>
            <a:r>
              <a:rPr lang="en-US" altLang="zh-CN" sz="2800" dirty="0"/>
              <a:t>HSQLDB</a:t>
            </a:r>
            <a:r>
              <a:rPr lang="zh-CN" altLang="en-US" sz="2800" dirty="0"/>
              <a:t>在类路径中，并且你没有手动配置任何</a:t>
            </a:r>
            <a:r>
              <a:rPr lang="en-US" altLang="zh-CN" sz="2800" dirty="0" err="1"/>
              <a:t>db</a:t>
            </a:r>
            <a:r>
              <a:rPr lang="zh-CN" altLang="en-US" sz="2800" dirty="0"/>
              <a:t>连接</a:t>
            </a:r>
            <a:r>
              <a:rPr lang="en-US" altLang="zh-CN" sz="2800" dirty="0"/>
              <a:t>bean</a:t>
            </a:r>
            <a:r>
              <a:rPr lang="zh-CN" altLang="en-US" sz="2800" dirty="0"/>
              <a:t>，则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会自动配置一个内存</a:t>
            </a:r>
            <a:r>
              <a:rPr lang="en-US" altLang="zh-CN" sz="2800" dirty="0" err="1"/>
              <a:t>db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 </a:t>
            </a:r>
            <a:endParaRPr lang="zh-CN" altLang="en-US" sz="2800" dirty="0"/>
          </a:p>
          <a:p>
            <a:pPr algn="l"/>
            <a:r>
              <a:rPr lang="en-US" altLang="zh-CN" sz="2800" dirty="0"/>
              <a:t>·</a:t>
            </a:r>
            <a:r>
              <a:rPr lang="zh-CN" altLang="en-US" sz="2800" dirty="0" smtClean="0"/>
              <a:t>使用</a:t>
            </a:r>
            <a:r>
              <a:rPr lang="en-US" altLang="zh-CN" sz="2800" dirty="0"/>
              <a:t>@</a:t>
            </a:r>
            <a:r>
              <a:rPr lang="en-US" altLang="zh-CN" sz="2800" dirty="0" err="1"/>
              <a:t>EnableAutoConfiguration</a:t>
            </a:r>
            <a:r>
              <a:rPr lang="zh-CN" altLang="en-US" sz="2800" dirty="0"/>
              <a:t>或者</a:t>
            </a:r>
            <a:r>
              <a:rPr lang="en-US" altLang="zh-CN" sz="2800" dirty="0"/>
              <a:t>@</a:t>
            </a:r>
            <a:r>
              <a:rPr lang="en-US" altLang="zh-CN" sz="2800" dirty="0" err="1"/>
              <a:t>SpringBootApplication</a:t>
            </a:r>
            <a:r>
              <a:rPr lang="zh-CN" altLang="en-US" sz="2800" dirty="0"/>
              <a:t>注解，</a:t>
            </a:r>
            <a:r>
              <a:rPr lang="zh-CN" altLang="en-US" sz="2800" dirty="0" smtClean="0"/>
              <a:t>配  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合</a:t>
            </a:r>
            <a:r>
              <a:rPr lang="en-US" altLang="zh-CN" sz="2800" dirty="0"/>
              <a:t>@Configuration</a:t>
            </a:r>
            <a:r>
              <a:rPr lang="zh-CN" altLang="en-US" sz="2800" dirty="0"/>
              <a:t>注解类，即可达到自动配置的目的。 </a:t>
            </a:r>
            <a:endParaRPr lang="en-US" altLang="zh-CN" sz="2800" dirty="0" smtClean="0"/>
          </a:p>
          <a:p>
            <a:pPr algn="l"/>
            <a:endParaRPr lang="zh-CN" altLang="en-US" sz="2800" dirty="0"/>
          </a:p>
          <a:p>
            <a:pPr algn="l"/>
            <a:r>
              <a:rPr lang="en-US" altLang="zh-CN" sz="2800" dirty="0"/>
              <a:t>· </a:t>
            </a:r>
            <a:r>
              <a:rPr lang="en-US" altLang="zh-CN" sz="2800" dirty="0" smtClean="0"/>
              <a:t>Spring </a:t>
            </a:r>
            <a:r>
              <a:rPr lang="en-US" altLang="zh-CN" sz="2800" dirty="0"/>
              <a:t>Boot</a:t>
            </a:r>
            <a:r>
              <a:rPr lang="zh-CN" altLang="en-US" sz="2800" dirty="0"/>
              <a:t>的这种自动配置是非侵入式的，你可以定义自己的配置或</a:t>
            </a:r>
            <a:r>
              <a:rPr lang="en-US" altLang="zh-CN" sz="2800" dirty="0"/>
              <a:t>bean</a:t>
            </a:r>
            <a:r>
              <a:rPr lang="zh-CN" altLang="en-US" sz="2800" dirty="0"/>
              <a:t>来替代自动配置的内容。</a:t>
            </a:r>
          </a:p>
        </p:txBody>
      </p:sp>
    </p:spTree>
    <p:extLst>
      <p:ext uri="{BB962C8B-B14F-4D97-AF65-F5344CB8AC3E}">
        <p14:creationId xmlns:p14="http://schemas.microsoft.com/office/powerpoint/2010/main" val="3598479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有哪些特性？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1852464"/>
            <a:ext cx="11449272" cy="756084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4</a:t>
            </a:r>
            <a:r>
              <a:rPr lang="zh-CN" altLang="en-US" sz="2800" dirty="0" smtClean="0"/>
              <a:t>、外部</a:t>
            </a:r>
            <a:r>
              <a:rPr lang="zh-CN" altLang="en-US" sz="2800" dirty="0"/>
              <a:t>化配置</a:t>
            </a:r>
          </a:p>
          <a:p>
            <a:pPr algn="l"/>
            <a:endParaRPr lang="zh-CN" altLang="en-US" sz="2800" dirty="0"/>
          </a:p>
          <a:p>
            <a:pPr algn="l"/>
            <a:r>
              <a:rPr lang="en-US" altLang="zh-CN" sz="2800" dirty="0"/>
              <a:t>Spring Boot</a:t>
            </a:r>
            <a:r>
              <a:rPr lang="zh-CN" altLang="en-US" sz="2800" dirty="0"/>
              <a:t>可以使用</a:t>
            </a:r>
            <a:r>
              <a:rPr lang="en-US" altLang="zh-CN" sz="2800" dirty="0"/>
              <a:t>properties</a:t>
            </a:r>
            <a:r>
              <a:rPr lang="zh-CN" altLang="en-US" sz="2800" dirty="0"/>
              <a:t>文件，</a:t>
            </a:r>
            <a:r>
              <a:rPr lang="en-US" altLang="zh-CN" sz="2800" dirty="0"/>
              <a:t>YAML</a:t>
            </a:r>
            <a:r>
              <a:rPr lang="zh-CN" altLang="en-US" sz="2800" dirty="0"/>
              <a:t>文件，环境变量，命令行参数等来外部化配置。属性值可以使用</a:t>
            </a:r>
            <a:r>
              <a:rPr lang="en-US" altLang="zh-CN" sz="2800" dirty="0"/>
              <a:t>@Value</a:t>
            </a:r>
            <a:r>
              <a:rPr lang="zh-CN" altLang="en-US" sz="2800" dirty="0"/>
              <a:t>注解直接注入到</a:t>
            </a:r>
            <a:r>
              <a:rPr lang="en-US" altLang="zh-CN" sz="2800" dirty="0"/>
              <a:t>bean</a:t>
            </a:r>
            <a:r>
              <a:rPr lang="zh-CN" altLang="en-US" sz="2800" dirty="0"/>
              <a:t>中，并通过</a:t>
            </a:r>
            <a:r>
              <a:rPr lang="en-US" altLang="zh-CN" sz="2800" dirty="0"/>
              <a:t>Spring</a:t>
            </a:r>
            <a:r>
              <a:rPr lang="zh-CN" altLang="en-US" sz="2800" dirty="0"/>
              <a:t>的</a:t>
            </a:r>
            <a:r>
              <a:rPr lang="en-US" altLang="zh-CN" sz="2800" dirty="0"/>
              <a:t>Environment</a:t>
            </a:r>
            <a:r>
              <a:rPr lang="zh-CN" altLang="en-US" sz="2800" dirty="0"/>
              <a:t>抽象或经过</a:t>
            </a:r>
            <a:r>
              <a:rPr lang="en-US" altLang="zh-CN" sz="2800" dirty="0"/>
              <a:t>@</a:t>
            </a:r>
            <a:r>
              <a:rPr lang="en-US" altLang="zh-CN" sz="2800" dirty="0" err="1"/>
              <a:t>ConfigurationProperties</a:t>
            </a:r>
            <a:r>
              <a:rPr lang="zh-CN" altLang="en-US" sz="2800" dirty="0"/>
              <a:t>注解绑定到结构化对象来访问</a:t>
            </a:r>
            <a:r>
              <a:rPr lang="zh-CN" altLang="en-US" sz="2800" dirty="0" smtClean="0"/>
              <a:t>。实例如下</a:t>
            </a:r>
            <a:r>
              <a:rPr lang="en-US" altLang="zh-CN" sz="2800" dirty="0" smtClean="0"/>
              <a:t>:</a:t>
            </a:r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b="1" dirty="0" smtClean="0"/>
              <a:t>@</a:t>
            </a:r>
            <a:r>
              <a:rPr lang="en-US" altLang="zh-CN" sz="2800" b="1" dirty="0"/>
              <a:t>Component</a:t>
            </a:r>
          </a:p>
          <a:p>
            <a:pPr algn="l"/>
            <a:r>
              <a:rPr lang="en-US" altLang="zh-CN" sz="2800" b="1" dirty="0" smtClean="0"/>
              <a:t>@</a:t>
            </a:r>
            <a:r>
              <a:rPr lang="en-US" altLang="zh-CN" sz="2800" b="1" dirty="0" err="1"/>
              <a:t>ConfigurationProperties</a:t>
            </a:r>
            <a:r>
              <a:rPr lang="en-US" altLang="zh-CN" sz="2800" b="1" dirty="0"/>
              <a:t>(prefix="</a:t>
            </a:r>
            <a:r>
              <a:rPr lang="en-US" altLang="zh-CN" sz="2800" b="1" dirty="0" err="1"/>
              <a:t>spring.datasource</a:t>
            </a:r>
            <a:r>
              <a:rPr lang="en-US" altLang="zh-CN" sz="2800" b="1" dirty="0"/>
              <a:t>")</a:t>
            </a:r>
          </a:p>
          <a:p>
            <a:pPr algn="l"/>
            <a:r>
              <a:rPr lang="en-US" altLang="zh-CN" sz="2800" b="1" dirty="0"/>
              <a:t>public class </a:t>
            </a:r>
            <a:r>
              <a:rPr lang="en-US" altLang="zh-CN" sz="2800" b="1" dirty="0" err="1"/>
              <a:t>ApplicationUtil</a:t>
            </a:r>
            <a:r>
              <a:rPr lang="en-US" altLang="zh-CN" sz="2800" b="1" dirty="0"/>
              <a:t> {</a:t>
            </a:r>
          </a:p>
          <a:p>
            <a:pPr algn="l"/>
            <a:r>
              <a:rPr lang="en-US" altLang="zh-CN" sz="2800" b="1" dirty="0" smtClean="0"/>
              <a:t>private </a:t>
            </a:r>
            <a:r>
              <a:rPr lang="en-US" altLang="zh-CN" sz="2800" b="1" dirty="0"/>
              <a:t>String name;</a:t>
            </a:r>
          </a:p>
          <a:p>
            <a:pPr algn="l"/>
            <a:r>
              <a:rPr lang="en-US" altLang="zh-CN" sz="2800" b="1" dirty="0"/>
              <a:t>private String </a:t>
            </a:r>
            <a:r>
              <a:rPr lang="en-US" altLang="zh-CN" sz="2800" b="1" dirty="0" err="1"/>
              <a:t>url</a:t>
            </a:r>
            <a:r>
              <a:rPr lang="en-US" altLang="zh-CN" sz="2800" b="1" dirty="0" smtClean="0"/>
              <a:t>;</a:t>
            </a:r>
          </a:p>
          <a:p>
            <a:pPr algn="l"/>
            <a:r>
              <a:rPr lang="en-US" altLang="zh-CN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001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有哪些特性？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068488"/>
            <a:ext cx="11449272" cy="734481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5</a:t>
            </a:r>
            <a:r>
              <a:rPr lang="zh-CN" altLang="en-US" sz="2800" dirty="0" smtClean="0"/>
              <a:t>、嵌入式</a:t>
            </a:r>
            <a:r>
              <a:rPr lang="en-US" altLang="zh-CN" sz="2800" dirty="0"/>
              <a:t>servlet</a:t>
            </a:r>
            <a:r>
              <a:rPr lang="zh-CN" altLang="en-US" sz="2800" dirty="0" smtClean="0"/>
              <a:t>容器</a:t>
            </a:r>
            <a:endParaRPr lang="en-US" altLang="zh-CN" sz="2800" dirty="0" smtClean="0"/>
          </a:p>
          <a:p>
            <a:pPr algn="l"/>
            <a:endParaRPr lang="zh-CN" altLang="en-US" sz="2800" dirty="0"/>
          </a:p>
          <a:p>
            <a:pPr algn="l"/>
            <a:r>
              <a:rPr lang="en-US" altLang="zh-CN" sz="2800" dirty="0"/>
              <a:t>Spring Boot</a:t>
            </a:r>
            <a:r>
              <a:rPr lang="zh-CN" altLang="en-US" sz="2800" dirty="0"/>
              <a:t>的</a:t>
            </a:r>
            <a:r>
              <a:rPr lang="en-US" altLang="zh-CN" sz="2800" dirty="0"/>
              <a:t>web</a:t>
            </a:r>
            <a:r>
              <a:rPr lang="zh-CN" altLang="en-US" sz="2800" dirty="0"/>
              <a:t>模块内置嵌入的</a:t>
            </a:r>
            <a:r>
              <a:rPr lang="en-US" altLang="zh-CN" sz="2800" dirty="0"/>
              <a:t>Tomcat, Jetty, Undertow</a:t>
            </a:r>
            <a:r>
              <a:rPr lang="zh-CN" altLang="en-US" sz="2800" dirty="0"/>
              <a:t>来构建自包含的</a:t>
            </a:r>
            <a:r>
              <a:rPr lang="en-US" altLang="zh-CN" sz="2800" dirty="0"/>
              <a:t>Servlet</a:t>
            </a:r>
            <a:r>
              <a:rPr lang="zh-CN" altLang="en-US" sz="2800" dirty="0"/>
              <a:t>容器。</a:t>
            </a:r>
            <a:r>
              <a:rPr lang="en-US" altLang="zh-CN" sz="2800" dirty="0"/>
              <a:t>web</a:t>
            </a:r>
            <a:r>
              <a:rPr lang="zh-CN" altLang="en-US" sz="2800" dirty="0"/>
              <a:t>应用打包成可执行</a:t>
            </a:r>
            <a:r>
              <a:rPr lang="en-US" altLang="zh-CN" sz="2800" dirty="0"/>
              <a:t>jar</a:t>
            </a:r>
            <a:r>
              <a:rPr lang="zh-CN" altLang="en-US" sz="2800" dirty="0"/>
              <a:t>包时，相应的</a:t>
            </a:r>
            <a:r>
              <a:rPr lang="en-US" altLang="zh-CN" sz="2800" dirty="0"/>
              <a:t>servlet </a:t>
            </a:r>
            <a:r>
              <a:rPr lang="zh-CN" altLang="en-US" sz="2800" dirty="0"/>
              <a:t>容器也会被嵌入到应用</a:t>
            </a:r>
            <a:r>
              <a:rPr lang="en-US" altLang="zh-CN" sz="2800" dirty="0"/>
              <a:t>jar</a:t>
            </a:r>
            <a:r>
              <a:rPr lang="zh-CN" altLang="en-US" sz="2800" dirty="0"/>
              <a:t>中。并且</a:t>
            </a:r>
            <a:r>
              <a:rPr lang="en-US" altLang="zh-CN" sz="2800" dirty="0"/>
              <a:t>servlets, filters</a:t>
            </a:r>
            <a:r>
              <a:rPr lang="zh-CN" altLang="en-US" sz="2800" dirty="0"/>
              <a:t>和</a:t>
            </a:r>
            <a:r>
              <a:rPr lang="en-US" altLang="zh-CN" sz="2800" dirty="0"/>
              <a:t>listeners</a:t>
            </a:r>
            <a:r>
              <a:rPr lang="zh-CN" altLang="en-US" sz="2800" dirty="0"/>
              <a:t>都可以通过声明为</a:t>
            </a:r>
            <a:r>
              <a:rPr lang="en-US" altLang="zh-CN" sz="2800" dirty="0"/>
              <a:t>bean</a:t>
            </a:r>
            <a:r>
              <a:rPr lang="zh-CN" altLang="en-US" sz="2800" dirty="0"/>
              <a:t>来被容器注册。</a:t>
            </a:r>
            <a:r>
              <a:rPr lang="en-US" altLang="zh-CN" sz="2800" dirty="0"/>
              <a:t>servlet</a:t>
            </a:r>
            <a:r>
              <a:rPr lang="zh-CN" altLang="en-US" sz="2800" dirty="0"/>
              <a:t>容器还可以通过外部化配置来相关定制属性，如</a:t>
            </a:r>
            <a:r>
              <a:rPr lang="en-US" altLang="zh-CN" sz="2800" dirty="0" err="1"/>
              <a:t>server.port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server.session.persistence</a:t>
            </a:r>
            <a:r>
              <a:rPr lang="zh-CN" altLang="en-US" sz="2800" dirty="0"/>
              <a:t>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dirty="0" err="1"/>
              <a:t>a</a:t>
            </a:r>
            <a:r>
              <a:rPr lang="en-US" altLang="zh-CN" sz="2800" dirty="0" err="1" smtClean="0"/>
              <a:t>pplication.yml</a:t>
            </a:r>
            <a:r>
              <a:rPr lang="zh-CN" altLang="en-US" sz="2800" dirty="0" smtClean="0"/>
              <a:t>配置</a:t>
            </a:r>
            <a:r>
              <a:rPr lang="en-US" altLang="zh-CN" sz="2800" dirty="0" smtClean="0"/>
              <a:t>server</a:t>
            </a:r>
            <a:r>
              <a:rPr lang="zh-CN" altLang="en-US" sz="2800" dirty="0" smtClean="0"/>
              <a:t>的端口号和</a:t>
            </a:r>
            <a:r>
              <a:rPr lang="en-US" altLang="zh-CN" sz="2800" dirty="0" smtClean="0"/>
              <a:t>session</a:t>
            </a:r>
            <a:r>
              <a:rPr lang="zh-CN" altLang="en-US" sz="2800" dirty="0" smtClean="0"/>
              <a:t>超时时间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需要注意的是，使用</a:t>
            </a:r>
            <a:r>
              <a:rPr lang="en-US" altLang="zh-CN" sz="2800" dirty="0"/>
              <a:t>.</a:t>
            </a:r>
            <a:r>
              <a:rPr lang="en-US" altLang="zh-CN" sz="2800" dirty="0" err="1"/>
              <a:t>yml</a:t>
            </a:r>
            <a:r>
              <a:rPr lang="zh-CN" altLang="en-US" sz="2800" dirty="0"/>
              <a:t>时，属性名的值和冒号中间必须有</a:t>
            </a:r>
            <a:r>
              <a:rPr lang="zh-CN" altLang="en-US" sz="2800" dirty="0" smtClean="0"/>
              <a:t>空格，如下：</a:t>
            </a:r>
            <a:endParaRPr lang="en-US" altLang="zh-CN" sz="2800" dirty="0" smtClean="0"/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/>
              <a:t>server:</a:t>
            </a:r>
          </a:p>
          <a:p>
            <a:pPr algn="l"/>
            <a:r>
              <a:rPr lang="en-US" altLang="zh-CN" sz="2800" dirty="0"/>
              <a:t>    port: 8888</a:t>
            </a:r>
          </a:p>
          <a:p>
            <a:pPr algn="l"/>
            <a:r>
              <a:rPr lang="en-US" altLang="zh-CN" sz="2800" dirty="0"/>
              <a:t>    session-timeout: </a:t>
            </a:r>
            <a:r>
              <a:rPr lang="en-US" altLang="zh-CN" sz="2800" dirty="0" smtClean="0"/>
              <a:t>60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906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有哪些特性？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068488"/>
            <a:ext cx="11449272" cy="734481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6</a:t>
            </a:r>
            <a:r>
              <a:rPr lang="zh-CN" altLang="en-US" sz="2800" dirty="0" smtClean="0"/>
              <a:t>、开启</a:t>
            </a:r>
            <a:r>
              <a:rPr lang="en-US" altLang="zh-CN" sz="2800" dirty="0" err="1"/>
              <a:t>devtools</a:t>
            </a:r>
            <a:r>
              <a:rPr lang="zh-CN" altLang="en-US" sz="2800" dirty="0"/>
              <a:t>特性</a:t>
            </a:r>
          </a:p>
          <a:p>
            <a:pPr algn="l"/>
            <a:endParaRPr lang="zh-CN" altLang="en-US" sz="2800" dirty="0"/>
          </a:p>
          <a:p>
            <a:pPr algn="l"/>
            <a:r>
              <a:rPr lang="en-US" altLang="zh-CN" sz="2800" dirty="0"/>
              <a:t>·</a:t>
            </a:r>
            <a:r>
              <a:rPr lang="en-US" altLang="zh-CN" sz="2800" dirty="0" err="1" smtClean="0"/>
              <a:t>devtools</a:t>
            </a:r>
            <a:r>
              <a:rPr lang="zh-CN" altLang="en-US" sz="2800" dirty="0" smtClean="0"/>
              <a:t>的热部署和自动</a:t>
            </a:r>
            <a:r>
              <a:rPr lang="zh-CN" altLang="en-US" sz="2800" dirty="0"/>
              <a:t>重</a:t>
            </a:r>
            <a:r>
              <a:rPr lang="zh-CN" altLang="en-US" sz="2800" dirty="0" smtClean="0"/>
              <a:t>启</a:t>
            </a:r>
          </a:p>
          <a:p>
            <a:pPr algn="l"/>
            <a:endParaRPr lang="zh-CN" altLang="en-US" sz="2800" dirty="0" smtClean="0"/>
          </a:p>
          <a:p>
            <a:pPr algn="l"/>
            <a:r>
              <a:rPr lang="zh-CN" altLang="en-US" sz="2800" dirty="0" smtClean="0"/>
              <a:t>要</a:t>
            </a:r>
            <a:r>
              <a:rPr lang="zh-CN" altLang="en-US" sz="2800" dirty="0"/>
              <a:t>想在</a:t>
            </a:r>
            <a:r>
              <a:rPr lang="en-US" altLang="zh-CN" sz="2800" dirty="0"/>
              <a:t>Eclipse</a:t>
            </a:r>
            <a:r>
              <a:rPr lang="zh-CN" altLang="en-US" sz="2800" dirty="0"/>
              <a:t>中使用</a:t>
            </a:r>
            <a:r>
              <a:rPr lang="en-US" altLang="zh-CN" sz="2800" dirty="0" err="1"/>
              <a:t>Devtools</a:t>
            </a:r>
            <a:r>
              <a:rPr lang="zh-CN" altLang="en-US" sz="2800" dirty="0"/>
              <a:t>的重启功能，需要将自动编译功能打开。每次保存文件并自动编译后，</a:t>
            </a:r>
            <a:r>
              <a:rPr lang="en-US" altLang="zh-CN" sz="2800" dirty="0" err="1"/>
              <a:t>devtools</a:t>
            </a:r>
            <a:r>
              <a:rPr lang="zh-CN" altLang="en-US" sz="2800" dirty="0"/>
              <a:t>会检测到</a:t>
            </a:r>
            <a:r>
              <a:rPr lang="en-US" altLang="zh-CN" sz="2800" dirty="0" err="1"/>
              <a:t>classpath</a:t>
            </a:r>
            <a:r>
              <a:rPr lang="zh-CN" altLang="en-US" sz="2800" dirty="0"/>
              <a:t>内容的修改，并触发应用重启。重启时实际只重新加载了一部分类，因此速度会非常快。详细原理会在后面教程里介绍</a:t>
            </a:r>
            <a:r>
              <a:rPr lang="zh-CN" altLang="en-US" sz="2800" dirty="0" smtClean="0"/>
              <a:t>。</a:t>
            </a:r>
          </a:p>
          <a:p>
            <a:pPr algn="l"/>
            <a:endParaRPr lang="zh-CN" altLang="en-US" sz="2800" dirty="0" smtClean="0"/>
          </a:p>
          <a:p>
            <a:pPr algn="l"/>
            <a:r>
              <a:rPr lang="en-US" altLang="zh-CN" sz="2800" dirty="0" smtClean="0"/>
              <a:t>·</a:t>
            </a:r>
            <a:r>
              <a:rPr lang="en-US" altLang="zh-CN" sz="2800" dirty="0" err="1" smtClean="0"/>
              <a:t>devtools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livereload</a:t>
            </a:r>
            <a:endParaRPr lang="en-US" altLang="zh-CN" sz="2800" dirty="0"/>
          </a:p>
          <a:p>
            <a:pPr algn="l"/>
            <a:endParaRPr lang="en-US" altLang="zh-CN" sz="2800" dirty="0"/>
          </a:p>
          <a:p>
            <a:pPr algn="l"/>
            <a:r>
              <a:rPr lang="zh-CN" altLang="en-US" sz="2800" dirty="0"/>
              <a:t>开启</a:t>
            </a:r>
            <a:r>
              <a:rPr lang="en-US" altLang="zh-CN" sz="2800" dirty="0" err="1"/>
              <a:t>devtools</a:t>
            </a:r>
            <a:r>
              <a:rPr lang="zh-CN" altLang="en-US" sz="2800" dirty="0"/>
              <a:t>特性的应用在启动时会启动一个</a:t>
            </a:r>
            <a:r>
              <a:rPr lang="en-US" altLang="zh-CN" sz="2800" dirty="0" err="1"/>
              <a:t>livereload</a:t>
            </a:r>
            <a:r>
              <a:rPr lang="zh-CN" altLang="en-US" sz="2800" dirty="0"/>
              <a:t>的</a:t>
            </a:r>
            <a:r>
              <a:rPr lang="en-US" altLang="zh-CN" sz="2800" dirty="0"/>
              <a:t>server</a:t>
            </a:r>
            <a:r>
              <a:rPr lang="zh-CN" altLang="en-US" sz="2800" dirty="0"/>
              <a:t>，在浏览器（如</a:t>
            </a:r>
            <a:r>
              <a:rPr lang="en-US" altLang="zh-CN" sz="2800" dirty="0"/>
              <a:t>chrome</a:t>
            </a:r>
            <a:r>
              <a:rPr lang="zh-CN" altLang="en-US" sz="2800" dirty="0"/>
              <a:t>，</a:t>
            </a:r>
            <a:r>
              <a:rPr lang="en-US" altLang="zh-CN" sz="2800" dirty="0"/>
              <a:t>Firefox</a:t>
            </a:r>
            <a:r>
              <a:rPr lang="zh-CN" altLang="en-US" sz="2800" dirty="0"/>
              <a:t>）安装</a:t>
            </a:r>
            <a:r>
              <a:rPr lang="en-US" altLang="zh-CN" sz="2800" dirty="0" err="1"/>
              <a:t>livereload</a:t>
            </a:r>
            <a:r>
              <a:rPr lang="zh-CN" altLang="en-US" sz="2800" dirty="0"/>
              <a:t>插件后，该插件会监测到</a:t>
            </a:r>
            <a:r>
              <a:rPr lang="en-US" altLang="zh-CN" sz="2800" dirty="0" err="1"/>
              <a:t>livereload</a:t>
            </a:r>
            <a:r>
              <a:rPr lang="en-US" altLang="zh-CN" sz="2800" dirty="0"/>
              <a:t> server</a:t>
            </a:r>
            <a:r>
              <a:rPr lang="zh-CN" altLang="en-US" sz="2800" dirty="0"/>
              <a:t>的更新，并自动刷新页面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578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29792" y="1492424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●</a:t>
            </a:r>
            <a:r>
              <a:rPr lang="zh-CN" altLang="en-US" sz="6000" dirty="0" smtClean="0"/>
              <a:t>主要内容</a:t>
            </a:r>
            <a:endParaRPr lang="zh-CN" altLang="en-US" sz="6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029792" y="3076600"/>
            <a:ext cx="10513168" cy="50405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/>
                </a:solidFill>
              </a:rPr>
              <a:t>一、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springBoot</a:t>
            </a:r>
            <a:r>
              <a:rPr lang="zh-CN" altLang="en-US" sz="4000" dirty="0" smtClean="0">
                <a:solidFill>
                  <a:schemeClr val="tx1"/>
                </a:solidFill>
              </a:rPr>
              <a:t>的简介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二、</a:t>
            </a:r>
            <a:r>
              <a:rPr lang="en-US" altLang="zh-CN" sz="400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springBoot</a:t>
            </a:r>
            <a:r>
              <a:rPr lang="zh-CN" altLang="en-US" sz="4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注解</a:t>
            </a:r>
            <a:endParaRPr lang="en-US" altLang="zh-CN" sz="40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/>
              <a:t>三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springBoot</a:t>
            </a:r>
            <a:r>
              <a:rPr lang="zh-CN" altLang="en-US" sz="4000" dirty="0" smtClean="0"/>
              <a:t>应用讲解</a:t>
            </a:r>
            <a:endParaRPr lang="en-US" altLang="zh-CN" sz="4000" dirty="0" smtClean="0"/>
          </a:p>
          <a:p>
            <a:pPr algn="l">
              <a:lnSpc>
                <a:spcPct val="150000"/>
              </a:lnSpc>
            </a:pPr>
            <a:r>
              <a:rPr lang="zh-CN" altLang="en-US" sz="4000" dirty="0"/>
              <a:t>四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springBoot</a:t>
            </a:r>
            <a:r>
              <a:rPr lang="zh-CN" altLang="en-US" sz="4000" dirty="0" smtClean="0"/>
              <a:t>的发布</a:t>
            </a:r>
            <a:endParaRPr lang="en-US" altLang="zh-CN" sz="4000" dirty="0" smtClean="0"/>
          </a:p>
          <a:p>
            <a:pPr algn="l">
              <a:lnSpc>
                <a:spcPct val="150000"/>
              </a:lnSpc>
            </a:pPr>
            <a:r>
              <a:rPr lang="zh-CN" altLang="en-US" sz="4000" dirty="0"/>
              <a:t>五、</a:t>
            </a:r>
            <a:r>
              <a:rPr lang="en-US" altLang="zh-CN" sz="4000" dirty="0" err="1"/>
              <a:t>springBoot</a:t>
            </a:r>
            <a:r>
              <a:rPr lang="zh-CN" altLang="en-US" sz="4000" dirty="0" smtClean="0"/>
              <a:t>总结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49195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428528"/>
            <a:ext cx="11449272" cy="698477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@</a:t>
            </a:r>
            <a:r>
              <a:rPr lang="en-US" altLang="zh-CN" sz="2800" b="1" dirty="0" err="1" smtClean="0"/>
              <a:t>SpringBootApplication</a:t>
            </a:r>
            <a:endParaRPr lang="en-US" altLang="zh-CN" sz="2800" b="1" dirty="0" smtClean="0"/>
          </a:p>
          <a:p>
            <a:pPr algn="l">
              <a:lnSpc>
                <a:spcPct val="150000"/>
              </a:lnSpc>
            </a:pPr>
            <a:endParaRPr lang="en-US" altLang="zh-CN" sz="28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800" dirty="0"/>
              <a:t>    </a:t>
            </a:r>
            <a:r>
              <a:rPr lang="zh-CN" altLang="en-US" sz="2800" dirty="0" smtClean="0"/>
              <a:t>申明</a:t>
            </a:r>
            <a:r>
              <a:rPr lang="zh-CN" altLang="en-US" sz="2800" dirty="0"/>
              <a:t>让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自动给程序进行必要的配置，这个配置等同于：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/>
              <a:t>@Configuration </a:t>
            </a:r>
            <a:r>
              <a:rPr lang="zh-CN" altLang="en-US" sz="2800" dirty="0"/>
              <a:t>，</a:t>
            </a:r>
            <a:r>
              <a:rPr lang="en-US" altLang="zh-CN" sz="2800" dirty="0"/>
              <a:t>@</a:t>
            </a:r>
            <a:r>
              <a:rPr lang="en-US" altLang="zh-CN" sz="2800" dirty="0" err="1"/>
              <a:t>EnableAutoConfiguration</a:t>
            </a:r>
            <a:r>
              <a:rPr lang="en-US" altLang="zh-CN" sz="2800" dirty="0"/>
              <a:t> </a:t>
            </a:r>
            <a:r>
              <a:rPr lang="zh-CN" altLang="en-US" sz="2800" dirty="0"/>
              <a:t>和 </a:t>
            </a:r>
            <a:r>
              <a:rPr lang="en-US" altLang="zh-CN" sz="2800" dirty="0"/>
              <a:t>@</a:t>
            </a:r>
            <a:r>
              <a:rPr lang="en-US" altLang="zh-CN" sz="2800" dirty="0" err="1"/>
              <a:t>ComponentScan</a:t>
            </a:r>
            <a:r>
              <a:rPr lang="en-US" altLang="zh-CN" sz="2800" dirty="0"/>
              <a:t> </a:t>
            </a:r>
            <a:r>
              <a:rPr lang="zh-CN" altLang="en-US" sz="2800" dirty="0"/>
              <a:t>三个配置。</a:t>
            </a:r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826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428528"/>
            <a:ext cx="11449272" cy="698477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@</a:t>
            </a:r>
            <a:r>
              <a:rPr lang="en-US" altLang="zh-CN" sz="2800" b="1" dirty="0" err="1" smtClean="0"/>
              <a:t>ResponseBody</a:t>
            </a:r>
            <a:endParaRPr lang="en-US" altLang="zh-CN" sz="2800" b="1" dirty="0"/>
          </a:p>
          <a:p>
            <a:pPr algn="l">
              <a:lnSpc>
                <a:spcPct val="150000"/>
              </a:lnSpc>
            </a:pPr>
            <a:r>
              <a:rPr lang="en-US" altLang="zh-CN" sz="2800" b="1" dirty="0" smtClean="0"/>
              <a:t>    </a:t>
            </a:r>
            <a:r>
              <a:rPr lang="zh-CN" altLang="en-US" sz="2800" dirty="0" smtClean="0"/>
              <a:t>该</a:t>
            </a:r>
            <a:r>
              <a:rPr lang="zh-CN" altLang="en-US" sz="2800" dirty="0"/>
              <a:t>注解修饰的函数，会将结果直接填充到</a:t>
            </a:r>
            <a:r>
              <a:rPr lang="en-US" altLang="zh-CN" sz="2800" dirty="0"/>
              <a:t>HTTP</a:t>
            </a:r>
            <a:r>
              <a:rPr lang="zh-CN" altLang="en-US" sz="2800" dirty="0"/>
              <a:t>的响应体中，一般用于构建</a:t>
            </a:r>
            <a:r>
              <a:rPr lang="en-US" altLang="zh-CN" sz="2800" dirty="0" err="1"/>
              <a:t>RESTful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api</a:t>
            </a:r>
            <a:r>
              <a:rPr lang="zh-CN" altLang="en-US" sz="2800" dirty="0"/>
              <a:t>，该注解一般会配合</a:t>
            </a:r>
            <a:r>
              <a:rPr lang="en-US" altLang="zh-CN" sz="2800" dirty="0"/>
              <a:t>@</a:t>
            </a:r>
            <a:r>
              <a:rPr lang="en-US" altLang="zh-CN" sz="2800" dirty="0" err="1"/>
              <a:t>RequestMapping</a:t>
            </a:r>
            <a:r>
              <a:rPr lang="zh-CN" altLang="en-US" sz="2800" dirty="0"/>
              <a:t>一起使用。</a:t>
            </a:r>
          </a:p>
          <a:p>
            <a:pPr algn="l">
              <a:lnSpc>
                <a:spcPct val="150000"/>
              </a:lnSpc>
            </a:pPr>
            <a:endParaRPr lang="zh-CN" altLang="en-US" sz="2800" b="1" dirty="0"/>
          </a:p>
          <a:p>
            <a:pPr algn="l">
              <a:lnSpc>
                <a:spcPct val="150000"/>
              </a:lnSpc>
            </a:pPr>
            <a:r>
              <a:rPr lang="zh-CN" altLang="en-US" sz="2800" dirty="0"/>
              <a:t>示例代码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algn="l">
              <a:lnSpc>
                <a:spcPct val="150000"/>
              </a:lnSpc>
            </a:pPr>
            <a:r>
              <a:rPr lang="en-US" altLang="zh-CN" sz="2800" b="1" dirty="0"/>
              <a:t>@</a:t>
            </a:r>
            <a:r>
              <a:rPr lang="en-US" altLang="zh-CN" sz="2800" b="1" dirty="0" err="1"/>
              <a:t>RequestMapping</a:t>
            </a:r>
            <a:r>
              <a:rPr lang="en-US" altLang="zh-CN" sz="2800" b="1" dirty="0"/>
              <a:t>("/test")</a:t>
            </a:r>
          </a:p>
          <a:p>
            <a:pPr algn="l">
              <a:lnSpc>
                <a:spcPct val="150000"/>
              </a:lnSpc>
            </a:pPr>
            <a:r>
              <a:rPr lang="en-US" altLang="zh-CN" sz="2800" b="1" dirty="0"/>
              <a:t>    @</a:t>
            </a:r>
            <a:r>
              <a:rPr lang="en-US" altLang="zh-CN" sz="2800" b="1" dirty="0" err="1"/>
              <a:t>ResponseBody</a:t>
            </a:r>
            <a:endParaRPr lang="en-US" altLang="zh-CN" sz="2800" b="1" dirty="0"/>
          </a:p>
          <a:p>
            <a:pPr algn="l">
              <a:lnSpc>
                <a:spcPct val="150000"/>
              </a:lnSpc>
            </a:pPr>
            <a:r>
              <a:rPr lang="en-US" altLang="zh-CN" sz="2800" b="1" dirty="0"/>
              <a:t>    public String test(){</a:t>
            </a:r>
          </a:p>
          <a:p>
            <a:pPr algn="l">
              <a:lnSpc>
                <a:spcPct val="150000"/>
              </a:lnSpc>
            </a:pPr>
            <a:r>
              <a:rPr lang="en-US" altLang="zh-CN" sz="2800" b="1" dirty="0"/>
              <a:t>       </a:t>
            </a:r>
            <a:r>
              <a:rPr lang="en-US" altLang="zh-CN" sz="2800" b="1" dirty="0" err="1"/>
              <a:t>return"ok</a:t>
            </a:r>
            <a:r>
              <a:rPr lang="en-US" altLang="zh-CN" sz="2800" b="1" dirty="0"/>
              <a:t>";</a:t>
            </a:r>
          </a:p>
          <a:p>
            <a:pPr algn="l">
              <a:lnSpc>
                <a:spcPct val="150000"/>
              </a:lnSpc>
            </a:pPr>
            <a:r>
              <a:rPr lang="en-US" altLang="zh-CN" sz="2800" b="1" dirty="0"/>
              <a:t>    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2236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428528"/>
            <a:ext cx="11449272" cy="698477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@Controller</a:t>
            </a:r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dirty="0"/>
              <a:t>    </a:t>
            </a:r>
            <a:r>
              <a:rPr lang="zh-CN" altLang="en-US" sz="2800" dirty="0" smtClean="0"/>
              <a:t>用于</a:t>
            </a:r>
            <a:r>
              <a:rPr lang="zh-CN" altLang="en-US" sz="2800" dirty="0"/>
              <a:t>定义控制器类，在</a:t>
            </a:r>
            <a:r>
              <a:rPr lang="en-US" altLang="zh-CN" sz="2800" dirty="0"/>
              <a:t>spring </a:t>
            </a:r>
            <a:r>
              <a:rPr lang="zh-CN" altLang="en-US" sz="2800" dirty="0"/>
              <a:t>项目中由控制器负责将用户发来的</a:t>
            </a:r>
            <a:r>
              <a:rPr lang="en-US" altLang="zh-CN" sz="2800" dirty="0"/>
              <a:t>URL</a:t>
            </a:r>
            <a:r>
              <a:rPr lang="zh-CN" altLang="en-US" sz="2800" dirty="0"/>
              <a:t>请求转发到对应的服务接口（</a:t>
            </a:r>
            <a:r>
              <a:rPr lang="en-US" altLang="zh-CN" sz="2800" dirty="0"/>
              <a:t>service</a:t>
            </a:r>
            <a:r>
              <a:rPr lang="zh-CN" altLang="en-US" sz="2800" dirty="0"/>
              <a:t>层），一般这个注解在类中，通常方法需要配合注解</a:t>
            </a:r>
            <a:r>
              <a:rPr lang="en-US" altLang="zh-CN" sz="2800" dirty="0"/>
              <a:t>@</a:t>
            </a:r>
            <a:r>
              <a:rPr lang="en-US" altLang="zh-CN" sz="2800" dirty="0" err="1"/>
              <a:t>RequestMapping</a:t>
            </a:r>
            <a:r>
              <a:rPr lang="zh-CN" altLang="en-US" sz="2800" dirty="0"/>
              <a:t>。</a:t>
            </a:r>
          </a:p>
          <a:p>
            <a:pPr algn="l">
              <a:lnSpc>
                <a:spcPct val="150000"/>
              </a:lnSpc>
            </a:pPr>
            <a:endParaRPr lang="en-US" altLang="zh-CN" sz="2800" b="1" dirty="0"/>
          </a:p>
          <a:p>
            <a:pPr algn="l">
              <a:lnSpc>
                <a:spcPct val="150000"/>
              </a:lnSpc>
            </a:pP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</a:t>
            </a:r>
            <a:r>
              <a:rPr lang="en-US" altLang="zh-CN" sz="2800" b="1" dirty="0"/>
              <a:t>@</a:t>
            </a:r>
            <a:r>
              <a:rPr lang="en-US" altLang="zh-CN" sz="2800" b="1" dirty="0" err="1"/>
              <a:t>RestController</a:t>
            </a:r>
            <a:endParaRPr lang="en-US" altLang="zh-CN" sz="2800" b="1" dirty="0"/>
          </a:p>
          <a:p>
            <a:pPr algn="l">
              <a:lnSpc>
                <a:spcPct val="150000"/>
              </a:lnSpc>
            </a:pPr>
            <a:r>
              <a:rPr lang="en-US" altLang="zh-CN" sz="2800" dirty="0" smtClean="0"/>
              <a:t>     @</a:t>
            </a:r>
            <a:r>
              <a:rPr lang="en-US" altLang="zh-CN" sz="2800" dirty="0" err="1"/>
              <a:t>ResponseBody</a:t>
            </a:r>
            <a:r>
              <a:rPr lang="zh-CN" altLang="en-US" sz="2800" dirty="0"/>
              <a:t>和</a:t>
            </a:r>
            <a:r>
              <a:rPr lang="en-US" altLang="zh-CN" sz="2800" dirty="0"/>
              <a:t>@</a:t>
            </a:r>
            <a:r>
              <a:rPr lang="en-US" altLang="zh-CN" sz="2800" dirty="0" smtClean="0"/>
              <a:t>Controller</a:t>
            </a:r>
            <a:r>
              <a:rPr lang="zh-CN" altLang="en-US" sz="2800" dirty="0"/>
              <a:t>的合</a:t>
            </a:r>
            <a:r>
              <a:rPr lang="zh-CN" altLang="en-US" sz="2800" dirty="0" smtClean="0"/>
              <a:t>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5956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428528"/>
            <a:ext cx="11449272" cy="698477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</a:t>
            </a:r>
            <a:r>
              <a:rPr lang="en-US" altLang="zh-CN" sz="2800" b="1" dirty="0"/>
              <a:t>@</a:t>
            </a:r>
            <a:r>
              <a:rPr lang="en-US" altLang="zh-CN" sz="2800" b="1" dirty="0" err="1" smtClean="0"/>
              <a:t>EnableAutoConfiguration</a:t>
            </a:r>
            <a:endParaRPr lang="en-US" altLang="zh-CN" sz="2800" b="1" dirty="0" smtClean="0"/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dirty="0"/>
              <a:t>    </a:t>
            </a:r>
            <a:r>
              <a:rPr lang="en-US" altLang="zh-CN" sz="2800" dirty="0" smtClean="0"/>
              <a:t>Spring </a:t>
            </a:r>
            <a:r>
              <a:rPr lang="en-US" altLang="zh-CN" sz="2800" dirty="0"/>
              <a:t>Boot</a:t>
            </a:r>
            <a:r>
              <a:rPr lang="zh-CN" altLang="en-US" sz="2800" dirty="0"/>
              <a:t>自动配置（</a:t>
            </a:r>
            <a:r>
              <a:rPr lang="en-US" altLang="zh-CN" sz="2800" dirty="0"/>
              <a:t>auto-configuration</a:t>
            </a:r>
            <a:r>
              <a:rPr lang="zh-CN" altLang="en-US" sz="2800" dirty="0"/>
              <a:t>）：尝试根据你添加的</a:t>
            </a:r>
            <a:r>
              <a:rPr lang="en-US" altLang="zh-CN" sz="2800" dirty="0"/>
              <a:t>jar</a:t>
            </a:r>
            <a:r>
              <a:rPr lang="zh-CN" altLang="en-US" sz="2800" dirty="0"/>
              <a:t>依赖自动配置你的</a:t>
            </a:r>
            <a:r>
              <a:rPr lang="en-US" altLang="zh-CN" sz="2800" dirty="0"/>
              <a:t>Spring</a:t>
            </a:r>
            <a:r>
              <a:rPr lang="zh-CN" altLang="en-US" sz="2800" dirty="0"/>
              <a:t>应用。例如，如果你的</a:t>
            </a:r>
            <a:r>
              <a:rPr lang="en-US" altLang="zh-CN" sz="2800" dirty="0" err="1"/>
              <a:t>classpath</a:t>
            </a:r>
            <a:r>
              <a:rPr lang="zh-CN" altLang="en-US" sz="2800" dirty="0"/>
              <a:t>下存在</a:t>
            </a:r>
            <a:r>
              <a:rPr lang="en-US" altLang="zh-CN" sz="2800" dirty="0"/>
              <a:t>HSQLDB</a:t>
            </a:r>
            <a:r>
              <a:rPr lang="zh-CN" altLang="en-US" sz="2800" dirty="0"/>
              <a:t>，并且你没有手动配置任何数据库连接</a:t>
            </a:r>
            <a:r>
              <a:rPr lang="en-US" altLang="zh-CN" sz="2800" dirty="0"/>
              <a:t>beans</a:t>
            </a:r>
            <a:r>
              <a:rPr lang="zh-CN" altLang="en-US" sz="2800" dirty="0"/>
              <a:t>，那么我们将自动配置一个内存型（</a:t>
            </a:r>
            <a:r>
              <a:rPr lang="en-US" altLang="zh-CN" sz="2800" dirty="0"/>
              <a:t>in-memory</a:t>
            </a:r>
            <a:r>
              <a:rPr lang="zh-CN" altLang="en-US" sz="2800" dirty="0"/>
              <a:t>）数据库”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你可以将</a:t>
            </a:r>
            <a:r>
              <a:rPr lang="en-US" altLang="zh-CN" sz="2800" dirty="0" smtClean="0"/>
              <a:t>@</a:t>
            </a:r>
            <a:r>
              <a:rPr lang="en-US" altLang="zh-CN" sz="2800" dirty="0" err="1"/>
              <a:t>EnableAutoConfiguration</a:t>
            </a:r>
            <a:r>
              <a:rPr lang="zh-CN" altLang="en-US" sz="2800" dirty="0"/>
              <a:t>或者</a:t>
            </a:r>
            <a:r>
              <a:rPr lang="en-US" altLang="zh-CN" sz="2800" dirty="0"/>
              <a:t>@</a:t>
            </a:r>
            <a:r>
              <a:rPr lang="en-US" altLang="zh-CN" sz="2800" dirty="0" err="1"/>
              <a:t>SpringBootApplication</a:t>
            </a:r>
            <a:r>
              <a:rPr lang="zh-CN" altLang="en-US" sz="2800" dirty="0"/>
              <a:t>注解添加到一个</a:t>
            </a:r>
            <a:r>
              <a:rPr lang="en-US" altLang="zh-CN" sz="2800" dirty="0"/>
              <a:t>@Configuration</a:t>
            </a:r>
            <a:r>
              <a:rPr lang="zh-CN" altLang="en-US" sz="2800" dirty="0"/>
              <a:t>类上来选择自动配置。如果发现应用了你不想要的特定自动配置类，你可以使用</a:t>
            </a:r>
            <a:r>
              <a:rPr lang="en-US" altLang="zh-CN" sz="2800" dirty="0"/>
              <a:t>@</a:t>
            </a:r>
            <a:r>
              <a:rPr lang="en-US" altLang="zh-CN" sz="2800" dirty="0" err="1"/>
              <a:t>EnableAutoConfiguration</a:t>
            </a:r>
            <a:r>
              <a:rPr lang="zh-CN" altLang="en-US" sz="2800" dirty="0"/>
              <a:t>注解的排除属性来禁用它们。</a:t>
            </a:r>
          </a:p>
        </p:txBody>
      </p:sp>
    </p:spTree>
    <p:extLst>
      <p:ext uri="{BB962C8B-B14F-4D97-AF65-F5344CB8AC3E}">
        <p14:creationId xmlns:p14="http://schemas.microsoft.com/office/powerpoint/2010/main" val="3183467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428528"/>
            <a:ext cx="11449272" cy="698477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、</a:t>
            </a:r>
            <a:r>
              <a:rPr lang="en-US" altLang="zh-CN" sz="2800" b="1" dirty="0"/>
              <a:t>@</a:t>
            </a:r>
            <a:r>
              <a:rPr lang="en-US" altLang="zh-CN" sz="2800" b="1" dirty="0" err="1"/>
              <a:t>ComponentScan</a:t>
            </a:r>
            <a:r>
              <a:rPr lang="en-US" altLang="zh-CN" sz="2800" b="1" dirty="0"/>
              <a:t> </a:t>
            </a:r>
          </a:p>
          <a:p>
            <a:pPr algn="l"/>
            <a:endParaRPr lang="en-US" altLang="zh-CN" sz="2800" b="1" dirty="0"/>
          </a:p>
          <a:p>
            <a:pPr algn="l"/>
            <a:r>
              <a:rPr lang="en-US" altLang="zh-CN" sz="2800" b="1" dirty="0"/>
              <a:t>    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表示</a:t>
            </a:r>
            <a:r>
              <a:rPr lang="zh-CN" altLang="en-US" sz="2800" dirty="0"/>
              <a:t>将该类自动发现（扫描）并注册为</a:t>
            </a:r>
            <a:r>
              <a:rPr lang="en-US" altLang="zh-CN" sz="2800" dirty="0"/>
              <a:t>Bean</a:t>
            </a:r>
            <a:r>
              <a:rPr lang="zh-CN" altLang="en-US" sz="2800" dirty="0"/>
              <a:t>，可以自动收集所有的</a:t>
            </a:r>
            <a:r>
              <a:rPr lang="en-US" altLang="zh-CN" sz="2800" dirty="0"/>
              <a:t>Spring</a:t>
            </a:r>
            <a:r>
              <a:rPr lang="zh-CN" altLang="en-US" sz="2800" dirty="0"/>
              <a:t>组件，包括</a:t>
            </a:r>
            <a:r>
              <a:rPr lang="en-US" altLang="zh-CN" sz="2800" dirty="0"/>
              <a:t>@Configuration</a:t>
            </a:r>
            <a:r>
              <a:rPr lang="zh-CN" altLang="en-US" sz="2800" dirty="0"/>
              <a:t>类。我们经常使用</a:t>
            </a:r>
            <a:r>
              <a:rPr lang="en-US" altLang="zh-CN" sz="2800" dirty="0"/>
              <a:t>@</a:t>
            </a:r>
            <a:r>
              <a:rPr lang="en-US" altLang="zh-CN" sz="2800" dirty="0" err="1"/>
              <a:t>ComponentScan</a:t>
            </a:r>
            <a:r>
              <a:rPr lang="zh-CN" altLang="en-US" sz="2800" dirty="0"/>
              <a:t>注解搜索</a:t>
            </a:r>
            <a:r>
              <a:rPr lang="en-US" altLang="zh-CN" sz="2800" dirty="0"/>
              <a:t>beans</a:t>
            </a:r>
            <a:r>
              <a:rPr lang="zh-CN" altLang="en-US" sz="2800" dirty="0"/>
              <a:t>，并结合</a:t>
            </a:r>
            <a:r>
              <a:rPr lang="en-US" altLang="zh-CN" sz="2800" dirty="0"/>
              <a:t>@</a:t>
            </a:r>
            <a:r>
              <a:rPr lang="en-US" altLang="zh-CN" sz="2800" dirty="0" err="1"/>
              <a:t>Autowired</a:t>
            </a:r>
            <a:r>
              <a:rPr lang="zh-CN" altLang="en-US" sz="2800" dirty="0"/>
              <a:t>注解导入。如果没有配置的话，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会扫描启动类所在包下以及子包下的使用了</a:t>
            </a:r>
            <a:r>
              <a:rPr lang="en-US" altLang="zh-CN" sz="2800" dirty="0"/>
              <a:t>@</a:t>
            </a:r>
            <a:r>
              <a:rPr lang="en-US" altLang="zh-CN" sz="2800" dirty="0" err="1"/>
              <a:t>Service,@Repository</a:t>
            </a:r>
            <a:r>
              <a:rPr lang="zh-CN" altLang="en-US" sz="2800" dirty="0"/>
              <a:t>等注解的类。</a:t>
            </a:r>
          </a:p>
        </p:txBody>
      </p:sp>
    </p:spTree>
    <p:extLst>
      <p:ext uri="{BB962C8B-B14F-4D97-AF65-F5344CB8AC3E}">
        <p14:creationId xmlns:p14="http://schemas.microsoft.com/office/powerpoint/2010/main" val="50306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29792" y="1492424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●</a:t>
            </a:r>
            <a:r>
              <a:rPr lang="zh-CN" altLang="en-US" sz="6000" dirty="0" smtClean="0"/>
              <a:t>主要内容</a:t>
            </a:r>
            <a:endParaRPr lang="zh-CN" altLang="en-US" sz="6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029792" y="3076600"/>
            <a:ext cx="10513168" cy="48245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一、</a:t>
            </a:r>
            <a:r>
              <a:rPr lang="en-US" altLang="zh-CN" sz="4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springBoot</a:t>
            </a:r>
            <a:r>
              <a:rPr lang="zh-CN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的简介</a:t>
            </a:r>
            <a:endParaRPr lang="en-US" altLang="zh-CN" sz="40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/>
              <a:t>二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springBoot</a:t>
            </a:r>
            <a:r>
              <a:rPr lang="zh-CN" altLang="en-US" sz="4000" dirty="0" smtClean="0"/>
              <a:t>注解</a:t>
            </a:r>
            <a:endParaRPr lang="en-US" altLang="zh-CN" sz="4000" dirty="0" smtClean="0"/>
          </a:p>
          <a:p>
            <a:pPr algn="l">
              <a:lnSpc>
                <a:spcPct val="150000"/>
              </a:lnSpc>
            </a:pPr>
            <a:r>
              <a:rPr lang="zh-CN" altLang="en-US" sz="4000" dirty="0"/>
              <a:t>三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springBoot</a:t>
            </a:r>
            <a:r>
              <a:rPr lang="zh-CN" altLang="en-US" sz="4000" dirty="0" smtClean="0"/>
              <a:t>应用讲解</a:t>
            </a:r>
            <a:endParaRPr lang="en-US" altLang="zh-CN" sz="4000" dirty="0" smtClean="0"/>
          </a:p>
          <a:p>
            <a:pPr algn="l">
              <a:lnSpc>
                <a:spcPct val="150000"/>
              </a:lnSpc>
            </a:pPr>
            <a:r>
              <a:rPr lang="zh-CN" altLang="en-US" sz="4000" dirty="0"/>
              <a:t>四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springBoot</a:t>
            </a:r>
            <a:r>
              <a:rPr lang="zh-CN" altLang="en-US" sz="4000" dirty="0" smtClean="0"/>
              <a:t>的发布</a:t>
            </a:r>
            <a:endParaRPr lang="en-US" altLang="zh-CN" sz="4000" dirty="0" smtClean="0"/>
          </a:p>
          <a:p>
            <a:pPr algn="l">
              <a:lnSpc>
                <a:spcPct val="150000"/>
              </a:lnSpc>
            </a:pPr>
            <a:r>
              <a:rPr lang="zh-CN" altLang="en-US" sz="4000" dirty="0" smtClean="0"/>
              <a:t>五、</a:t>
            </a:r>
            <a:r>
              <a:rPr lang="en-US" altLang="zh-CN" sz="4000" dirty="0" err="1" smtClean="0"/>
              <a:t>springBoot</a:t>
            </a:r>
            <a:r>
              <a:rPr lang="zh-CN" altLang="en-US" sz="4000" dirty="0"/>
              <a:t>总结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915639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428528"/>
            <a:ext cx="11449272" cy="698477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</a:t>
            </a:r>
            <a:r>
              <a:rPr lang="en-US" altLang="zh-CN" sz="2800" b="1" dirty="0"/>
              <a:t>@Configuration</a:t>
            </a:r>
          </a:p>
          <a:p>
            <a:pPr algn="l"/>
            <a:endParaRPr lang="en-US" altLang="zh-CN" sz="2800" b="1" dirty="0"/>
          </a:p>
          <a:p>
            <a:pPr algn="l"/>
            <a:r>
              <a:rPr lang="en-US" altLang="zh-CN" sz="2800" b="1" dirty="0"/>
              <a:t>       </a:t>
            </a:r>
            <a:r>
              <a:rPr lang="zh-CN" altLang="en-US" sz="2800" dirty="0"/>
              <a:t>相当于传统的</a:t>
            </a:r>
            <a:r>
              <a:rPr lang="en-US" altLang="zh-CN" sz="2800" dirty="0"/>
              <a:t>xml</a:t>
            </a:r>
            <a:r>
              <a:rPr lang="zh-CN" altLang="en-US" sz="2800" dirty="0"/>
              <a:t>配置文件，如果有些第三方库需要用到</a:t>
            </a:r>
            <a:r>
              <a:rPr lang="en-US" altLang="zh-CN" sz="2800" dirty="0"/>
              <a:t>xml</a:t>
            </a:r>
            <a:r>
              <a:rPr lang="zh-CN" altLang="en-US" sz="2800" dirty="0"/>
              <a:t>文件，建议仍然通过</a:t>
            </a:r>
            <a:r>
              <a:rPr lang="en-US" altLang="zh-CN" sz="2800" dirty="0"/>
              <a:t>@Configuration</a:t>
            </a:r>
            <a:r>
              <a:rPr lang="zh-CN" altLang="en-US" sz="2800" dirty="0"/>
              <a:t>类作为项目的配置主类</a:t>
            </a:r>
            <a:r>
              <a:rPr lang="en-US" altLang="zh-CN" sz="2800" dirty="0"/>
              <a:t>——</a:t>
            </a:r>
            <a:r>
              <a:rPr lang="zh-CN" altLang="en-US" sz="2800" dirty="0"/>
              <a:t>可以使用</a:t>
            </a:r>
            <a:r>
              <a:rPr lang="en-US" altLang="zh-CN" sz="2800" dirty="0"/>
              <a:t>@</a:t>
            </a:r>
            <a:r>
              <a:rPr lang="en-US" altLang="zh-CN" sz="2800" dirty="0" err="1"/>
              <a:t>ImportResource</a:t>
            </a:r>
            <a:r>
              <a:rPr lang="zh-CN" altLang="en-US" sz="2800" dirty="0"/>
              <a:t>注解加载</a:t>
            </a:r>
            <a:r>
              <a:rPr lang="en-US" altLang="zh-CN" sz="2800" dirty="0"/>
              <a:t>xml</a:t>
            </a:r>
            <a:r>
              <a:rPr lang="zh-CN" altLang="en-US" sz="2800" dirty="0"/>
              <a:t>配置文件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b="1" dirty="0"/>
              <a:t>@Configuration  </a:t>
            </a:r>
          </a:p>
          <a:p>
            <a:pPr algn="l"/>
            <a:r>
              <a:rPr lang="en-US" altLang="zh-CN" sz="2800" b="1" dirty="0"/>
              <a:t>@</a:t>
            </a:r>
            <a:r>
              <a:rPr lang="en-US" altLang="zh-CN" sz="2800" b="1" dirty="0" err="1"/>
              <a:t>EnableAutoConfiguration</a:t>
            </a:r>
            <a:r>
              <a:rPr lang="en-US" altLang="zh-CN" sz="2800" b="1" dirty="0"/>
              <a:t>  </a:t>
            </a:r>
          </a:p>
          <a:p>
            <a:pPr algn="l"/>
            <a:r>
              <a:rPr lang="en-US" altLang="zh-CN" sz="2800" b="1" dirty="0"/>
              <a:t>public class </a:t>
            </a:r>
            <a:r>
              <a:rPr lang="en-US" altLang="zh-CN" sz="2800" b="1" dirty="0" err="1"/>
              <a:t>RedisConfig</a:t>
            </a:r>
            <a:r>
              <a:rPr lang="en-US" altLang="zh-CN" sz="2800" b="1" dirty="0"/>
              <a:t> {  </a:t>
            </a:r>
          </a:p>
          <a:p>
            <a:pPr algn="l"/>
            <a:r>
              <a:rPr lang="zh-CN" altLang="en-US" sz="2800" b="1" dirty="0" smtClean="0"/>
              <a:t>      </a:t>
            </a:r>
            <a:endParaRPr lang="zh-CN" altLang="en-US" sz="2800" b="1" dirty="0"/>
          </a:p>
          <a:p>
            <a:pPr algn="l"/>
            <a:r>
              <a:rPr lang="en-US" altLang="zh-CN" sz="2800" b="1" dirty="0"/>
              <a:t>    @Bean(name="</a:t>
            </a:r>
            <a:r>
              <a:rPr lang="en-US" altLang="zh-CN" sz="2800" b="1" dirty="0" err="1"/>
              <a:t>jedisPoolConfig</a:t>
            </a:r>
            <a:r>
              <a:rPr lang="en-US" altLang="zh-CN" sz="2800" b="1" dirty="0"/>
              <a:t>")</a:t>
            </a:r>
          </a:p>
          <a:p>
            <a:pPr algn="l"/>
            <a:r>
              <a:rPr lang="en-US" altLang="zh-CN" sz="2800" b="1" dirty="0"/>
              <a:t>    @</a:t>
            </a:r>
            <a:r>
              <a:rPr lang="en-US" altLang="zh-CN" sz="2800" b="1" dirty="0" err="1"/>
              <a:t>ConfigurationProperties</a:t>
            </a:r>
            <a:r>
              <a:rPr lang="en-US" altLang="zh-CN" sz="2800" b="1" dirty="0"/>
              <a:t>(prefix="</a:t>
            </a:r>
            <a:r>
              <a:rPr lang="en-US" altLang="zh-CN" sz="2800" b="1" dirty="0" err="1"/>
              <a:t>spring.redis</a:t>
            </a:r>
            <a:r>
              <a:rPr lang="en-US" altLang="zh-CN" sz="2800" b="1" dirty="0"/>
              <a:t>")  </a:t>
            </a:r>
          </a:p>
          <a:p>
            <a:pPr algn="l"/>
            <a:r>
              <a:rPr lang="en-US" altLang="zh-CN" sz="2800" b="1" dirty="0"/>
              <a:t>    public </a:t>
            </a:r>
            <a:r>
              <a:rPr lang="en-US" altLang="zh-CN" sz="2800" b="1" dirty="0" err="1"/>
              <a:t>JedisPoolConfig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getRedisConfig</a:t>
            </a:r>
            <a:r>
              <a:rPr lang="en-US" altLang="zh-CN" sz="2800" b="1" dirty="0"/>
              <a:t>(){  </a:t>
            </a:r>
          </a:p>
          <a:p>
            <a:pPr algn="l"/>
            <a:r>
              <a:rPr lang="en-US" altLang="zh-CN" sz="2800" b="1" dirty="0"/>
              <a:t>        </a:t>
            </a:r>
            <a:r>
              <a:rPr lang="en-US" altLang="zh-CN" sz="2800" b="1" dirty="0" smtClean="0"/>
              <a:t>return new </a:t>
            </a:r>
            <a:r>
              <a:rPr lang="en-US" altLang="zh-CN" sz="2800" b="1" dirty="0" err="1"/>
              <a:t>JedisPoolConfig</a:t>
            </a:r>
            <a:r>
              <a:rPr lang="en-US" altLang="zh-CN" sz="2800" b="1" dirty="0"/>
              <a:t>();  </a:t>
            </a:r>
            <a:endParaRPr lang="en-US" altLang="zh-CN" sz="2800" b="1" dirty="0" smtClean="0"/>
          </a:p>
          <a:p>
            <a:pPr algn="l"/>
            <a:r>
              <a:rPr lang="en-US" altLang="zh-CN" sz="2800" b="1" dirty="0" smtClean="0"/>
              <a:t>    }</a:t>
            </a:r>
          </a:p>
          <a:p>
            <a:pPr algn="l"/>
            <a:r>
              <a:rPr lang="en-US" altLang="zh-CN" sz="2800" b="1" dirty="0" smtClean="0"/>
              <a:t>}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2745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428528"/>
            <a:ext cx="11449272" cy="698477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/>
              <a:t>8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@</a:t>
            </a:r>
            <a:r>
              <a:rPr lang="en-US" altLang="zh-CN" sz="2800" b="1" dirty="0"/>
              <a:t> </a:t>
            </a:r>
            <a:r>
              <a:rPr lang="en-US" altLang="zh-CN" sz="2800" b="1" dirty="0" err="1" smtClean="0"/>
              <a:t>PropertySource</a:t>
            </a:r>
            <a:endParaRPr lang="en-US" altLang="zh-CN" sz="2800" b="1" dirty="0"/>
          </a:p>
          <a:p>
            <a:pPr algn="l"/>
            <a:endParaRPr lang="en-US" altLang="zh-CN" sz="2800" b="1" dirty="0"/>
          </a:p>
          <a:p>
            <a:pPr algn="l"/>
            <a:r>
              <a:rPr lang="en-US" altLang="zh-CN" sz="2800" b="1" dirty="0"/>
              <a:t>    </a:t>
            </a:r>
            <a:r>
              <a:rPr lang="zh-CN" altLang="en-US" sz="2800" dirty="0" smtClean="0"/>
              <a:t>如果需要有自定义的属性文件需要加载，可以使用该注解进行注入，并用</a:t>
            </a:r>
            <a:r>
              <a:rPr lang="en-US" altLang="zh-CN" sz="2800" dirty="0" smtClean="0"/>
              <a:t>@Value</a:t>
            </a:r>
            <a:r>
              <a:rPr lang="zh-CN" altLang="en-US" sz="2800" dirty="0" smtClean="0"/>
              <a:t>配合使用。</a:t>
            </a:r>
            <a:endParaRPr lang="en-US" altLang="zh-CN" sz="2800" dirty="0" smtClean="0"/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b="1" dirty="0"/>
              <a:t>@Component</a:t>
            </a:r>
          </a:p>
          <a:p>
            <a:pPr algn="l"/>
            <a:r>
              <a:rPr lang="en-US" altLang="zh-CN" sz="2800" b="1" dirty="0"/>
              <a:t>@</a:t>
            </a:r>
            <a:r>
              <a:rPr lang="en-US" altLang="zh-CN" sz="2800" b="1" dirty="0" err="1"/>
              <a:t>PropertySource</a:t>
            </a:r>
            <a:r>
              <a:rPr lang="en-US" altLang="zh-CN" sz="2800" b="1" dirty="0"/>
              <a:t>(value = "</a:t>
            </a:r>
            <a:r>
              <a:rPr lang="en-US" altLang="zh-CN" sz="2800" b="1" dirty="0" err="1"/>
              <a:t>classpath:config.properties</a:t>
            </a:r>
            <a:r>
              <a:rPr lang="en-US" altLang="zh-CN" sz="2800" b="1" dirty="0"/>
              <a:t>")</a:t>
            </a:r>
          </a:p>
          <a:p>
            <a:pPr algn="l"/>
            <a:r>
              <a:rPr lang="en-US" altLang="zh-CN" sz="2800" b="1" dirty="0"/>
              <a:t>public class </a:t>
            </a:r>
            <a:r>
              <a:rPr lang="en-US" altLang="zh-CN" sz="2800" b="1" dirty="0" err="1"/>
              <a:t>ConfigUtil</a:t>
            </a:r>
            <a:r>
              <a:rPr lang="en-US" altLang="zh-CN" sz="2800" b="1" dirty="0"/>
              <a:t> {</a:t>
            </a:r>
          </a:p>
          <a:p>
            <a:pPr algn="l"/>
            <a:r>
              <a:rPr lang="en-US" altLang="zh-CN" sz="2800" b="1" dirty="0"/>
              <a:t>	@Value("${hos.id}")</a:t>
            </a:r>
          </a:p>
          <a:p>
            <a:pPr algn="l"/>
            <a:r>
              <a:rPr lang="en-US" altLang="zh-CN" sz="2800" b="1" dirty="0"/>
              <a:t>	private String </a:t>
            </a:r>
            <a:r>
              <a:rPr lang="en-US" altLang="zh-CN" sz="2800" b="1" dirty="0" err="1"/>
              <a:t>hosId</a:t>
            </a:r>
            <a:r>
              <a:rPr lang="en-US" altLang="zh-CN" sz="2800" b="1" dirty="0"/>
              <a:t>;</a:t>
            </a:r>
          </a:p>
          <a:p>
            <a:pPr algn="l"/>
            <a:r>
              <a:rPr lang="en-US" altLang="zh-CN" sz="2800" b="1" dirty="0"/>
              <a:t>	@Value("${hos.name</a:t>
            </a:r>
            <a:r>
              <a:rPr lang="en-US" altLang="zh-CN" sz="2800" b="1" dirty="0" smtClean="0"/>
              <a:t>}")</a:t>
            </a:r>
          </a:p>
          <a:p>
            <a:pPr algn="l"/>
            <a:r>
              <a:rPr lang="en-US" altLang="zh-CN" sz="2800" b="1" dirty="0" smtClean="0"/>
              <a:t>   private </a:t>
            </a:r>
            <a:r>
              <a:rPr lang="en-US" altLang="zh-CN" sz="2800" b="1" dirty="0"/>
              <a:t>String </a:t>
            </a:r>
            <a:r>
              <a:rPr lang="en-US" altLang="zh-CN" sz="2800" b="1" dirty="0" err="1" smtClean="0"/>
              <a:t>hosName</a:t>
            </a:r>
            <a:r>
              <a:rPr lang="en-US" altLang="zh-CN" sz="2800" b="1" dirty="0" smtClean="0"/>
              <a:t>;</a:t>
            </a:r>
          </a:p>
          <a:p>
            <a:pPr algn="l"/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3932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428528"/>
            <a:ext cx="11449272" cy="698477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 smtClean="0"/>
              <a:t>9</a:t>
            </a:r>
            <a:r>
              <a:rPr lang="zh-CN" altLang="en-US" sz="2800" b="1" dirty="0" smtClean="0"/>
              <a:t>、</a:t>
            </a:r>
            <a:r>
              <a:rPr lang="en-US" altLang="zh-CN" sz="2800" b="1" dirty="0"/>
              <a:t>@</a:t>
            </a:r>
            <a:r>
              <a:rPr lang="en-US" altLang="zh-CN" sz="2800" b="1" dirty="0" err="1"/>
              <a:t>ImportResource</a:t>
            </a:r>
            <a:endParaRPr lang="en-US" altLang="zh-CN" sz="2800" dirty="0"/>
          </a:p>
          <a:p>
            <a:pPr algn="l"/>
            <a:r>
              <a:rPr lang="en-US" altLang="zh-CN" sz="2800" dirty="0"/>
              <a:t>     </a:t>
            </a:r>
            <a:r>
              <a:rPr lang="zh-CN" altLang="en-US" sz="2800" dirty="0" smtClean="0"/>
              <a:t>用来加载</a:t>
            </a:r>
            <a:r>
              <a:rPr lang="en-US" altLang="zh-CN" sz="2800" dirty="0"/>
              <a:t>xml</a:t>
            </a:r>
            <a:r>
              <a:rPr lang="zh-CN" altLang="en-US" sz="2800" dirty="0" smtClean="0"/>
              <a:t>配置文件。</a:t>
            </a:r>
            <a:endParaRPr lang="en-US" altLang="zh-CN" sz="2800" dirty="0" smtClean="0"/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@Bean</a:t>
            </a:r>
            <a:endParaRPr lang="en-US" altLang="zh-CN" sz="2800" b="1" dirty="0"/>
          </a:p>
          <a:p>
            <a:pPr algn="l"/>
            <a:r>
              <a:rPr lang="en-US" altLang="zh-CN" sz="2800" dirty="0" smtClean="0"/>
              <a:t>    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@</a:t>
            </a:r>
            <a:r>
              <a:rPr lang="en-US" altLang="zh-CN" sz="2800" dirty="0"/>
              <a:t>Bean</a:t>
            </a:r>
            <a:r>
              <a:rPr lang="zh-CN" altLang="en-US" sz="2800" dirty="0"/>
              <a:t>标注方法等价于</a:t>
            </a:r>
            <a:r>
              <a:rPr lang="en-US" altLang="zh-CN" sz="2800" dirty="0"/>
              <a:t>XML</a:t>
            </a:r>
            <a:r>
              <a:rPr lang="zh-CN" altLang="en-US" sz="2800" dirty="0"/>
              <a:t>中配置的</a:t>
            </a:r>
            <a:r>
              <a:rPr lang="en-US" altLang="zh-CN" sz="2800" dirty="0"/>
              <a:t>bean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b="1" dirty="0" smtClean="0"/>
              <a:t>11</a:t>
            </a:r>
            <a:r>
              <a:rPr lang="zh-CN" altLang="en-US" sz="2800" b="1" dirty="0" smtClean="0"/>
              <a:t>、</a:t>
            </a:r>
            <a:r>
              <a:rPr lang="en-US" altLang="zh-CN" sz="2800" b="1" dirty="0"/>
              <a:t>@Value</a:t>
            </a:r>
          </a:p>
          <a:p>
            <a:pPr algn="l"/>
            <a:r>
              <a:rPr lang="en-US" altLang="zh-CN" sz="2800" dirty="0" smtClean="0"/>
              <a:t>    </a:t>
            </a:r>
            <a:r>
              <a:rPr lang="zh-CN" altLang="en-US" sz="2800" dirty="0" smtClean="0"/>
              <a:t>注入</a:t>
            </a:r>
            <a:r>
              <a:rPr lang="en-US" altLang="zh-CN" sz="2800" dirty="0" smtClean="0"/>
              <a:t>Spring </a:t>
            </a:r>
            <a:r>
              <a:rPr lang="en-US" altLang="zh-CN" sz="2800" dirty="0"/>
              <a:t>boot </a:t>
            </a:r>
            <a:r>
              <a:rPr lang="en-US" altLang="zh-CN" sz="2800" dirty="0" err="1"/>
              <a:t>application.properties</a:t>
            </a:r>
            <a:r>
              <a:rPr lang="zh-CN" altLang="en-US" sz="2800" dirty="0"/>
              <a:t>配置的属性的</a:t>
            </a:r>
            <a:r>
              <a:rPr lang="zh-CN" altLang="en-US" sz="2800" dirty="0" smtClean="0"/>
              <a:t>值。</a:t>
            </a:r>
            <a:endParaRPr lang="en-US" altLang="zh-CN" sz="2800" dirty="0" smtClean="0"/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/>
              <a:t>    </a:t>
            </a:r>
            <a:r>
              <a:rPr lang="en-US" altLang="zh-CN" sz="2800" b="1" dirty="0"/>
              <a:t>@Value(value = "#{message}") </a:t>
            </a:r>
          </a:p>
          <a:p>
            <a:pPr algn="l"/>
            <a:r>
              <a:rPr lang="en-US" altLang="zh-CN" sz="2800" b="1" dirty="0" smtClean="0"/>
              <a:t>    private </a:t>
            </a:r>
            <a:r>
              <a:rPr lang="en-US" altLang="zh-CN" sz="2800" b="1" dirty="0"/>
              <a:t>String message;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5630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741760" y="2120752"/>
            <a:ext cx="12025336" cy="76328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 smtClean="0"/>
              <a:t>12</a:t>
            </a:r>
            <a:r>
              <a:rPr lang="zh-CN" altLang="en-US" sz="2800" b="1" dirty="0" smtClean="0"/>
              <a:t>、</a:t>
            </a:r>
            <a:r>
              <a:rPr lang="en-US" altLang="zh-CN" sz="2800" b="1" dirty="0"/>
              <a:t>Environment</a:t>
            </a:r>
            <a:r>
              <a:rPr lang="en-US" altLang="zh-CN" sz="2800" dirty="0" smtClean="0"/>
              <a:t> </a:t>
            </a:r>
            <a:endParaRPr lang="en-US" altLang="zh-CN" sz="2800" dirty="0"/>
          </a:p>
          <a:p>
            <a:pPr algn="l">
              <a:lnSpc>
                <a:spcPct val="150000"/>
              </a:lnSpc>
            </a:pPr>
            <a:r>
              <a:rPr lang="zh-CN" altLang="en-US" sz="2800" dirty="0" smtClean="0"/>
              <a:t>    </a:t>
            </a:r>
            <a:r>
              <a:rPr lang="en-US" altLang="zh-CN" sz="2800" dirty="0" err="1" smtClean="0"/>
              <a:t>org.springframework.core.env.Environment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环境类，</a:t>
            </a:r>
            <a:r>
              <a:rPr lang="en-US" altLang="zh-CN" sz="2800" dirty="0" smtClean="0"/>
              <a:t>spring3.1</a:t>
            </a:r>
            <a:r>
              <a:rPr lang="zh-CN" altLang="en-US" sz="2800" dirty="0" smtClean="0"/>
              <a:t>以后开始引入。比如</a:t>
            </a:r>
            <a:r>
              <a:rPr lang="en-US" altLang="zh-CN" sz="2800" dirty="0"/>
              <a:t>JDK</a:t>
            </a:r>
            <a:r>
              <a:rPr lang="zh-CN" altLang="en-US" sz="2800" dirty="0"/>
              <a:t>环境，</a:t>
            </a:r>
            <a:r>
              <a:rPr lang="en-US" altLang="zh-CN" sz="2800" dirty="0"/>
              <a:t>Servlet</a:t>
            </a:r>
            <a:r>
              <a:rPr lang="zh-CN" altLang="en-US" sz="2800" dirty="0"/>
              <a:t>环境，</a:t>
            </a:r>
            <a:r>
              <a:rPr lang="en-US" altLang="zh-CN" sz="2800" dirty="0"/>
              <a:t>Spring</a:t>
            </a:r>
            <a:r>
              <a:rPr lang="zh-CN" altLang="en-US" sz="2800" dirty="0"/>
              <a:t>环境等等；每个环境都有自己的配置数据，如</a:t>
            </a:r>
            <a:r>
              <a:rPr lang="en-US" altLang="zh-CN" sz="2800" dirty="0" err="1"/>
              <a:t>System.getProperties</a:t>
            </a:r>
            <a:r>
              <a:rPr lang="en-US" altLang="zh-CN" sz="2800" dirty="0"/>
              <a:t>()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System.getenv</a:t>
            </a:r>
            <a:r>
              <a:rPr lang="en-US" altLang="zh-CN" sz="2800" dirty="0"/>
              <a:t>()</a:t>
            </a:r>
            <a:r>
              <a:rPr lang="zh-CN" altLang="en-US" sz="2800" dirty="0"/>
              <a:t>等可以拿到</a:t>
            </a:r>
            <a:r>
              <a:rPr lang="en-US" altLang="zh-CN" sz="2800" dirty="0"/>
              <a:t>JDK</a:t>
            </a:r>
            <a:r>
              <a:rPr lang="zh-CN" altLang="en-US" sz="2800" dirty="0"/>
              <a:t>环境数据；</a:t>
            </a:r>
            <a:r>
              <a:rPr lang="en-US" altLang="zh-CN" sz="2800" dirty="0" err="1"/>
              <a:t>ServletContext.getInitParameter</a:t>
            </a:r>
            <a:r>
              <a:rPr lang="en-US" altLang="zh-CN" sz="2800" dirty="0"/>
              <a:t>()</a:t>
            </a:r>
            <a:r>
              <a:rPr lang="zh-CN" altLang="en-US" sz="2800" dirty="0"/>
              <a:t>可以拿到</a:t>
            </a:r>
            <a:r>
              <a:rPr lang="en-US" altLang="zh-CN" sz="2800" dirty="0"/>
              <a:t>Servlet</a:t>
            </a:r>
            <a:r>
              <a:rPr lang="zh-CN" altLang="en-US" sz="2800" dirty="0"/>
              <a:t>环境配置数据等等；也就是说</a:t>
            </a:r>
            <a:r>
              <a:rPr lang="en-US" altLang="zh-CN" sz="2800" dirty="0"/>
              <a:t>Spring</a:t>
            </a:r>
            <a:r>
              <a:rPr lang="zh-CN" altLang="en-US" sz="2800" dirty="0"/>
              <a:t>抽象了一个</a:t>
            </a:r>
            <a:r>
              <a:rPr lang="en-US" altLang="zh-CN" sz="2800" dirty="0"/>
              <a:t>Environment</a:t>
            </a:r>
            <a:r>
              <a:rPr lang="zh-CN" altLang="en-US" sz="2800" dirty="0"/>
              <a:t>来表示环境配置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springBoot</a:t>
            </a:r>
            <a:r>
              <a:rPr lang="zh-CN" altLang="en-US" sz="2800" dirty="0" smtClean="0"/>
              <a:t>中使用直接用</a:t>
            </a:r>
            <a:r>
              <a:rPr lang="en-US" altLang="zh-CN" sz="2800" dirty="0" smtClean="0"/>
              <a:t>@Resource</a:t>
            </a:r>
            <a:r>
              <a:rPr lang="zh-CN" altLang="en-US" sz="2800" dirty="0" smtClean="0"/>
              <a:t>注入，即可获得系统配置文件</a:t>
            </a:r>
            <a:r>
              <a:rPr lang="en-US" altLang="zh-CN" sz="2800" dirty="0" err="1" smtClean="0"/>
              <a:t>application.properties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yml</a:t>
            </a:r>
            <a:r>
              <a:rPr lang="zh-CN" altLang="en-US" sz="2800" dirty="0" smtClean="0"/>
              <a:t>的属性值，如果是自定义的配置文件，则需要预先通过</a:t>
            </a:r>
            <a:r>
              <a:rPr lang="en-US" altLang="zh-CN" sz="2800" dirty="0"/>
              <a:t>@</a:t>
            </a:r>
            <a:r>
              <a:rPr lang="en-US" altLang="zh-CN" sz="2800" dirty="0" err="1" smtClean="0"/>
              <a:t>PropertySource</a:t>
            </a:r>
            <a:r>
              <a:rPr lang="zh-CN" altLang="en-US" sz="2800" dirty="0" smtClean="0"/>
              <a:t>等其他注解注入后，才能获取。获取通过</a:t>
            </a:r>
            <a:r>
              <a:rPr lang="en-US" altLang="zh-CN" sz="2800" dirty="0" err="1" smtClean="0"/>
              <a:t>getProperty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方法获取。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34896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29792" y="1492424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●</a:t>
            </a:r>
            <a:r>
              <a:rPr lang="zh-CN" altLang="en-US" sz="6000" dirty="0" smtClean="0"/>
              <a:t>主要内容</a:t>
            </a:r>
            <a:endParaRPr lang="zh-CN" altLang="en-US" sz="6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029792" y="3076600"/>
            <a:ext cx="10513168" cy="56166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/>
                </a:solidFill>
              </a:rPr>
              <a:t>一、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springBoot</a:t>
            </a:r>
            <a:r>
              <a:rPr lang="zh-CN" altLang="en-US" sz="4000" dirty="0" smtClean="0">
                <a:solidFill>
                  <a:schemeClr val="tx1"/>
                </a:solidFill>
              </a:rPr>
              <a:t>的简介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/>
                </a:solidFill>
              </a:rPr>
              <a:t>二、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springBoot</a:t>
            </a:r>
            <a:r>
              <a:rPr lang="zh-CN" altLang="en-US" sz="4000" dirty="0" smtClean="0">
                <a:solidFill>
                  <a:schemeClr val="tx1"/>
                </a:solidFill>
              </a:rPr>
              <a:t>注解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三</a:t>
            </a:r>
            <a:r>
              <a:rPr lang="zh-CN" altLang="en-US" sz="4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400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springBoot</a:t>
            </a:r>
            <a:r>
              <a:rPr lang="zh-CN" altLang="en-US" sz="4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应用讲解</a:t>
            </a:r>
            <a:endParaRPr lang="en-US" altLang="zh-CN" sz="40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/>
              <a:t>四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springBoot</a:t>
            </a:r>
            <a:r>
              <a:rPr lang="zh-CN" altLang="en-US" sz="4000" dirty="0" smtClean="0"/>
              <a:t>的发布</a:t>
            </a:r>
            <a:endParaRPr lang="en-US" altLang="zh-CN" sz="4000" dirty="0" smtClean="0"/>
          </a:p>
          <a:p>
            <a:pPr algn="l">
              <a:lnSpc>
                <a:spcPct val="150000"/>
              </a:lnSpc>
            </a:pPr>
            <a:r>
              <a:rPr lang="zh-CN" altLang="en-US" sz="4000" dirty="0"/>
              <a:t>五、</a:t>
            </a:r>
            <a:r>
              <a:rPr lang="en-US" altLang="zh-CN" sz="4000" dirty="0" err="1"/>
              <a:t>springBoot</a:t>
            </a:r>
            <a:r>
              <a:rPr lang="zh-CN" altLang="en-US" sz="4000" dirty="0" smtClean="0"/>
              <a:t>总结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86313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应用讲解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428528"/>
            <a:ext cx="11449272" cy="698477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、与</a:t>
            </a:r>
            <a:r>
              <a:rPr lang="en-US" altLang="zh-CN" sz="2800" b="1" dirty="0" err="1" smtClean="0"/>
              <a:t>MyBatis</a:t>
            </a:r>
            <a:r>
              <a:rPr lang="zh-CN" altLang="en-US" sz="2800" b="1" dirty="0" smtClean="0"/>
              <a:t>的集成</a:t>
            </a:r>
            <a:endParaRPr lang="en-US" altLang="zh-CN" sz="2800" b="1" dirty="0" smtClean="0"/>
          </a:p>
          <a:p>
            <a:pPr algn="l"/>
            <a:r>
              <a:rPr lang="en-US" altLang="zh-CN" sz="2800" b="1" dirty="0"/>
              <a:t>    &lt;dependency&gt;</a:t>
            </a:r>
          </a:p>
          <a:p>
            <a:pPr algn="l"/>
            <a:r>
              <a:rPr lang="en-US" altLang="zh-CN" sz="2800" b="1" dirty="0"/>
              <a:t>        &lt;</a:t>
            </a:r>
            <a:r>
              <a:rPr lang="en-US" altLang="zh-CN" sz="2800" b="1" dirty="0" err="1"/>
              <a:t>groupId</a:t>
            </a:r>
            <a:r>
              <a:rPr lang="en-US" altLang="zh-CN" sz="2800" b="1" dirty="0"/>
              <a:t>&gt;</a:t>
            </a:r>
            <a:r>
              <a:rPr lang="en-US" altLang="zh-CN" sz="2800" b="1" dirty="0" err="1"/>
              <a:t>org.mybatis.spring.boot</a:t>
            </a:r>
            <a:r>
              <a:rPr lang="en-US" altLang="zh-CN" sz="2800" b="1" dirty="0"/>
              <a:t>&lt;/</a:t>
            </a:r>
            <a:r>
              <a:rPr lang="en-US" altLang="zh-CN" sz="2800" b="1" dirty="0" err="1"/>
              <a:t>groupId</a:t>
            </a:r>
            <a:r>
              <a:rPr lang="en-US" altLang="zh-CN" sz="2800" b="1" dirty="0"/>
              <a:t>&gt;</a:t>
            </a:r>
          </a:p>
          <a:p>
            <a:pPr algn="l"/>
            <a:r>
              <a:rPr lang="en-US" altLang="zh-CN" sz="2800" b="1" dirty="0"/>
              <a:t>        &lt;</a:t>
            </a:r>
            <a:r>
              <a:rPr lang="en-US" altLang="zh-CN" sz="2800" b="1" dirty="0" err="1"/>
              <a:t>artifactId</a:t>
            </a:r>
            <a:r>
              <a:rPr lang="en-US" altLang="zh-CN" sz="2800" b="1" dirty="0"/>
              <a:t>&gt;</a:t>
            </a:r>
            <a:r>
              <a:rPr lang="en-US" altLang="zh-CN" sz="2800" b="1" dirty="0" err="1"/>
              <a:t>mybatis</a:t>
            </a:r>
            <a:r>
              <a:rPr lang="en-US" altLang="zh-CN" sz="2800" b="1" dirty="0"/>
              <a:t>-spring-boot-starter&lt;/</a:t>
            </a:r>
            <a:r>
              <a:rPr lang="en-US" altLang="zh-CN" sz="2800" b="1" dirty="0" err="1"/>
              <a:t>artifactId</a:t>
            </a:r>
            <a:r>
              <a:rPr lang="en-US" altLang="zh-CN" sz="2800" b="1" dirty="0"/>
              <a:t>&gt;</a:t>
            </a:r>
          </a:p>
          <a:p>
            <a:pPr algn="l"/>
            <a:r>
              <a:rPr lang="en-US" altLang="zh-CN" sz="2800" b="1" dirty="0"/>
              <a:t>        &lt;version&gt;1.1.1&lt;/version&gt;</a:t>
            </a:r>
          </a:p>
          <a:p>
            <a:pPr algn="l"/>
            <a:r>
              <a:rPr lang="en-US" altLang="zh-CN" sz="2800" b="1" dirty="0"/>
              <a:t>    &lt;/dependency&gt;</a:t>
            </a:r>
          </a:p>
          <a:p>
            <a:pPr algn="l"/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、与</a:t>
            </a:r>
            <a:r>
              <a:rPr lang="en-US" altLang="zh-CN" sz="2800" b="1" dirty="0" err="1" smtClean="0"/>
              <a:t>Redis</a:t>
            </a:r>
            <a:r>
              <a:rPr lang="zh-CN" altLang="en-US" sz="2800" b="1" dirty="0" smtClean="0"/>
              <a:t>的集成</a:t>
            </a:r>
            <a:endParaRPr lang="en-US" altLang="zh-CN" sz="2800" b="1" dirty="0" smtClean="0"/>
          </a:p>
          <a:p>
            <a:pPr algn="l"/>
            <a:r>
              <a:rPr lang="en-US" altLang="zh-CN" sz="2800" b="1" dirty="0"/>
              <a:t>  &lt;dependency&gt;  </a:t>
            </a:r>
          </a:p>
          <a:p>
            <a:pPr algn="l"/>
            <a:r>
              <a:rPr lang="en-US" altLang="zh-CN" sz="2800" b="1" dirty="0"/>
              <a:t>       &lt;</a:t>
            </a:r>
            <a:r>
              <a:rPr lang="en-US" altLang="zh-CN" sz="2800" b="1" dirty="0" err="1"/>
              <a:t>groupId</a:t>
            </a:r>
            <a:r>
              <a:rPr lang="en-US" altLang="zh-CN" sz="2800" b="1" dirty="0"/>
              <a:t>&gt;</a:t>
            </a:r>
            <a:r>
              <a:rPr lang="en-US" altLang="zh-CN" sz="2800" b="1" dirty="0" err="1"/>
              <a:t>org.springframework.boot</a:t>
            </a:r>
            <a:r>
              <a:rPr lang="en-US" altLang="zh-CN" sz="2800" b="1" dirty="0"/>
              <a:t>&lt;/</a:t>
            </a:r>
            <a:r>
              <a:rPr lang="en-US" altLang="zh-CN" sz="2800" b="1" dirty="0" err="1"/>
              <a:t>groupId</a:t>
            </a:r>
            <a:r>
              <a:rPr lang="en-US" altLang="zh-CN" sz="2800" b="1" dirty="0"/>
              <a:t>&gt;  </a:t>
            </a:r>
          </a:p>
          <a:p>
            <a:pPr algn="l"/>
            <a:r>
              <a:rPr lang="en-US" altLang="zh-CN" sz="2800" b="1" dirty="0"/>
              <a:t>       &lt;</a:t>
            </a:r>
            <a:r>
              <a:rPr lang="en-US" altLang="zh-CN" sz="2800" b="1" dirty="0" err="1"/>
              <a:t>artifactId</a:t>
            </a:r>
            <a:r>
              <a:rPr lang="en-US" altLang="zh-CN" sz="2800" b="1" dirty="0"/>
              <a:t>&gt;spring-boot-starter-</a:t>
            </a:r>
            <a:r>
              <a:rPr lang="en-US" altLang="zh-CN" sz="2800" b="1" dirty="0" err="1"/>
              <a:t>redis</a:t>
            </a:r>
            <a:r>
              <a:rPr lang="en-US" altLang="zh-CN" sz="2800" b="1" dirty="0"/>
              <a:t>&lt;/</a:t>
            </a:r>
            <a:r>
              <a:rPr lang="en-US" altLang="zh-CN" sz="2800" b="1" dirty="0" err="1"/>
              <a:t>artifactId</a:t>
            </a:r>
            <a:r>
              <a:rPr lang="en-US" altLang="zh-CN" sz="2800" b="1" dirty="0"/>
              <a:t>&gt;  </a:t>
            </a:r>
          </a:p>
          <a:p>
            <a:pPr algn="l"/>
            <a:r>
              <a:rPr lang="en-US" altLang="zh-CN" sz="2800" b="1" dirty="0"/>
              <a:t>    &lt;/dependency</a:t>
            </a:r>
            <a:r>
              <a:rPr lang="en-US" altLang="zh-CN" sz="2800" b="1" dirty="0" smtClean="0"/>
              <a:t>&gt;</a:t>
            </a:r>
            <a:endParaRPr lang="en-US" altLang="zh-CN" sz="2800" b="1" dirty="0"/>
          </a:p>
          <a:p>
            <a:pPr algn="l"/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Junit</a:t>
            </a:r>
            <a:r>
              <a:rPr lang="zh-CN" altLang="en-US" sz="2800" b="1" dirty="0" smtClean="0"/>
              <a:t>进行单元测试</a:t>
            </a:r>
            <a:endParaRPr lang="en-US" altLang="zh-CN" sz="2800" b="1" dirty="0" smtClean="0"/>
          </a:p>
          <a:p>
            <a:pPr algn="l"/>
            <a:r>
              <a:rPr lang="en-US" altLang="zh-CN" sz="2800" b="1" dirty="0"/>
              <a:t>   &lt;dependency&gt;</a:t>
            </a:r>
          </a:p>
          <a:p>
            <a:pPr algn="l"/>
            <a:r>
              <a:rPr lang="en-US" altLang="zh-CN" sz="2800" b="1" dirty="0"/>
              <a:t>       &lt;</a:t>
            </a:r>
            <a:r>
              <a:rPr lang="en-US" altLang="zh-CN" sz="2800" b="1" dirty="0" err="1"/>
              <a:t>groupId</a:t>
            </a:r>
            <a:r>
              <a:rPr lang="en-US" altLang="zh-CN" sz="2800" b="1" dirty="0"/>
              <a:t>&gt;</a:t>
            </a:r>
            <a:r>
              <a:rPr lang="en-US" altLang="zh-CN" sz="2800" b="1" dirty="0" err="1"/>
              <a:t>org.springframework.boot</a:t>
            </a:r>
            <a:r>
              <a:rPr lang="en-US" altLang="zh-CN" sz="2800" b="1" dirty="0"/>
              <a:t>&lt;/</a:t>
            </a:r>
            <a:r>
              <a:rPr lang="en-US" altLang="zh-CN" sz="2800" b="1" dirty="0" err="1"/>
              <a:t>groupId</a:t>
            </a:r>
            <a:r>
              <a:rPr lang="en-US" altLang="zh-CN" sz="2800" b="1" dirty="0"/>
              <a:t>&gt;</a:t>
            </a:r>
          </a:p>
          <a:p>
            <a:pPr algn="l"/>
            <a:r>
              <a:rPr lang="en-US" altLang="zh-CN" sz="2800" b="1" dirty="0"/>
              <a:t>       &lt;</a:t>
            </a:r>
            <a:r>
              <a:rPr lang="en-US" altLang="zh-CN" sz="2800" b="1" dirty="0" err="1"/>
              <a:t>artifactId</a:t>
            </a:r>
            <a:r>
              <a:rPr lang="en-US" altLang="zh-CN" sz="2800" b="1" dirty="0"/>
              <a:t>&gt;spring-boot-starter-test&lt;/</a:t>
            </a:r>
            <a:r>
              <a:rPr lang="en-US" altLang="zh-CN" sz="2800" b="1" dirty="0" err="1"/>
              <a:t>artifactId</a:t>
            </a:r>
            <a:r>
              <a:rPr lang="en-US" altLang="zh-CN" sz="2800" b="1" dirty="0"/>
              <a:t>&gt;</a:t>
            </a:r>
          </a:p>
          <a:p>
            <a:pPr algn="l"/>
            <a:r>
              <a:rPr lang="en-US" altLang="zh-CN" sz="2800" b="1" dirty="0"/>
              <a:t>   </a:t>
            </a:r>
            <a:r>
              <a:rPr lang="en-US" altLang="zh-CN" sz="2800" b="1" dirty="0" smtClean="0"/>
              <a:t>&lt;/</a:t>
            </a:r>
            <a:r>
              <a:rPr lang="en-US" altLang="zh-CN" sz="2800" b="1" dirty="0"/>
              <a:t>dependency&gt;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5786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29792" y="1492424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●</a:t>
            </a:r>
            <a:r>
              <a:rPr lang="zh-CN" altLang="en-US" sz="6000" dirty="0" smtClean="0"/>
              <a:t>主要内容</a:t>
            </a:r>
            <a:endParaRPr lang="zh-CN" altLang="en-US" sz="6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029792" y="3076600"/>
            <a:ext cx="10513168" cy="511256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/>
                </a:solidFill>
              </a:rPr>
              <a:t>一、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springBoot</a:t>
            </a:r>
            <a:r>
              <a:rPr lang="zh-CN" altLang="en-US" sz="4000" dirty="0" smtClean="0">
                <a:solidFill>
                  <a:schemeClr val="tx1"/>
                </a:solidFill>
              </a:rPr>
              <a:t>的简介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/>
                </a:solidFill>
              </a:rPr>
              <a:t>二、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springBoot</a:t>
            </a:r>
            <a:r>
              <a:rPr lang="zh-CN" altLang="en-US" sz="4000" dirty="0" smtClean="0">
                <a:solidFill>
                  <a:schemeClr val="tx1"/>
                </a:solidFill>
              </a:rPr>
              <a:t>注解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</a:rPr>
              <a:t>三</a:t>
            </a:r>
            <a:r>
              <a:rPr lang="zh-CN" altLang="en-US" sz="4000" dirty="0" smtClean="0">
                <a:solidFill>
                  <a:schemeClr val="tx1"/>
                </a:solidFill>
              </a:rPr>
              <a:t>、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springBoot</a:t>
            </a:r>
            <a:r>
              <a:rPr lang="zh-CN" altLang="en-US" sz="4000" dirty="0" smtClean="0">
                <a:solidFill>
                  <a:schemeClr val="tx1"/>
                </a:solidFill>
              </a:rPr>
              <a:t>应用讲解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四</a:t>
            </a:r>
            <a:r>
              <a:rPr lang="zh-CN" altLang="en-US" sz="40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、</a:t>
            </a:r>
            <a:r>
              <a:rPr lang="en-US" altLang="zh-CN" sz="4000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springBoot</a:t>
            </a:r>
            <a:r>
              <a:rPr lang="zh-CN" altLang="en-US" sz="40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的发布</a:t>
            </a:r>
            <a:endParaRPr lang="en-US" altLang="zh-CN" sz="4000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/>
              <a:t>五、</a:t>
            </a:r>
            <a:r>
              <a:rPr lang="en-US" altLang="zh-CN" sz="4000" dirty="0" err="1"/>
              <a:t>springBoot</a:t>
            </a:r>
            <a:r>
              <a:rPr lang="zh-CN" altLang="en-US" sz="4000" dirty="0"/>
              <a:t>总结</a:t>
            </a:r>
            <a:endParaRPr lang="en-US" altLang="zh-CN" sz="4000" dirty="0"/>
          </a:p>
          <a:p>
            <a:pPr algn="l">
              <a:lnSpc>
                <a:spcPct val="150000"/>
              </a:lnSpc>
            </a:pPr>
            <a:endParaRPr lang="en-US" altLang="zh-CN" sz="4000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09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的发布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428528"/>
            <a:ext cx="11449272" cy="698477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1</a:t>
            </a:r>
            <a:r>
              <a:rPr lang="zh-CN" altLang="en-US" sz="2800" dirty="0" smtClean="0"/>
              <a:t>、将</a:t>
            </a:r>
            <a:r>
              <a:rPr lang="en-US" altLang="zh-CN" sz="2800" dirty="0" err="1" smtClean="0"/>
              <a:t>springBoot</a:t>
            </a:r>
            <a:r>
              <a:rPr lang="zh-CN" altLang="en-US" sz="2800" dirty="0" smtClean="0"/>
              <a:t>项目打包成</a:t>
            </a:r>
            <a:r>
              <a:rPr lang="en-US" altLang="zh-CN" sz="2800" dirty="0" smtClean="0"/>
              <a:t>jar</a:t>
            </a:r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</a:p>
          <a:p>
            <a:pPr algn="just"/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可以使用</a:t>
            </a:r>
            <a:r>
              <a:rPr lang="en-US" altLang="zh-CN" sz="2800" dirty="0" smtClean="0"/>
              <a:t>maven</a:t>
            </a:r>
            <a:r>
              <a:rPr lang="zh-CN" altLang="en-US" sz="2800" dirty="0"/>
              <a:t>将</a:t>
            </a:r>
            <a:r>
              <a:rPr lang="zh-CN" altLang="en-US" sz="2800" dirty="0" smtClean="0"/>
              <a:t>项目打包成</a:t>
            </a:r>
            <a:r>
              <a:rPr lang="en-US" altLang="zh-CN" sz="2800" dirty="0" smtClean="0"/>
              <a:t>jar</a:t>
            </a:r>
            <a:r>
              <a:rPr lang="zh-CN" altLang="en-US" sz="2800" dirty="0" smtClean="0"/>
              <a:t>文件，并使用</a:t>
            </a:r>
            <a:r>
              <a:rPr lang="en-US" altLang="zh-CN" sz="2800" dirty="0" smtClean="0"/>
              <a:t>java -jar</a:t>
            </a:r>
            <a:r>
              <a:rPr lang="zh-CN" altLang="en-US" sz="2800" dirty="0" smtClean="0"/>
              <a:t>命令运行主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方法，将项目运行起来。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7318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的发布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957784" y="2428528"/>
            <a:ext cx="11449272" cy="698477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2</a:t>
            </a:r>
            <a:r>
              <a:rPr lang="zh-CN" altLang="en-US" sz="2800" dirty="0" smtClean="0"/>
              <a:t>、将</a:t>
            </a:r>
            <a:r>
              <a:rPr lang="en-US" altLang="zh-CN" sz="2800" dirty="0" err="1" smtClean="0"/>
              <a:t>springBoot</a:t>
            </a:r>
            <a:r>
              <a:rPr lang="zh-CN" altLang="en-US" sz="2800" dirty="0" smtClean="0"/>
              <a:t>项目打包成</a:t>
            </a:r>
            <a:r>
              <a:rPr lang="en-US" altLang="zh-CN" sz="2800" dirty="0" smtClean="0"/>
              <a:t>war</a:t>
            </a:r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</a:p>
          <a:p>
            <a:pPr algn="l"/>
            <a:r>
              <a:rPr lang="en-US" altLang="zh-CN" sz="2800" dirty="0"/>
              <a:t>   </a:t>
            </a:r>
            <a:r>
              <a:rPr lang="en-US" altLang="zh-CN" sz="2800" dirty="0" smtClean="0"/>
              <a:t>1.pom</a:t>
            </a:r>
            <a:r>
              <a:rPr lang="zh-CN" altLang="en-US" sz="2800" dirty="0" smtClean="0"/>
              <a:t>文件的命令将</a:t>
            </a:r>
            <a:r>
              <a:rPr lang="en-US" altLang="zh-CN" sz="2800" dirty="0" smtClean="0"/>
              <a:t>&lt;packaging&gt;jar</a:t>
            </a:r>
            <a:r>
              <a:rPr lang="en-US" altLang="zh-CN" sz="2800" dirty="0"/>
              <a:t>&lt;/packaging&gt;</a:t>
            </a:r>
            <a:r>
              <a:rPr lang="zh-CN" altLang="en-US" sz="2800" dirty="0" smtClean="0"/>
              <a:t>修改为</a:t>
            </a:r>
            <a:r>
              <a:rPr lang="en-US" altLang="zh-CN" sz="2800" dirty="0" smtClean="0"/>
              <a:t>war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2</a:t>
            </a:r>
            <a:r>
              <a:rPr lang="zh-CN" altLang="en-US" sz="2800" dirty="0" smtClean="0"/>
              <a:t>、入口类实现</a:t>
            </a:r>
            <a:r>
              <a:rPr lang="en-US" altLang="zh-CN" sz="2800" dirty="0" err="1" smtClean="0"/>
              <a:t>SpringBootServletInitializer</a:t>
            </a:r>
            <a:r>
              <a:rPr lang="zh-CN" altLang="en-US" sz="2800" dirty="0" smtClean="0"/>
              <a:t>方法，重写方法：</a:t>
            </a:r>
            <a:endParaRPr lang="en-US" altLang="zh-CN" sz="2800" dirty="0" smtClean="0"/>
          </a:p>
          <a:p>
            <a:pPr algn="l"/>
            <a:r>
              <a:rPr lang="en-US" altLang="zh-CN" sz="2800" b="1" dirty="0" smtClean="0"/>
              <a:t>   @</a:t>
            </a:r>
            <a:r>
              <a:rPr lang="en-US" altLang="zh-CN" sz="2800" b="1" dirty="0"/>
              <a:t>Override</a:t>
            </a:r>
          </a:p>
          <a:p>
            <a:pPr algn="l"/>
            <a:r>
              <a:rPr lang="en-US" altLang="zh-CN" sz="2800" b="1" dirty="0"/>
              <a:t>   </a:t>
            </a:r>
            <a:r>
              <a:rPr lang="en-US" altLang="zh-CN" sz="2800" b="1" dirty="0" smtClean="0"/>
              <a:t>protected </a:t>
            </a:r>
            <a:r>
              <a:rPr lang="en-US" altLang="zh-CN" sz="2800" b="1" dirty="0" err="1"/>
              <a:t>SpringApplicationBuilder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  	 	configure(</a:t>
            </a:r>
            <a:r>
              <a:rPr lang="en-US" altLang="zh-CN" sz="2800" b="1" dirty="0" err="1" smtClean="0"/>
              <a:t>SpringApplicationBuilder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application) {</a:t>
            </a:r>
          </a:p>
          <a:p>
            <a:pPr algn="l"/>
            <a:r>
              <a:rPr lang="en-US" altLang="zh-CN" sz="2800" b="1" dirty="0"/>
              <a:t>        return </a:t>
            </a:r>
            <a:r>
              <a:rPr lang="en-US" altLang="zh-CN" sz="2800" b="1" dirty="0" err="1"/>
              <a:t>application.sources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Application.class</a:t>
            </a:r>
            <a:r>
              <a:rPr lang="en-US" altLang="zh-CN" sz="2800" b="1" dirty="0"/>
              <a:t>);</a:t>
            </a:r>
          </a:p>
          <a:p>
            <a:pPr algn="l"/>
            <a:r>
              <a:rPr lang="en-US" altLang="zh-CN" sz="2800" b="1" dirty="0"/>
              <a:t>    </a:t>
            </a:r>
            <a:r>
              <a:rPr lang="en-US" altLang="zh-CN" sz="2800" b="1" dirty="0" smtClean="0"/>
              <a:t>}</a:t>
            </a:r>
          </a:p>
          <a:p>
            <a:pPr algn="l"/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、这里</a:t>
            </a:r>
            <a:r>
              <a:rPr lang="zh-CN" altLang="en-US" sz="2800" dirty="0"/>
              <a:t>指定打包的时候不再需要</a:t>
            </a:r>
            <a:r>
              <a:rPr lang="en-US" altLang="zh-CN" sz="2800" dirty="0"/>
              <a:t>tomcat</a:t>
            </a:r>
            <a:r>
              <a:rPr lang="zh-CN" altLang="en-US" sz="2800" dirty="0"/>
              <a:t>相关的</a:t>
            </a:r>
            <a:r>
              <a:rPr lang="zh-CN" altLang="en-US" sz="2800" dirty="0" smtClean="0"/>
              <a:t>包</a:t>
            </a:r>
            <a:r>
              <a:rPr lang="en-US" altLang="zh-CN" sz="2800" b="1" dirty="0" smtClean="0"/>
              <a:t>    </a:t>
            </a:r>
          </a:p>
          <a:p>
            <a:pPr algn="l"/>
            <a:r>
              <a:rPr lang="en-US" altLang="zh-CN" sz="2800" b="1" dirty="0"/>
              <a:t> </a:t>
            </a:r>
            <a:r>
              <a:rPr lang="en-US" altLang="zh-CN" sz="2800" b="1" dirty="0" smtClean="0"/>
              <a:t>   &lt;</a:t>
            </a:r>
            <a:r>
              <a:rPr lang="en-US" altLang="zh-CN" sz="2800" b="1" dirty="0"/>
              <a:t>exclusions&gt;</a:t>
            </a:r>
          </a:p>
          <a:p>
            <a:pPr algn="l"/>
            <a:r>
              <a:rPr lang="en-US" altLang="zh-CN" sz="2800" b="1" dirty="0"/>
              <a:t>        &lt;exclusion&gt;</a:t>
            </a:r>
          </a:p>
          <a:p>
            <a:pPr algn="l"/>
            <a:r>
              <a:rPr lang="en-US" altLang="zh-CN" sz="2800" b="1" dirty="0"/>
              <a:t>            &lt;</a:t>
            </a:r>
            <a:r>
              <a:rPr lang="en-US" altLang="zh-CN" sz="2800" b="1" dirty="0" err="1"/>
              <a:t>groupId</a:t>
            </a:r>
            <a:r>
              <a:rPr lang="en-US" altLang="zh-CN" sz="2800" b="1" dirty="0"/>
              <a:t>&gt;</a:t>
            </a:r>
            <a:r>
              <a:rPr lang="en-US" altLang="zh-CN" sz="2800" b="1" dirty="0" err="1"/>
              <a:t>org.springframework.boot</a:t>
            </a:r>
            <a:r>
              <a:rPr lang="en-US" altLang="zh-CN" sz="2800" b="1" dirty="0"/>
              <a:t>&lt;/</a:t>
            </a:r>
            <a:r>
              <a:rPr lang="en-US" altLang="zh-CN" sz="2800" b="1" dirty="0" err="1"/>
              <a:t>groupId</a:t>
            </a:r>
            <a:r>
              <a:rPr lang="en-US" altLang="zh-CN" sz="2800" b="1" dirty="0"/>
              <a:t>&gt;</a:t>
            </a:r>
          </a:p>
          <a:p>
            <a:pPr algn="l"/>
            <a:r>
              <a:rPr lang="en-US" altLang="zh-CN" sz="2800" b="1" dirty="0"/>
              <a:t>            &lt;</a:t>
            </a:r>
            <a:r>
              <a:rPr lang="en-US" altLang="zh-CN" sz="2800" b="1" dirty="0" err="1"/>
              <a:t>artifactId</a:t>
            </a:r>
            <a:r>
              <a:rPr lang="en-US" altLang="zh-CN" sz="2800" b="1" dirty="0"/>
              <a:t>&gt;spring-boot-starter-tomcat&lt;/</a:t>
            </a:r>
            <a:r>
              <a:rPr lang="en-US" altLang="zh-CN" sz="2800" b="1" dirty="0" err="1"/>
              <a:t>artifactId</a:t>
            </a:r>
            <a:r>
              <a:rPr lang="en-US" altLang="zh-CN" sz="2800" b="1" dirty="0"/>
              <a:t>&gt;</a:t>
            </a:r>
          </a:p>
          <a:p>
            <a:pPr algn="l"/>
            <a:r>
              <a:rPr lang="en-US" altLang="zh-CN" sz="2800" b="1" dirty="0"/>
              <a:t>        &lt;/exclusion&gt;</a:t>
            </a:r>
          </a:p>
          <a:p>
            <a:pPr algn="l"/>
            <a:r>
              <a:rPr lang="en-US" altLang="zh-CN" sz="2800" b="1" dirty="0"/>
              <a:t>    &lt;/exclusions&gt;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0368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29792" y="1492424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●</a:t>
            </a:r>
            <a:r>
              <a:rPr lang="zh-CN" altLang="en-US" sz="6000" dirty="0" smtClean="0"/>
              <a:t>主要内容</a:t>
            </a:r>
            <a:endParaRPr lang="zh-CN" altLang="en-US" sz="6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029792" y="3076600"/>
            <a:ext cx="10513168" cy="511256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/>
                </a:solidFill>
              </a:rPr>
              <a:t>一、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springBoot</a:t>
            </a:r>
            <a:r>
              <a:rPr lang="zh-CN" altLang="en-US" sz="4000" dirty="0" smtClean="0">
                <a:solidFill>
                  <a:schemeClr val="tx1"/>
                </a:solidFill>
              </a:rPr>
              <a:t>的简介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/>
                </a:solidFill>
              </a:rPr>
              <a:t>二、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springBoot</a:t>
            </a:r>
            <a:r>
              <a:rPr lang="zh-CN" altLang="en-US" sz="4000" dirty="0" smtClean="0">
                <a:solidFill>
                  <a:schemeClr val="tx1"/>
                </a:solidFill>
              </a:rPr>
              <a:t>注解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</a:rPr>
              <a:t>三</a:t>
            </a:r>
            <a:r>
              <a:rPr lang="zh-CN" altLang="en-US" sz="4000" dirty="0" smtClean="0">
                <a:solidFill>
                  <a:schemeClr val="tx1"/>
                </a:solidFill>
              </a:rPr>
              <a:t>、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springBoot</a:t>
            </a:r>
            <a:r>
              <a:rPr lang="zh-CN" altLang="en-US" sz="4000" dirty="0" smtClean="0">
                <a:solidFill>
                  <a:schemeClr val="tx1"/>
                </a:solidFill>
              </a:rPr>
              <a:t>应用讲解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</a:rPr>
              <a:t>四</a:t>
            </a:r>
            <a:r>
              <a:rPr lang="zh-CN" altLang="en-US" sz="4000" dirty="0" smtClean="0">
                <a:solidFill>
                  <a:schemeClr val="tx1"/>
                </a:solidFill>
              </a:rPr>
              <a:t>、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springBoot</a:t>
            </a:r>
            <a:r>
              <a:rPr lang="zh-CN" altLang="en-US" sz="4000" dirty="0" smtClean="0">
                <a:solidFill>
                  <a:schemeClr val="tx1"/>
                </a:solidFill>
              </a:rPr>
              <a:t>的发布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五、</a:t>
            </a:r>
            <a:r>
              <a:rPr lang="en-US" altLang="zh-CN" sz="40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springBoot</a:t>
            </a:r>
            <a:r>
              <a:rPr lang="zh-CN" altLang="en-US" sz="4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总结</a:t>
            </a:r>
            <a:endParaRPr lang="en-US" altLang="zh-CN" sz="4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4000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75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01800" y="700336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 smtClean="0"/>
              <a:t>1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背景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443288" y="2644552"/>
            <a:ext cx="12529392" cy="72728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 smtClean="0">
                <a:latin typeface="Helvetica Light (正文)"/>
              </a:rPr>
              <a:t>    多年</a:t>
            </a:r>
            <a:r>
              <a:rPr lang="zh-CN" altLang="en-US" sz="2800" dirty="0">
                <a:latin typeface="Helvetica Light (正文)"/>
              </a:rPr>
              <a:t>以来，</a:t>
            </a:r>
            <a:r>
              <a:rPr lang="en-US" altLang="zh-CN" sz="2800" dirty="0">
                <a:latin typeface="Helvetica Light (正文)"/>
              </a:rPr>
              <a:t>Spring IO</a:t>
            </a:r>
            <a:r>
              <a:rPr lang="zh-CN" altLang="en-US" sz="2800" dirty="0">
                <a:latin typeface="Helvetica Light (正文)"/>
              </a:rPr>
              <a:t>平台饱受非议的一点就是大量的</a:t>
            </a:r>
            <a:r>
              <a:rPr lang="en-US" altLang="zh-CN" sz="2800" dirty="0">
                <a:latin typeface="Helvetica Light (正文)"/>
              </a:rPr>
              <a:t>XML</a:t>
            </a:r>
            <a:r>
              <a:rPr lang="zh-CN" altLang="en-US" sz="2800" dirty="0">
                <a:latin typeface="Helvetica Light (正文)"/>
              </a:rPr>
              <a:t>配置以及复杂的依赖管理。</a:t>
            </a:r>
            <a:r>
              <a:rPr lang="zh-CN" altLang="en-US" sz="2800" dirty="0" smtClean="0">
                <a:latin typeface="Helvetica Light (正文)"/>
              </a:rPr>
              <a:t>在</a:t>
            </a:r>
            <a:r>
              <a:rPr lang="en-US" altLang="zh-CN" sz="2800" dirty="0" smtClean="0">
                <a:latin typeface="Helvetica Light (正文)"/>
              </a:rPr>
              <a:t>2013</a:t>
            </a:r>
            <a:r>
              <a:rPr lang="zh-CN" altLang="en-US" sz="2800" dirty="0" smtClean="0">
                <a:latin typeface="Helvetica Light (正文)"/>
              </a:rPr>
              <a:t>年的</a:t>
            </a:r>
            <a:r>
              <a:rPr lang="en-US" altLang="zh-CN" sz="2800" dirty="0" err="1">
                <a:latin typeface="Helvetica Light (正文)"/>
              </a:rPr>
              <a:t>SpringOne</a:t>
            </a:r>
            <a:r>
              <a:rPr lang="en-US" altLang="zh-CN" sz="2800" dirty="0">
                <a:latin typeface="Helvetica Light (正文)"/>
              </a:rPr>
              <a:t> 2GX</a:t>
            </a:r>
            <a:r>
              <a:rPr lang="zh-CN" altLang="en-US" sz="2800" dirty="0">
                <a:latin typeface="Helvetica Light (正文)"/>
              </a:rPr>
              <a:t>会议上，</a:t>
            </a:r>
            <a:r>
              <a:rPr lang="en-US" altLang="zh-CN" sz="2800" dirty="0">
                <a:latin typeface="Helvetica Light (正文)"/>
              </a:rPr>
              <a:t>Pivotal</a:t>
            </a:r>
            <a:r>
              <a:rPr lang="zh-CN" altLang="en-US" sz="2800" dirty="0">
                <a:latin typeface="Helvetica Light (正文)"/>
              </a:rPr>
              <a:t>的</a:t>
            </a:r>
            <a:r>
              <a:rPr lang="en-US" altLang="zh-CN" sz="2800" dirty="0">
                <a:latin typeface="Helvetica Light (正文)"/>
              </a:rPr>
              <a:t>CTO Adrian </a:t>
            </a:r>
            <a:r>
              <a:rPr lang="en-US" altLang="zh-CN" sz="2800" dirty="0" err="1">
                <a:latin typeface="Helvetica Light (正文)"/>
              </a:rPr>
              <a:t>Colyer</a:t>
            </a:r>
            <a:r>
              <a:rPr lang="zh-CN" altLang="en-US" sz="2800" dirty="0">
                <a:latin typeface="Helvetica Light (正文)"/>
              </a:rPr>
              <a:t>回应了这些批评，并且特别提到该平台将来的目标之一就是实现免</a:t>
            </a:r>
            <a:r>
              <a:rPr lang="en-US" altLang="zh-CN" sz="2800" dirty="0">
                <a:latin typeface="Helvetica Light (正文)"/>
              </a:rPr>
              <a:t>XML</a:t>
            </a:r>
            <a:r>
              <a:rPr lang="zh-CN" altLang="en-US" sz="2800" dirty="0">
                <a:latin typeface="Helvetica Light (正文)"/>
              </a:rPr>
              <a:t>配置的开发体验。</a:t>
            </a:r>
            <a:r>
              <a:rPr lang="en-US" altLang="zh-CN" sz="2800" dirty="0">
                <a:latin typeface="Helvetica Light (正文)"/>
              </a:rPr>
              <a:t>Boot</a:t>
            </a:r>
            <a:r>
              <a:rPr lang="zh-CN" altLang="en-US" sz="2800" dirty="0">
                <a:latin typeface="Helvetica Light (正文)"/>
              </a:rPr>
              <a:t>所实现的功能超出了这个任务的描述，开发人员不仅不再需要编写</a:t>
            </a:r>
            <a:r>
              <a:rPr lang="en-US" altLang="zh-CN" sz="2800" dirty="0">
                <a:latin typeface="Helvetica Light (正文)"/>
              </a:rPr>
              <a:t>XML</a:t>
            </a:r>
            <a:r>
              <a:rPr lang="zh-CN" altLang="en-US" sz="2800" dirty="0">
                <a:latin typeface="Helvetica Light (正文)"/>
              </a:rPr>
              <a:t>，而且在一些场景中甚至不需要编写繁琐的</a:t>
            </a:r>
            <a:r>
              <a:rPr lang="en-US" altLang="zh-CN" sz="2800" dirty="0">
                <a:latin typeface="Helvetica Light (正文)"/>
              </a:rPr>
              <a:t>import</a:t>
            </a:r>
            <a:r>
              <a:rPr lang="zh-CN" altLang="en-US" sz="2800" dirty="0">
                <a:latin typeface="Helvetica Light (正文)"/>
              </a:rPr>
              <a:t>语句。在对外公开的</a:t>
            </a:r>
            <a:r>
              <a:rPr lang="en-US" altLang="zh-CN" sz="2800" dirty="0">
                <a:latin typeface="Helvetica Light (正文)"/>
              </a:rPr>
              <a:t>beta</a:t>
            </a:r>
            <a:r>
              <a:rPr lang="zh-CN" altLang="en-US" sz="2800" dirty="0">
                <a:latin typeface="Helvetica Light (正文)"/>
              </a:rPr>
              <a:t>版本刚刚发布之时，</a:t>
            </a:r>
            <a:r>
              <a:rPr lang="en-US" altLang="zh-CN" sz="2800" dirty="0">
                <a:latin typeface="Helvetica Light (正文)"/>
              </a:rPr>
              <a:t>Boot</a:t>
            </a:r>
            <a:r>
              <a:rPr lang="zh-CN" altLang="en-US" sz="2800" dirty="0">
                <a:latin typeface="Helvetica Light (正文)"/>
              </a:rPr>
              <a:t>描述了如何使用该框架在</a:t>
            </a:r>
            <a:r>
              <a:rPr lang="en-US" altLang="zh-CN" sz="2800" dirty="0">
                <a:latin typeface="Helvetica Light (正文)"/>
              </a:rPr>
              <a:t>140</a:t>
            </a:r>
            <a:r>
              <a:rPr lang="zh-CN" altLang="en-US" sz="2800" dirty="0">
                <a:latin typeface="Helvetica Light (正文)"/>
              </a:rPr>
              <a:t>个字符内实现可运行的</a:t>
            </a:r>
            <a:r>
              <a:rPr lang="en-US" altLang="zh-CN" sz="2800" dirty="0">
                <a:latin typeface="Helvetica Light (正文)"/>
              </a:rPr>
              <a:t>web</a:t>
            </a:r>
            <a:r>
              <a:rPr lang="zh-CN" altLang="en-US" sz="2800" dirty="0">
                <a:latin typeface="Helvetica Light (正文)"/>
              </a:rPr>
              <a:t>应用，从而获得了极大的关注度，该样例发表在</a:t>
            </a:r>
            <a:r>
              <a:rPr lang="en-US" altLang="zh-CN" sz="2800" dirty="0">
                <a:latin typeface="Helvetica Light (正文)"/>
              </a:rPr>
              <a:t>tweet</a:t>
            </a:r>
            <a:r>
              <a:rPr lang="zh-CN" altLang="en-US" sz="2800" dirty="0">
                <a:latin typeface="Helvetica Light (正文)"/>
              </a:rPr>
              <a:t>上。</a:t>
            </a:r>
            <a:endParaRPr lang="en-US" altLang="zh-CN" sz="2800" dirty="0" smtClean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3969219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453728" y="1924472"/>
            <a:ext cx="11953328" cy="705678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SpringBoot</a:t>
            </a:r>
            <a:r>
              <a:rPr lang="zh-CN" altLang="en-US" sz="2800" dirty="0" smtClean="0"/>
              <a:t>使配置变简单</a:t>
            </a:r>
            <a:endParaRPr lang="en-US" altLang="zh-CN" sz="2800" dirty="0" smtClean="0"/>
          </a:p>
          <a:p>
            <a:pPr algn="l"/>
            <a:endParaRPr lang="en-US" altLang="zh-CN" sz="2800" b="1" dirty="0"/>
          </a:p>
          <a:p>
            <a:pPr algn="l"/>
            <a:endParaRPr lang="en-US" altLang="zh-CN" sz="2800" b="1" dirty="0" smtClean="0"/>
          </a:p>
          <a:p>
            <a:pPr algn="l"/>
            <a:endParaRPr lang="en-US" altLang="zh-CN" sz="2800" b="1" dirty="0"/>
          </a:p>
          <a:p>
            <a:pPr algn="l"/>
            <a:endParaRPr lang="en-US" altLang="zh-CN" sz="2800" b="1" dirty="0" smtClean="0"/>
          </a:p>
          <a:p>
            <a:pPr algn="l"/>
            <a:endParaRPr lang="en-US" altLang="zh-CN" sz="2800" b="1" dirty="0"/>
          </a:p>
          <a:p>
            <a:pPr algn="l"/>
            <a:endParaRPr lang="en-US" altLang="zh-CN" sz="2800" b="1" dirty="0" smtClean="0"/>
          </a:p>
          <a:p>
            <a:pPr algn="l"/>
            <a:endParaRPr lang="en-US" altLang="zh-CN" sz="2800" b="1" dirty="0"/>
          </a:p>
          <a:p>
            <a:pPr algn="l"/>
            <a:r>
              <a:rPr lang="en-US" altLang="zh-CN" sz="2800" b="1" dirty="0" smtClean="0"/>
              <a:t>        </a:t>
            </a:r>
            <a:r>
              <a:rPr lang="zh-CN" altLang="en-US" sz="2800" b="1" dirty="0" smtClean="0"/>
              <a:t>多个                                 </a:t>
            </a:r>
            <a:r>
              <a:rPr lang="zh-CN" altLang="en-US" sz="2800" b="1" dirty="0"/>
              <a:t>一个</a:t>
            </a:r>
          </a:p>
        </p:txBody>
      </p:sp>
      <p:sp>
        <p:nvSpPr>
          <p:cNvPr id="2" name="矩形 1"/>
          <p:cNvSpPr/>
          <p:nvPr/>
        </p:nvSpPr>
        <p:spPr>
          <a:xfrm>
            <a:off x="7366496" y="4372232"/>
            <a:ext cx="2232248" cy="471924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@</a:t>
            </a:r>
            <a:r>
              <a:rPr lang="en-US" altLang="zh-CN" sz="2400" b="1" dirty="0" err="1" smtClea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AutoWire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472" y="3275214"/>
            <a:ext cx="2722656" cy="471924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XML </a:t>
            </a:r>
            <a:r>
              <a:rPr lang="en-US" altLang="zh-CN" sz="2400" b="1" dirty="0" err="1" smtClea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Config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7248" y="4325812"/>
            <a:ext cx="3136880" cy="471924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err="1" smtClea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setBean</a:t>
            </a:r>
            <a:r>
              <a:rPr lang="en-US" altLang="zh-CN" sz="2400" b="1" dirty="0" smtClea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(Bean bean)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6496" y="3201032"/>
            <a:ext cx="2232248" cy="471924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Java </a:t>
            </a:r>
            <a:r>
              <a:rPr lang="en-US" altLang="zh-CN" sz="2400" b="1" dirty="0" err="1" smtClea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Config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918224" y="3249166"/>
            <a:ext cx="1399624" cy="484632"/>
          </a:xfrm>
          <a:prstGeom prst="rightArrow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000876" y="4359142"/>
            <a:ext cx="1399624" cy="484632"/>
          </a:xfrm>
          <a:prstGeom prst="rightArrow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4360" y="5856862"/>
            <a:ext cx="3136880" cy="841256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*.properties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sym typeface="Helvetica Light"/>
              </a:rPr>
              <a:t>*.xml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000876" y="6022574"/>
            <a:ext cx="1399624" cy="484632"/>
          </a:xfrm>
          <a:prstGeom prst="rightArrow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59296" y="5849316"/>
            <a:ext cx="3779608" cy="841256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err="1" smtClea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Application.yml</a:t>
            </a:r>
            <a:endParaRPr lang="en-US" altLang="zh-CN" sz="2400" b="1" dirty="0" smtClea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sym typeface="Helvetica Light"/>
              </a:rPr>
              <a:t>Application.properties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1362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453728" y="1924472"/>
            <a:ext cx="11953328" cy="7632848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SpringBoot</a:t>
            </a:r>
            <a:r>
              <a:rPr lang="zh-CN" altLang="en-US" sz="2800" dirty="0" smtClean="0"/>
              <a:t>使部署变简单</a:t>
            </a:r>
            <a:endParaRPr lang="en-US" altLang="zh-CN" sz="2800" dirty="0" smtClean="0"/>
          </a:p>
          <a:p>
            <a:pPr algn="l"/>
            <a:endParaRPr lang="en-US" altLang="zh-CN" sz="2800" b="1" dirty="0"/>
          </a:p>
          <a:p>
            <a:pPr algn="l"/>
            <a:endParaRPr lang="en-US" altLang="zh-CN" sz="28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1029792" y="3436640"/>
            <a:ext cx="3888432" cy="482453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53828" y="4031254"/>
            <a:ext cx="3240360" cy="4719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YOU CODE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17824" y="5628962"/>
            <a:ext cx="3240360" cy="4719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3rd</a:t>
            </a:r>
            <a:r>
              <a:rPr kumimoji="0" lang="en-US" altLang="zh-CN" sz="2400" b="1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 Libraries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7824" y="7120468"/>
            <a:ext cx="3240360" cy="8412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sym typeface="Helvetica Light"/>
              </a:rPr>
              <a:t>Embedded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Container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0264" y="3581620"/>
            <a:ext cx="5472608" cy="453457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●</a:t>
            </a:r>
            <a:r>
              <a:rPr lang="zh-CN" altLang="en-US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一键启动</a:t>
            </a:r>
            <a:endParaRPr kumimoji="0" lang="en-US" altLang="zh-CN" sz="2400" b="0" i="0" u="none" strike="sngStrike" cap="none" spc="0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Java –jar xx.jar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zh-CN" altLang="en-US" sz="18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●</a:t>
            </a:r>
            <a:r>
              <a:rPr lang="zh-CN" altLang="en-US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不需要预部署应用服务器</a:t>
            </a:r>
            <a:endParaRPr lang="en-US" altLang="zh-CN" sz="24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webLogic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 Application Server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Tomcat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Jboss</a:t>
            </a:r>
            <a:endParaRPr lang="en-US" altLang="zh-CN" sz="2400" dirty="0" smtClea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zh-CN" altLang="en-US" sz="18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●</a:t>
            </a:r>
            <a:r>
              <a:rPr lang="zh-CN" altLang="en-US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降低对运行环境的基本要求</a:t>
            </a:r>
            <a:endParaRPr lang="en-US" altLang="zh-CN" sz="2400" dirty="0" smtClea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环境变量中有</a:t>
            </a:r>
            <a:r>
              <a:rPr lang="en-US" altLang="zh-CN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JDK</a:t>
            </a:r>
            <a:r>
              <a:rPr lang="zh-CN" altLang="en-US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即可</a:t>
            </a:r>
            <a:endParaRPr lang="en-US" altLang="zh-CN" sz="2400" dirty="0" smtClea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全量更新</a:t>
            </a:r>
            <a:endParaRPr lang="en-US" altLang="zh-CN" sz="2400" dirty="0" smtClea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默认内嵌</a:t>
            </a:r>
            <a:r>
              <a:rPr lang="en-US" altLang="zh-CN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Tomcat</a:t>
            </a:r>
            <a:r>
              <a:rPr lang="zh-CN" altLang="en-US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，可换成</a:t>
            </a:r>
            <a:r>
              <a:rPr lang="en-US" altLang="zh-CN" sz="24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Jetty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0737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/>
              <a:t>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453728" y="1924472"/>
            <a:ext cx="11953328" cy="7632848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SpringBoot</a:t>
            </a:r>
            <a:r>
              <a:rPr lang="zh-CN" altLang="en-US" sz="2800" dirty="0" smtClean="0"/>
              <a:t>使监控变简单</a:t>
            </a:r>
            <a:endParaRPr lang="en-US" altLang="zh-CN" sz="2800" dirty="0" smtClean="0"/>
          </a:p>
          <a:p>
            <a:pPr algn="l"/>
            <a:endParaRPr lang="en-US" altLang="zh-CN" sz="2800" b="1" dirty="0"/>
          </a:p>
          <a:p>
            <a:pPr algn="l"/>
            <a:endParaRPr lang="en-US" altLang="zh-CN" sz="28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309712" y="5490130"/>
            <a:ext cx="2880320" cy="933589"/>
          </a:xfrm>
          <a:prstGeom prst="rect">
            <a:avLst/>
          </a:prstGeom>
          <a:noFill/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700" b="1" dirty="0" smtClea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Spring-boot-actuator</a:t>
            </a:r>
            <a:endParaRPr kumimoji="0" lang="zh-CN" altLang="en-US" sz="27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298044" y="3370399"/>
            <a:ext cx="792088" cy="5180905"/>
          </a:xfrm>
          <a:prstGeom prst="leftBrac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198144" y="3370399"/>
            <a:ext cx="8280920" cy="5180905"/>
          </a:xfrm>
          <a:prstGeom prst="flowChartProcess">
            <a:avLst/>
          </a:prstGeom>
          <a:noFill/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/</a:t>
            </a:r>
            <a:r>
              <a:rPr lang="en-US" altLang="zh-CN" sz="2500" dirty="0" err="1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configprops</a:t>
            </a:r>
            <a:r>
              <a:rPr lang="en-US" altLang="zh-CN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zh-CN" altLang="en-US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查看属性配置</a:t>
            </a:r>
            <a:endParaRPr lang="en-US" altLang="zh-CN" sz="2500" dirty="0" smtClea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40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25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</a:t>
            </a:r>
            <a:r>
              <a:rPr lang="en-US" altLang="zh-CN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/dump        </a:t>
            </a:r>
            <a:r>
              <a:rPr lang="zh-CN" altLang="en-US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线程工作状态</a:t>
            </a:r>
            <a:endParaRPr lang="en-US" altLang="zh-CN" sz="2500" dirty="0" smtClea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40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25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</a:t>
            </a:r>
            <a:r>
              <a:rPr lang="en-US" altLang="zh-CN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/</a:t>
            </a:r>
            <a:r>
              <a:rPr lang="en-US" altLang="zh-CN" sz="2500" dirty="0" err="1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env</a:t>
            </a:r>
            <a:r>
              <a:rPr lang="en-US" altLang="zh-CN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/{name}  </a:t>
            </a:r>
            <a:r>
              <a:rPr lang="zh-CN" altLang="en-US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环境变量</a:t>
            </a:r>
            <a:endParaRPr lang="en-US" altLang="zh-CN" sz="2500" dirty="0" smtClea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40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25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</a:t>
            </a:r>
            <a:r>
              <a:rPr lang="en-US" altLang="zh-CN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/metrics/{name} JVM</a:t>
            </a:r>
            <a:r>
              <a:rPr lang="zh-CN" altLang="en-US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性能指标</a:t>
            </a:r>
            <a:endParaRPr lang="en-US" altLang="zh-CN" sz="2500" dirty="0" smtClea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40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25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</a:t>
            </a:r>
            <a:r>
              <a:rPr lang="en-US" altLang="zh-CN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/mappings </a:t>
            </a:r>
            <a:r>
              <a:rPr lang="en-US" altLang="zh-CN" sz="2500" dirty="0" err="1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RESTful</a:t>
            </a:r>
            <a:r>
              <a:rPr lang="en-US" altLang="zh-CN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Path </a:t>
            </a:r>
            <a:r>
              <a:rPr lang="zh-CN" altLang="en-US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与服务类映射关系</a:t>
            </a:r>
            <a:endParaRPr lang="en-US" altLang="zh-CN" sz="2500" dirty="0" smtClea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40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25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…</a:t>
            </a:r>
          </a:p>
          <a:p>
            <a:pPr algn="l"/>
            <a:r>
              <a:rPr lang="en-US" altLang="zh-CN" sz="4000" dirty="0" smtClean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2500" dirty="0" smtClean="0"/>
              <a:t>共十余项</a:t>
            </a:r>
            <a:endParaRPr lang="en-US" altLang="zh-CN" sz="2500" dirty="0"/>
          </a:p>
          <a:p>
            <a:pPr algn="l"/>
            <a:endParaRPr lang="en-US" altLang="zh-CN" sz="25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6614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741760" y="3436640"/>
            <a:ext cx="11449272" cy="2592288"/>
          </a:xfrm>
        </p:spPr>
        <p:txBody>
          <a:bodyPr>
            <a:noAutofit/>
          </a:bodyPr>
          <a:lstStyle/>
          <a:p>
            <a:pPr algn="l"/>
            <a:r>
              <a:rPr lang="en-US" altLang="zh-CN" sz="9600" dirty="0" smtClean="0"/>
              <a:t>    </a:t>
            </a:r>
            <a:r>
              <a:rPr lang="en-US" altLang="zh-CN" sz="9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zh-CN" altLang="en-US" sz="9600" dirty="0">
              <a:solidFill>
                <a:schemeClr val="accent2">
                  <a:lumMod val="60000"/>
                  <a:lumOff val="4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1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57784" y="340296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2</a:t>
            </a:r>
            <a:r>
              <a:rPr lang="zh-CN" altLang="en-US" sz="5400" dirty="0" smtClean="0"/>
              <a:t>、什么是</a:t>
            </a:r>
            <a:r>
              <a:rPr lang="en-US" altLang="zh-CN" sz="5400" dirty="0" err="1" smtClean="0"/>
              <a:t>springBoot</a:t>
            </a:r>
            <a:r>
              <a:rPr lang="en-US" altLang="zh-CN" sz="5400" dirty="0" smtClean="0"/>
              <a:t>?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741760" y="1924472"/>
            <a:ext cx="11593288" cy="54006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latin typeface="Helvetica Light (正文)"/>
              </a:rPr>
              <a:t>1</a:t>
            </a:r>
            <a:r>
              <a:rPr lang="zh-CN" altLang="en-US" sz="2800" dirty="0" smtClean="0">
                <a:latin typeface="Helvetica Light (正文)"/>
              </a:rPr>
              <a:t>、</a:t>
            </a:r>
            <a:r>
              <a:rPr lang="en-US" altLang="zh-CN" sz="2800" dirty="0" smtClean="0">
                <a:latin typeface="Helvetica Light (正文)"/>
              </a:rPr>
              <a:t>Spring </a:t>
            </a:r>
            <a:r>
              <a:rPr lang="en-US" altLang="zh-CN" sz="2800" dirty="0">
                <a:latin typeface="Helvetica Light (正文)"/>
              </a:rPr>
              <a:t>Boot</a:t>
            </a:r>
            <a:r>
              <a:rPr lang="zh-CN" altLang="en-US" sz="2800" dirty="0">
                <a:latin typeface="Helvetica Light (正文)"/>
              </a:rPr>
              <a:t>是由</a:t>
            </a:r>
            <a:r>
              <a:rPr lang="en-US" altLang="zh-CN" sz="2800" dirty="0">
                <a:latin typeface="Helvetica Light (正文)"/>
              </a:rPr>
              <a:t>Pivotal</a:t>
            </a:r>
            <a:r>
              <a:rPr lang="zh-CN" altLang="en-US" sz="2800" dirty="0">
                <a:latin typeface="Helvetica Light (正文)"/>
              </a:rPr>
              <a:t>团队提供的全新框架</a:t>
            </a:r>
            <a:r>
              <a:rPr lang="zh-CN" altLang="en-US" sz="2800" dirty="0" smtClean="0">
                <a:latin typeface="Helvetica Light (正文)"/>
              </a:rPr>
              <a:t>，</a:t>
            </a:r>
            <a:r>
              <a:rPr lang="en-US" altLang="zh-CN" sz="2800" dirty="0">
                <a:latin typeface="Helvetica Light (正文)"/>
              </a:rPr>
              <a:t>Spring Boot</a:t>
            </a:r>
            <a:r>
              <a:rPr lang="zh-CN" altLang="en-US" sz="2800" dirty="0">
                <a:latin typeface="Helvetica Light (正文)"/>
              </a:rPr>
              <a:t>并不是要成为</a:t>
            </a:r>
            <a:r>
              <a:rPr lang="en-US" altLang="zh-CN" sz="2800" dirty="0">
                <a:latin typeface="Helvetica Light (正文)"/>
              </a:rPr>
              <a:t>Spring IO</a:t>
            </a:r>
            <a:r>
              <a:rPr lang="zh-CN" altLang="en-US" sz="2800" dirty="0">
                <a:latin typeface="Helvetica Light (正文)"/>
              </a:rPr>
              <a:t>平台里面众多“</a:t>
            </a:r>
            <a:r>
              <a:rPr lang="en-US" altLang="zh-CN" sz="2800" dirty="0">
                <a:latin typeface="Helvetica Light (正文)"/>
              </a:rPr>
              <a:t>Foundation”</a:t>
            </a:r>
            <a:r>
              <a:rPr lang="zh-CN" altLang="en-US" sz="2800" dirty="0">
                <a:latin typeface="Helvetica Light (正文)"/>
              </a:rPr>
              <a:t>层项目的替代者。</a:t>
            </a:r>
            <a:r>
              <a:rPr lang="en-US" altLang="zh-CN" sz="2800" dirty="0">
                <a:latin typeface="Helvetica Light (正文)"/>
              </a:rPr>
              <a:t>Spring Boot</a:t>
            </a:r>
            <a:r>
              <a:rPr lang="zh-CN" altLang="en-US" sz="2800" dirty="0">
                <a:latin typeface="Helvetica Light (正文)"/>
              </a:rPr>
              <a:t>的目标不在于为已解决的问题域提供新的解决方案，而是为平台带来另一种开发体验，从而简化对这些已有技术</a:t>
            </a:r>
            <a:r>
              <a:rPr lang="zh-CN" altLang="en-US" sz="2800">
                <a:latin typeface="Helvetica Light (正文)"/>
              </a:rPr>
              <a:t>的</a:t>
            </a:r>
            <a:r>
              <a:rPr lang="zh-CN" altLang="en-US" sz="2800" smtClean="0">
                <a:latin typeface="Helvetica Light (正文)"/>
              </a:rPr>
              <a:t>使用。</a:t>
            </a:r>
            <a:endParaRPr lang="en-US" altLang="zh-CN" sz="2800" smtClean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latin typeface="Helvetica Light (正文)"/>
              </a:rPr>
              <a:t>2</a:t>
            </a:r>
            <a:r>
              <a:rPr lang="zh-CN" altLang="en-US" sz="2800" dirty="0" smtClean="0">
                <a:latin typeface="Helvetica Light (正文)"/>
              </a:rPr>
              <a:t>、该</a:t>
            </a:r>
            <a:r>
              <a:rPr lang="zh-CN" altLang="en-US" sz="2800" dirty="0">
                <a:latin typeface="Helvetica Light (正文)"/>
              </a:rPr>
              <a:t>框架使用了特定的方式</a:t>
            </a:r>
            <a:r>
              <a:rPr lang="en-US" altLang="zh-CN" sz="2800" dirty="0">
                <a:latin typeface="Helvetica Light (正文)"/>
              </a:rPr>
              <a:t>(</a:t>
            </a:r>
            <a:r>
              <a:rPr lang="zh-CN" altLang="en-US" sz="2800" dirty="0">
                <a:latin typeface="Helvetica Light (正文)"/>
              </a:rPr>
              <a:t>继承</a:t>
            </a:r>
            <a:r>
              <a:rPr lang="en-US" altLang="zh-CN" sz="2800" dirty="0">
                <a:latin typeface="Helvetica Light (正文)"/>
              </a:rPr>
              <a:t>starter</a:t>
            </a:r>
            <a:r>
              <a:rPr lang="zh-CN" altLang="en-US" sz="2800" dirty="0">
                <a:latin typeface="Helvetica Light (正文)"/>
              </a:rPr>
              <a:t>，约定优先于配置</a:t>
            </a:r>
            <a:r>
              <a:rPr lang="en-US" altLang="zh-CN" sz="2800" dirty="0">
                <a:latin typeface="Helvetica Light (正文)"/>
              </a:rPr>
              <a:t>)</a:t>
            </a:r>
            <a:r>
              <a:rPr lang="zh-CN" altLang="en-US" sz="2800" dirty="0">
                <a:latin typeface="Helvetica Light (正文)"/>
              </a:rPr>
              <a:t>来进行配置，从而使开发人员不再需要定义样板化的配置。通过这种方式，</a:t>
            </a:r>
            <a:r>
              <a:rPr lang="en-US" altLang="zh-CN" sz="2800" dirty="0">
                <a:latin typeface="Helvetica Light (正文)"/>
              </a:rPr>
              <a:t>Boot</a:t>
            </a:r>
            <a:r>
              <a:rPr lang="zh-CN" altLang="en-US" sz="2800" dirty="0">
                <a:latin typeface="Helvetica Light (正文)"/>
              </a:rPr>
              <a:t>致力于在蓬勃发展的快速应用开发领域（</a:t>
            </a:r>
            <a:r>
              <a:rPr lang="en-US" altLang="zh-CN" sz="2800" dirty="0">
                <a:latin typeface="Helvetica Light (正文)"/>
              </a:rPr>
              <a:t>rapid application development</a:t>
            </a:r>
            <a:r>
              <a:rPr lang="zh-CN" altLang="en-US" sz="2800" dirty="0">
                <a:latin typeface="Helvetica Light (正文)"/>
              </a:rPr>
              <a:t>）成为领导者。 </a:t>
            </a:r>
            <a:br>
              <a:rPr lang="zh-CN" altLang="en-US" sz="2800" dirty="0">
                <a:latin typeface="Helvetica Light (正文)"/>
              </a:rPr>
            </a:br>
            <a:r>
              <a:rPr lang="en-US" altLang="zh-CN" sz="2800" dirty="0" smtClean="0">
                <a:latin typeface="Helvetica Light (正文)"/>
              </a:rPr>
              <a:t>3</a:t>
            </a:r>
            <a:r>
              <a:rPr lang="zh-CN" altLang="en-US" sz="2800" dirty="0" smtClean="0">
                <a:latin typeface="Helvetica Light (正文)"/>
              </a:rPr>
              <a:t>、</a:t>
            </a:r>
            <a:r>
              <a:rPr lang="en-US" altLang="zh-CN" sz="2800" dirty="0" smtClean="0">
                <a:latin typeface="Helvetica Light (正文)"/>
              </a:rPr>
              <a:t>Spring Boot</a:t>
            </a:r>
            <a:r>
              <a:rPr lang="zh-CN" altLang="en-US" sz="2800" dirty="0" smtClean="0">
                <a:latin typeface="Helvetica Light (正文)"/>
              </a:rPr>
              <a:t>是基于</a:t>
            </a:r>
            <a:r>
              <a:rPr lang="en-US" altLang="zh-CN" sz="2800" dirty="0" smtClean="0">
                <a:latin typeface="Helvetica Light (正文)"/>
              </a:rPr>
              <a:t>Spring4</a:t>
            </a:r>
            <a:r>
              <a:rPr lang="zh-CN" altLang="en-US" sz="2800" dirty="0" smtClean="0">
                <a:latin typeface="Helvetica Light (正文)"/>
              </a:rPr>
              <a:t>进行</a:t>
            </a:r>
            <a:r>
              <a:rPr lang="zh-CN" altLang="en-US" sz="2800" dirty="0">
                <a:latin typeface="Helvetica Light (正文)"/>
              </a:rPr>
              <a:t>设计，承了原有</a:t>
            </a:r>
            <a:r>
              <a:rPr lang="en-US" altLang="zh-CN" sz="2800" dirty="0">
                <a:latin typeface="Helvetica Light (正文)"/>
              </a:rPr>
              <a:t>Spring</a:t>
            </a:r>
            <a:r>
              <a:rPr lang="zh-CN" altLang="en-US" sz="2800" dirty="0">
                <a:latin typeface="Helvetica Light (正文)"/>
              </a:rPr>
              <a:t>框架的优秀</a:t>
            </a:r>
            <a:r>
              <a:rPr lang="zh-CN" altLang="en-US" sz="2800" dirty="0" smtClean="0">
                <a:latin typeface="Helvetica Light (正文)"/>
              </a:rPr>
              <a:t>基因</a:t>
            </a:r>
            <a:r>
              <a:rPr lang="zh-CN" altLang="en-US" sz="2800" dirty="0">
                <a:latin typeface="Helvetica Light (正文)"/>
              </a:rPr>
              <a:t>。</a:t>
            </a:r>
            <a:r>
              <a:rPr lang="zh-CN" altLang="en-US" sz="2800" dirty="0" smtClean="0">
                <a:latin typeface="Helvetica Light (正文)"/>
              </a:rPr>
              <a:t>它并不是</a:t>
            </a:r>
            <a:r>
              <a:rPr lang="zh-CN" altLang="en-US" sz="2800" dirty="0">
                <a:latin typeface="Helvetica Light (正文)"/>
              </a:rPr>
              <a:t>一个框架，从根本上将，它就是一些库的集合，</a:t>
            </a:r>
            <a:r>
              <a:rPr lang="en-US" altLang="zh-CN" sz="2800" dirty="0">
                <a:latin typeface="Helvetica Light (正文)"/>
              </a:rPr>
              <a:t>maven</a:t>
            </a:r>
            <a:r>
              <a:rPr lang="zh-CN" altLang="en-US" sz="2800" dirty="0">
                <a:latin typeface="Helvetica Light (正文)"/>
              </a:rPr>
              <a:t>或者</a:t>
            </a:r>
            <a:r>
              <a:rPr lang="en-US" altLang="zh-CN" sz="2800" dirty="0" err="1">
                <a:latin typeface="Helvetica Light (正文)"/>
              </a:rPr>
              <a:t>gradle</a:t>
            </a:r>
            <a:r>
              <a:rPr lang="zh-CN" altLang="en-US" sz="2800" dirty="0">
                <a:latin typeface="Helvetica Light (正文)"/>
              </a:rPr>
              <a:t>项目导入相应依赖即可使用</a:t>
            </a:r>
            <a:r>
              <a:rPr lang="en-US" altLang="zh-CN" sz="2800" dirty="0">
                <a:latin typeface="Helvetica Light (正文)"/>
              </a:rPr>
              <a:t>Spring Boot</a:t>
            </a:r>
            <a:r>
              <a:rPr lang="zh-CN" altLang="en-US" sz="2800" dirty="0" smtClean="0">
                <a:latin typeface="Helvetica Light (正文)"/>
              </a:rPr>
              <a:t>，而且</a:t>
            </a:r>
            <a:r>
              <a:rPr lang="zh-CN" altLang="en-US" sz="2800" dirty="0">
                <a:latin typeface="Helvetica Light (正文)"/>
              </a:rPr>
              <a:t>无需自行管理这些库的版本。 </a:t>
            </a:r>
            <a:endParaRPr lang="en-US" altLang="zh-CN" sz="2800" dirty="0" smtClean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421259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 smtClean="0"/>
              <a:t>2</a:t>
            </a:r>
            <a:r>
              <a:rPr lang="zh-CN" altLang="en-US" sz="5400" dirty="0" smtClean="0"/>
              <a:t>、为什么使用</a:t>
            </a:r>
            <a:r>
              <a:rPr lang="en-US" altLang="zh-CN" sz="5400" dirty="0" err="1" smtClean="0"/>
              <a:t>springBoot</a:t>
            </a:r>
            <a:r>
              <a:rPr lang="en-US" altLang="zh-CN" sz="5400" dirty="0" smtClean="0"/>
              <a:t>?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885776" y="1780456"/>
            <a:ext cx="11593288" cy="797314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latin typeface="Helvetica Light (正文)"/>
              </a:rPr>
              <a:t>1</a:t>
            </a:r>
            <a:r>
              <a:rPr lang="zh-CN" altLang="en-US" sz="2800" dirty="0" smtClean="0">
                <a:latin typeface="Helvetica Light (正文)"/>
              </a:rPr>
              <a:t>、</a:t>
            </a:r>
            <a:r>
              <a:rPr lang="en-US" altLang="zh-CN" sz="2800" dirty="0" smtClean="0">
                <a:latin typeface="Helvetica Light (正文)"/>
              </a:rPr>
              <a:t>Spring </a:t>
            </a:r>
            <a:r>
              <a:rPr lang="en-US" altLang="zh-CN" sz="2800" dirty="0">
                <a:latin typeface="Helvetica Light (正文)"/>
              </a:rPr>
              <a:t>Boot</a:t>
            </a:r>
            <a:r>
              <a:rPr lang="zh-CN" altLang="en-US" sz="2800" dirty="0">
                <a:latin typeface="Helvetica Light (正文)"/>
              </a:rPr>
              <a:t>是为简化</a:t>
            </a:r>
            <a:r>
              <a:rPr lang="en-US" altLang="zh-CN" sz="2800" dirty="0">
                <a:latin typeface="Helvetica Light (正文)"/>
              </a:rPr>
              <a:t>Spring</a:t>
            </a:r>
            <a:r>
              <a:rPr lang="zh-CN" altLang="en-US" sz="2800" dirty="0">
                <a:latin typeface="Helvetica Light (正文)"/>
              </a:rPr>
              <a:t>项目配置而生，使用它使得</a:t>
            </a:r>
            <a:r>
              <a:rPr lang="en-US" altLang="zh-CN" sz="2800" dirty="0">
                <a:latin typeface="Helvetica Light (正文)"/>
              </a:rPr>
              <a:t>jar</a:t>
            </a:r>
            <a:r>
              <a:rPr lang="zh-CN" altLang="en-US" sz="2800" dirty="0">
                <a:latin typeface="Helvetica Light (正文)"/>
              </a:rPr>
              <a:t>依赖管理以及应用编译和部署更为简单。</a:t>
            </a:r>
            <a:r>
              <a:rPr lang="en-US" altLang="zh-CN" sz="2800" dirty="0">
                <a:latin typeface="Helvetica Light (正文)"/>
              </a:rPr>
              <a:t>Spring Boot</a:t>
            </a:r>
            <a:r>
              <a:rPr lang="zh-CN" altLang="en-US" sz="2800" dirty="0">
                <a:latin typeface="Helvetica Light (正文)"/>
              </a:rPr>
              <a:t>提供自动化配置，使用</a:t>
            </a:r>
            <a:r>
              <a:rPr lang="en-US" altLang="zh-CN" sz="2800" dirty="0">
                <a:latin typeface="Helvetica Light (正文)"/>
              </a:rPr>
              <a:t>Spring Boot</a:t>
            </a:r>
            <a:r>
              <a:rPr lang="zh-CN" altLang="en-US" sz="2800" dirty="0">
                <a:latin typeface="Helvetica Light (正文)"/>
              </a:rPr>
              <a:t>，你只需编写必要的代码和配置必须的属性。 </a:t>
            </a:r>
            <a:br>
              <a:rPr lang="zh-CN" altLang="en-US" sz="2800" dirty="0">
                <a:latin typeface="Helvetica Light (正文)"/>
              </a:rPr>
            </a:br>
            <a:r>
              <a:rPr lang="en-US" altLang="zh-CN" sz="2800" dirty="0" smtClean="0">
                <a:latin typeface="Helvetica Light (正文)"/>
              </a:rPr>
              <a:t>2</a:t>
            </a:r>
            <a:r>
              <a:rPr lang="zh-CN" altLang="en-US" sz="2800" dirty="0" smtClean="0">
                <a:latin typeface="Helvetica Light (正文)"/>
              </a:rPr>
              <a:t>、使用</a:t>
            </a:r>
            <a:r>
              <a:rPr lang="en-US" altLang="zh-CN" sz="2800" dirty="0">
                <a:latin typeface="Helvetica Light (正文)"/>
              </a:rPr>
              <a:t>Spring Boot</a:t>
            </a:r>
            <a:r>
              <a:rPr lang="zh-CN" altLang="en-US" sz="2800" dirty="0">
                <a:latin typeface="Helvetica Light (正文)"/>
              </a:rPr>
              <a:t>，只需</a:t>
            </a:r>
            <a:r>
              <a:rPr lang="en-US" altLang="zh-CN" sz="2800" dirty="0">
                <a:latin typeface="Helvetica Light (正文)"/>
              </a:rPr>
              <a:t>20</a:t>
            </a:r>
            <a:r>
              <a:rPr lang="zh-CN" altLang="en-US" sz="2800" dirty="0">
                <a:latin typeface="Helvetica Light (正文)"/>
              </a:rPr>
              <a:t>行左右的代码即可生成一个基本的</a:t>
            </a:r>
            <a:r>
              <a:rPr lang="en-US" altLang="zh-CN" sz="2800" dirty="0">
                <a:latin typeface="Helvetica Light (正文)"/>
              </a:rPr>
              <a:t>Spring Web</a:t>
            </a:r>
            <a:r>
              <a:rPr lang="zh-CN" altLang="en-US" sz="2800" dirty="0">
                <a:latin typeface="Helvetica Light (正文)"/>
              </a:rPr>
              <a:t>应用，并且内置了</a:t>
            </a:r>
            <a:r>
              <a:rPr lang="en-US" altLang="zh-CN" sz="2800" dirty="0">
                <a:latin typeface="Helvetica Light (正文)"/>
              </a:rPr>
              <a:t>tomcat</a:t>
            </a:r>
            <a:r>
              <a:rPr lang="zh-CN" altLang="en-US" sz="2800" dirty="0">
                <a:latin typeface="Helvetica Light (正文)"/>
              </a:rPr>
              <a:t>，构建的</a:t>
            </a:r>
            <a:r>
              <a:rPr lang="en-US" altLang="zh-CN" sz="2800" dirty="0">
                <a:latin typeface="Helvetica Light (正文)"/>
              </a:rPr>
              <a:t>fat Jar</a:t>
            </a:r>
            <a:r>
              <a:rPr lang="zh-CN" altLang="en-US" sz="2800" dirty="0">
                <a:latin typeface="Helvetica Light (正文)"/>
              </a:rPr>
              <a:t>包通过</a:t>
            </a:r>
            <a:r>
              <a:rPr lang="en-US" altLang="zh-CN" sz="2800" dirty="0">
                <a:latin typeface="Helvetica Light (正文)"/>
              </a:rPr>
              <a:t>java -jar</a:t>
            </a:r>
            <a:r>
              <a:rPr lang="zh-CN" altLang="en-US" sz="2800" dirty="0">
                <a:latin typeface="Helvetica Light (正文)"/>
              </a:rPr>
              <a:t>就可以直接运行。 </a:t>
            </a:r>
            <a:br>
              <a:rPr lang="zh-CN" altLang="en-US" sz="2800" dirty="0">
                <a:latin typeface="Helvetica Light (正文)"/>
              </a:rPr>
            </a:br>
            <a:r>
              <a:rPr lang="en-US" altLang="zh-CN" sz="2800" dirty="0" smtClean="0">
                <a:latin typeface="Helvetica Light (正文)"/>
              </a:rPr>
              <a:t>3</a:t>
            </a:r>
            <a:r>
              <a:rPr lang="zh-CN" altLang="en-US" sz="2800" dirty="0" smtClean="0">
                <a:latin typeface="Helvetica Light (正文)"/>
              </a:rPr>
              <a:t>、如下</a:t>
            </a:r>
            <a:r>
              <a:rPr lang="zh-CN" altLang="en-US" sz="2800" dirty="0">
                <a:latin typeface="Helvetica Light (正文)"/>
              </a:rPr>
              <a:t>特性使得</a:t>
            </a:r>
            <a:r>
              <a:rPr lang="en-US" altLang="zh-CN" sz="2800" dirty="0">
                <a:latin typeface="Helvetica Light (正文)"/>
              </a:rPr>
              <a:t>Spring Boot</a:t>
            </a:r>
            <a:r>
              <a:rPr lang="zh-CN" altLang="en-US" sz="2800" dirty="0">
                <a:latin typeface="Helvetica Light (正文)"/>
              </a:rPr>
              <a:t>非常契合微服务的概念，可以结合</a:t>
            </a:r>
            <a:r>
              <a:rPr lang="en-US" altLang="zh-CN" sz="2800" dirty="0">
                <a:latin typeface="Helvetica Light (正文)"/>
              </a:rPr>
              <a:t>Spring Boot</a:t>
            </a:r>
            <a:r>
              <a:rPr lang="zh-CN" altLang="en-US" sz="2800" dirty="0">
                <a:latin typeface="Helvetica Light (正文)"/>
              </a:rPr>
              <a:t>与</a:t>
            </a:r>
            <a:r>
              <a:rPr lang="en-US" altLang="zh-CN" sz="2800" dirty="0">
                <a:latin typeface="Helvetica Light (正文)"/>
              </a:rPr>
              <a:t>Spring </a:t>
            </a:r>
            <a:r>
              <a:rPr lang="en-US" altLang="zh-CN" sz="2800" dirty="0" smtClean="0">
                <a:latin typeface="Helvetica Light (正文)"/>
              </a:rPr>
              <a:t>Cloud</a:t>
            </a:r>
            <a:r>
              <a:rPr lang="zh-CN" altLang="en-US" sz="2800" dirty="0" smtClean="0">
                <a:latin typeface="Helvetica Light (正文)"/>
              </a:rPr>
              <a:t>和</a:t>
            </a:r>
            <a:r>
              <a:rPr lang="en-US" altLang="zh-CN" sz="2800" dirty="0" err="1" smtClean="0">
                <a:latin typeface="Helvetica Light (正文)"/>
              </a:rPr>
              <a:t>Docker</a:t>
            </a:r>
            <a:r>
              <a:rPr lang="zh-CN" altLang="en-US" sz="2800" dirty="0" smtClean="0">
                <a:latin typeface="Helvetica Light (正文)"/>
              </a:rPr>
              <a:t>技术</a:t>
            </a:r>
            <a:r>
              <a:rPr lang="zh-CN" altLang="en-US" sz="2800" dirty="0">
                <a:latin typeface="Helvetica Light (正文)"/>
              </a:rPr>
              <a:t>来构建微服务并部署到云端</a:t>
            </a:r>
            <a:r>
              <a:rPr lang="zh-CN" altLang="en-US" sz="2800" dirty="0" smtClean="0">
                <a:latin typeface="Helvetica Light (正文)"/>
              </a:rPr>
              <a:t>：</a:t>
            </a:r>
            <a:endParaRPr lang="en-US" altLang="zh-CN" sz="2800" dirty="0" smtClean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</a:t>
            </a:r>
            <a:r>
              <a:rPr lang="zh-CN" altLang="en-US" sz="2800" dirty="0">
                <a:latin typeface="Helvetica Light (正文)"/>
              </a:rPr>
              <a:t>一个可执行</a:t>
            </a:r>
            <a:r>
              <a:rPr lang="en-US" altLang="zh-CN" sz="2800" dirty="0">
                <a:latin typeface="Helvetica Light (正文)"/>
              </a:rPr>
              <a:t>jar</a:t>
            </a:r>
            <a:r>
              <a:rPr lang="zh-CN" altLang="en-US" sz="2800" dirty="0">
                <a:latin typeface="Helvetica Light (正文)"/>
              </a:rPr>
              <a:t>即为一个独立服务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</a:t>
            </a:r>
            <a:r>
              <a:rPr lang="zh-CN" altLang="en-US" sz="2800" dirty="0">
                <a:latin typeface="Helvetica Light (正文)"/>
              </a:rPr>
              <a:t>很容易加载到容器，每个服务可以在自己的容器（例如</a:t>
            </a:r>
            <a:r>
              <a:rPr lang="en-US" altLang="zh-CN" sz="2800" dirty="0" err="1">
                <a:latin typeface="Helvetica Light (正文)"/>
              </a:rPr>
              <a:t>docker</a:t>
            </a:r>
            <a:r>
              <a:rPr lang="zh-CN" altLang="en-US" sz="2800" dirty="0">
                <a:latin typeface="Helvetica Light (正文)"/>
              </a:rPr>
              <a:t>）中运行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</a:t>
            </a:r>
            <a:r>
              <a:rPr lang="zh-CN" altLang="en-US" sz="2800" dirty="0">
                <a:latin typeface="Helvetica Light (正文)"/>
              </a:rPr>
              <a:t>通过一个脚本就可以实现配置与部署，很适合云端部署，并且自动</a:t>
            </a:r>
            <a:r>
              <a:rPr lang="zh-CN" altLang="en-US" sz="2800" dirty="0" smtClean="0">
                <a:latin typeface="Helvetica Light (正文)"/>
              </a:rPr>
              <a:t>扩展    </a:t>
            </a:r>
            <a:endParaRPr lang="en-US" altLang="zh-CN" sz="2800" dirty="0" smtClean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latin typeface="Helvetica Light (正文)"/>
              </a:rPr>
              <a:t>  </a:t>
            </a:r>
            <a:r>
              <a:rPr lang="zh-CN" altLang="en-US" sz="2800" dirty="0" smtClean="0">
                <a:latin typeface="Helvetica Light (正文)"/>
              </a:rPr>
              <a:t>也</a:t>
            </a:r>
            <a:r>
              <a:rPr lang="zh-CN" altLang="en-US" sz="2800" dirty="0">
                <a:latin typeface="Helvetica Light (正文)"/>
              </a:rPr>
              <a:t>更容易</a:t>
            </a:r>
          </a:p>
          <a:p>
            <a:pPr algn="l">
              <a:lnSpc>
                <a:spcPct val="150000"/>
              </a:lnSpc>
            </a:pPr>
            <a:endParaRPr lang="zh-CN" altLang="en-US" sz="2800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Helvetica Light (正文)"/>
              </a:rPr>
              <a:t> </a:t>
            </a:r>
            <a:endParaRPr lang="en-US" altLang="zh-CN" sz="2800" dirty="0" smtClean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4214705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有哪些特性？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885776" y="1780456"/>
            <a:ext cx="11593288" cy="741682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1</a:t>
            </a:r>
            <a:r>
              <a:rPr lang="zh-CN" altLang="en-US" sz="2800" dirty="0" smtClean="0"/>
              <a:t>、无需</a:t>
            </a:r>
            <a:r>
              <a:rPr lang="zh-CN" altLang="en-US" sz="2800" dirty="0"/>
              <a:t>手动管理依赖</a:t>
            </a:r>
            <a:r>
              <a:rPr lang="en-US" altLang="zh-CN" sz="2800" dirty="0"/>
              <a:t>jar</a:t>
            </a:r>
            <a:r>
              <a:rPr lang="zh-CN" altLang="en-US" sz="2800" dirty="0"/>
              <a:t>包的</a:t>
            </a:r>
            <a:r>
              <a:rPr lang="zh-CN" altLang="en-US" sz="2800" dirty="0" smtClean="0"/>
              <a:t>版本</a:t>
            </a:r>
            <a:endParaRPr lang="en-US" altLang="zh-CN" sz="2800" dirty="0" smtClean="0"/>
          </a:p>
          <a:p>
            <a:pPr algn="l"/>
            <a:r>
              <a:rPr lang="en-US" altLang="zh-CN" sz="2800" dirty="0" smtClean="0">
                <a:latin typeface="Helvetica Light (正文)"/>
              </a:rPr>
              <a:t>Spring-boot-*</a:t>
            </a:r>
            <a:r>
              <a:rPr lang="zh-CN" altLang="en-US" sz="2800" dirty="0" smtClean="0">
                <a:latin typeface="Helvetica Light (正文)"/>
              </a:rPr>
              <a:t>的</a:t>
            </a:r>
            <a:r>
              <a:rPr lang="en-US" altLang="zh-CN" sz="2800" dirty="0" smtClean="0">
                <a:latin typeface="Helvetica Light (正文)"/>
              </a:rPr>
              <a:t>jar</a:t>
            </a:r>
            <a:r>
              <a:rPr lang="zh-CN" altLang="en-US" sz="2800" dirty="0" smtClean="0">
                <a:latin typeface="Helvetica Light (正文)"/>
              </a:rPr>
              <a:t>包已对一些功能性</a:t>
            </a:r>
            <a:r>
              <a:rPr lang="en-US" altLang="zh-CN" sz="2800" dirty="0" smtClean="0">
                <a:latin typeface="Helvetica Light (正文)"/>
              </a:rPr>
              <a:t>jar</a:t>
            </a:r>
            <a:r>
              <a:rPr lang="zh-CN" altLang="en-US" sz="2800" dirty="0" smtClean="0">
                <a:latin typeface="Helvetica Light (正文)"/>
              </a:rPr>
              <a:t>包进行了集成，示例如下：</a:t>
            </a:r>
            <a:endParaRPr lang="zh-CN" altLang="en-US" sz="2800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核心</a:t>
            </a:r>
            <a:r>
              <a:rPr lang="en-US" altLang="zh-CN" sz="2800" dirty="0">
                <a:latin typeface="Helvetica Light (正文)"/>
              </a:rPr>
              <a:t>Spring Boot starter</a:t>
            </a:r>
            <a:r>
              <a:rPr lang="zh-CN" altLang="en-US" sz="2800" dirty="0">
                <a:latin typeface="Helvetica Light (正文)"/>
              </a:rPr>
              <a:t>，包括自动配置支持，日志和</a:t>
            </a:r>
            <a:r>
              <a:rPr lang="en-US" altLang="zh-CN" sz="2800" dirty="0">
                <a:latin typeface="Helvetica Light (正文)"/>
              </a:rPr>
              <a:t>YAML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spring-boot-starter-actuator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生产准备的特性，用于帮你监控</a:t>
            </a:r>
            <a:r>
              <a:rPr lang="zh-CN" altLang="en-US" sz="2800" dirty="0" smtClean="0">
                <a:latin typeface="Helvetica Light (正文)"/>
              </a:rPr>
              <a:t>和</a:t>
            </a:r>
            <a:r>
              <a:rPr lang="en-US" altLang="zh-CN" sz="2800" dirty="0" smtClean="0">
                <a:latin typeface="Helvetica Light (正文)"/>
              </a:rPr>
              <a:t>	</a:t>
            </a:r>
            <a:r>
              <a:rPr lang="zh-CN" altLang="en-US" sz="2800" dirty="0" smtClean="0">
                <a:latin typeface="Helvetica Light (正文)"/>
              </a:rPr>
              <a:t>管理</a:t>
            </a:r>
            <a:r>
              <a:rPr lang="zh-CN" altLang="en-US" sz="2800" dirty="0">
                <a:latin typeface="Helvetica Light (正文)"/>
              </a:rPr>
              <a:t>应用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spring-boot-starter-web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对全栈</a:t>
            </a:r>
            <a:r>
              <a:rPr lang="en-US" altLang="zh-CN" sz="2800" dirty="0">
                <a:latin typeface="Helvetica Light (正文)"/>
              </a:rPr>
              <a:t>web</a:t>
            </a:r>
            <a:r>
              <a:rPr lang="zh-CN" altLang="en-US" sz="2800" dirty="0">
                <a:latin typeface="Helvetica Light (正文)"/>
              </a:rPr>
              <a:t>开发的支持，包括</a:t>
            </a:r>
            <a:r>
              <a:rPr lang="en-US" altLang="zh-CN" sz="2800" dirty="0">
                <a:latin typeface="Helvetica Light (正文)"/>
              </a:rPr>
              <a:t>Tomcat</a:t>
            </a:r>
            <a:r>
              <a:rPr lang="zh-CN" altLang="en-US" sz="2800" dirty="0">
                <a:latin typeface="Helvetica Light (正文)"/>
              </a:rPr>
              <a:t>和 </a:t>
            </a:r>
            <a:r>
              <a:rPr lang="en-US" altLang="zh-CN" sz="2800" dirty="0" smtClean="0">
                <a:latin typeface="Helvetica Light (正文)"/>
              </a:rPr>
              <a:t>	spring-</a:t>
            </a:r>
            <a:r>
              <a:rPr lang="en-US" altLang="zh-CN" sz="2800" dirty="0" err="1" smtClean="0">
                <a:latin typeface="Helvetica Light (正文)"/>
              </a:rPr>
              <a:t>webmvc</a:t>
            </a:r>
            <a:endParaRPr lang="en-US" altLang="zh-CN" sz="2800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spring-boot-starter-</a:t>
            </a:r>
            <a:r>
              <a:rPr lang="en-US" altLang="zh-CN" sz="2800" dirty="0" err="1" smtClean="0">
                <a:latin typeface="Helvetica Light (正文)"/>
              </a:rPr>
              <a:t>aop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对面向切面编程的支持，包括 </a:t>
            </a:r>
            <a:r>
              <a:rPr lang="en-US" altLang="zh-CN" sz="2800" dirty="0">
                <a:latin typeface="Helvetica Light (正文)"/>
              </a:rPr>
              <a:t>spring-</a:t>
            </a:r>
            <a:r>
              <a:rPr lang="en-US" altLang="zh-CN" sz="2800" dirty="0" err="1">
                <a:latin typeface="Helvetica Light (正文)"/>
              </a:rPr>
              <a:t>aop</a:t>
            </a:r>
            <a:r>
              <a:rPr lang="en-US" altLang="zh-CN" sz="2800" dirty="0">
                <a:latin typeface="Helvetica Light (正文)"/>
              </a:rPr>
              <a:t> </a:t>
            </a:r>
            <a:r>
              <a:rPr lang="en-US" altLang="zh-CN" sz="2800" dirty="0" smtClean="0">
                <a:latin typeface="Helvetica Light (正文)"/>
              </a:rPr>
              <a:t>          	</a:t>
            </a:r>
            <a:r>
              <a:rPr lang="zh-CN" altLang="en-US" sz="2800" dirty="0" smtClean="0">
                <a:latin typeface="Helvetica Light (正文)"/>
              </a:rPr>
              <a:t>和</a:t>
            </a:r>
            <a:r>
              <a:rPr lang="en-US" altLang="zh-CN" sz="2800" dirty="0" err="1">
                <a:latin typeface="Helvetica Light (正文)"/>
              </a:rPr>
              <a:t>AspectJ</a:t>
            </a:r>
            <a:endParaRPr lang="en-US" altLang="zh-CN" sz="2800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spring-boot-starter-</a:t>
            </a:r>
            <a:r>
              <a:rPr lang="en-US" altLang="zh-CN" sz="2800" dirty="0" err="1" smtClean="0">
                <a:latin typeface="Helvetica Light (正文)"/>
              </a:rPr>
              <a:t>jdbc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对</a:t>
            </a:r>
            <a:r>
              <a:rPr lang="en-US" altLang="zh-CN" sz="2800" dirty="0">
                <a:latin typeface="Helvetica Light (正文)"/>
              </a:rPr>
              <a:t>JDBC</a:t>
            </a:r>
            <a:r>
              <a:rPr lang="zh-CN" altLang="en-US" sz="2800" dirty="0">
                <a:latin typeface="Helvetica Light (正文)"/>
              </a:rPr>
              <a:t>数据库的支持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spring-boot-starter-security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对 </a:t>
            </a:r>
            <a:r>
              <a:rPr lang="en-US" altLang="zh-CN" sz="2800" dirty="0">
                <a:latin typeface="Helvetica Light (正文)"/>
              </a:rPr>
              <a:t>spring-security </a:t>
            </a:r>
            <a:r>
              <a:rPr lang="zh-CN" altLang="en-US" sz="2800" dirty="0">
                <a:latin typeface="Helvetica Light (正文)"/>
              </a:rPr>
              <a:t>的支持</a:t>
            </a:r>
            <a:endParaRPr lang="en-US" altLang="zh-CN" sz="2800" dirty="0" smtClean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924385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有哪些特性？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885776" y="1780456"/>
            <a:ext cx="11593288" cy="741682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1</a:t>
            </a:r>
            <a:r>
              <a:rPr lang="zh-CN" altLang="en-US" sz="2800" dirty="0" smtClean="0"/>
              <a:t>、无需</a:t>
            </a:r>
            <a:r>
              <a:rPr lang="zh-CN" altLang="en-US" sz="2800" dirty="0"/>
              <a:t>手动管理依赖</a:t>
            </a:r>
            <a:r>
              <a:rPr lang="en-US" altLang="zh-CN" sz="2800" dirty="0"/>
              <a:t>jar</a:t>
            </a:r>
            <a:r>
              <a:rPr lang="zh-CN" altLang="en-US" sz="2800" dirty="0"/>
              <a:t>包的</a:t>
            </a:r>
            <a:r>
              <a:rPr lang="zh-CN" altLang="en-US" sz="2800" dirty="0" smtClean="0"/>
              <a:t>版本</a:t>
            </a:r>
            <a:endParaRPr lang="en-US" altLang="zh-CN" sz="2800" dirty="0" smtClean="0"/>
          </a:p>
          <a:p>
            <a:pPr algn="l"/>
            <a:r>
              <a:rPr lang="en-US" altLang="zh-CN" sz="2800" dirty="0" smtClean="0">
                <a:latin typeface="Helvetica Light (正文)"/>
              </a:rPr>
              <a:t>Spring-boot-*</a:t>
            </a:r>
            <a:r>
              <a:rPr lang="zh-CN" altLang="en-US" sz="2800" dirty="0" smtClean="0">
                <a:latin typeface="Helvetica Light (正文)"/>
              </a:rPr>
              <a:t>的</a:t>
            </a:r>
            <a:r>
              <a:rPr lang="en-US" altLang="zh-CN" sz="2800" dirty="0" smtClean="0">
                <a:latin typeface="Helvetica Light (正文)"/>
              </a:rPr>
              <a:t>jar</a:t>
            </a:r>
            <a:r>
              <a:rPr lang="zh-CN" altLang="en-US" sz="2800" dirty="0" smtClean="0">
                <a:latin typeface="Helvetica Light (正文)"/>
              </a:rPr>
              <a:t>包已对一些功能性</a:t>
            </a:r>
            <a:r>
              <a:rPr lang="en-US" altLang="zh-CN" sz="2800" dirty="0" smtClean="0">
                <a:latin typeface="Helvetica Light (正文)"/>
              </a:rPr>
              <a:t>jar</a:t>
            </a:r>
            <a:r>
              <a:rPr lang="zh-CN" altLang="en-US" sz="2800" dirty="0" smtClean="0">
                <a:latin typeface="Helvetica Light (正文)"/>
              </a:rPr>
              <a:t>包进行了集成，示例如下：</a:t>
            </a:r>
            <a:endParaRPr lang="zh-CN" altLang="en-US" sz="2800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核心</a:t>
            </a:r>
            <a:r>
              <a:rPr lang="en-US" altLang="zh-CN" sz="2800" dirty="0">
                <a:latin typeface="Helvetica Light (正文)"/>
              </a:rPr>
              <a:t>Spring Boot starter</a:t>
            </a:r>
            <a:r>
              <a:rPr lang="zh-CN" altLang="en-US" sz="2800" dirty="0">
                <a:latin typeface="Helvetica Light (正文)"/>
              </a:rPr>
              <a:t>，包括自动配置支持，日志和</a:t>
            </a:r>
            <a:r>
              <a:rPr lang="en-US" altLang="zh-CN" sz="2800" dirty="0">
                <a:latin typeface="Helvetica Light (正文)"/>
              </a:rPr>
              <a:t>YAML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spring-boot-starter-actuator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生产准备的特性，用于帮你监控</a:t>
            </a:r>
            <a:r>
              <a:rPr lang="zh-CN" altLang="en-US" sz="2800" dirty="0" smtClean="0">
                <a:latin typeface="Helvetica Light (正文)"/>
              </a:rPr>
              <a:t>和</a:t>
            </a:r>
            <a:r>
              <a:rPr lang="en-US" altLang="zh-CN" sz="2800" dirty="0" smtClean="0">
                <a:latin typeface="Helvetica Light (正文)"/>
              </a:rPr>
              <a:t>	</a:t>
            </a:r>
            <a:r>
              <a:rPr lang="zh-CN" altLang="en-US" sz="2800" dirty="0" smtClean="0">
                <a:latin typeface="Helvetica Light (正文)"/>
              </a:rPr>
              <a:t>管理</a:t>
            </a:r>
            <a:r>
              <a:rPr lang="zh-CN" altLang="en-US" sz="2800" dirty="0">
                <a:latin typeface="Helvetica Light (正文)"/>
              </a:rPr>
              <a:t>应用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spring-boot-starter-web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对全栈</a:t>
            </a:r>
            <a:r>
              <a:rPr lang="en-US" altLang="zh-CN" sz="2800" dirty="0">
                <a:latin typeface="Helvetica Light (正文)"/>
              </a:rPr>
              <a:t>web</a:t>
            </a:r>
            <a:r>
              <a:rPr lang="zh-CN" altLang="en-US" sz="2800" dirty="0">
                <a:latin typeface="Helvetica Light (正文)"/>
              </a:rPr>
              <a:t>开发的支持，包括</a:t>
            </a:r>
            <a:r>
              <a:rPr lang="en-US" altLang="zh-CN" sz="2800" dirty="0">
                <a:latin typeface="Helvetica Light (正文)"/>
              </a:rPr>
              <a:t>Tomcat</a:t>
            </a:r>
            <a:r>
              <a:rPr lang="zh-CN" altLang="en-US" sz="2800" dirty="0">
                <a:latin typeface="Helvetica Light (正文)"/>
              </a:rPr>
              <a:t>和 </a:t>
            </a:r>
            <a:r>
              <a:rPr lang="en-US" altLang="zh-CN" sz="2800" dirty="0" smtClean="0">
                <a:latin typeface="Helvetica Light (正文)"/>
              </a:rPr>
              <a:t>	spring-</a:t>
            </a:r>
            <a:r>
              <a:rPr lang="en-US" altLang="zh-CN" sz="2800" dirty="0" err="1" smtClean="0">
                <a:latin typeface="Helvetica Light (正文)"/>
              </a:rPr>
              <a:t>webmvc</a:t>
            </a:r>
            <a:endParaRPr lang="en-US" altLang="zh-CN" sz="2800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spring-boot-starter-</a:t>
            </a:r>
            <a:r>
              <a:rPr lang="en-US" altLang="zh-CN" sz="2800" dirty="0" err="1" smtClean="0">
                <a:latin typeface="Helvetica Light (正文)"/>
              </a:rPr>
              <a:t>aop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对面向切面编程的支持，包括 </a:t>
            </a:r>
            <a:r>
              <a:rPr lang="en-US" altLang="zh-CN" sz="2800" dirty="0">
                <a:latin typeface="Helvetica Light (正文)"/>
              </a:rPr>
              <a:t>spring-</a:t>
            </a:r>
            <a:r>
              <a:rPr lang="en-US" altLang="zh-CN" sz="2800" dirty="0" err="1">
                <a:latin typeface="Helvetica Light (正文)"/>
              </a:rPr>
              <a:t>aop</a:t>
            </a:r>
            <a:r>
              <a:rPr lang="en-US" altLang="zh-CN" sz="2800" dirty="0">
                <a:latin typeface="Helvetica Light (正文)"/>
              </a:rPr>
              <a:t> </a:t>
            </a:r>
            <a:r>
              <a:rPr lang="en-US" altLang="zh-CN" sz="2800" dirty="0" smtClean="0">
                <a:latin typeface="Helvetica Light (正文)"/>
              </a:rPr>
              <a:t>          	</a:t>
            </a:r>
            <a:r>
              <a:rPr lang="zh-CN" altLang="en-US" sz="2800" dirty="0" smtClean="0">
                <a:latin typeface="Helvetica Light (正文)"/>
              </a:rPr>
              <a:t>和</a:t>
            </a:r>
            <a:r>
              <a:rPr lang="en-US" altLang="zh-CN" sz="2800" dirty="0" err="1">
                <a:latin typeface="Helvetica Light (正文)"/>
              </a:rPr>
              <a:t>AspectJ</a:t>
            </a:r>
            <a:endParaRPr lang="en-US" altLang="zh-CN" sz="2800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spring-boot-starter-</a:t>
            </a:r>
            <a:r>
              <a:rPr lang="en-US" altLang="zh-CN" sz="2800" dirty="0" err="1" smtClean="0">
                <a:latin typeface="Helvetica Light (正文)"/>
              </a:rPr>
              <a:t>jdbc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对</a:t>
            </a:r>
            <a:r>
              <a:rPr lang="en-US" altLang="zh-CN" sz="2800" dirty="0">
                <a:latin typeface="Helvetica Light (正文)"/>
              </a:rPr>
              <a:t>JDBC</a:t>
            </a:r>
            <a:r>
              <a:rPr lang="zh-CN" altLang="en-US" sz="2800" dirty="0">
                <a:latin typeface="Helvetica Light (正文)"/>
              </a:rPr>
              <a:t>数据库的支持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 smtClean="0">
                <a:latin typeface="Helvetica Light (正文)"/>
              </a:rPr>
              <a:t>spring-boot-starter-security</a:t>
            </a:r>
            <a:r>
              <a:rPr lang="en-US" altLang="zh-CN" sz="2800" dirty="0">
                <a:latin typeface="Helvetica Light (正文)"/>
              </a:rPr>
              <a:t>	</a:t>
            </a:r>
            <a:r>
              <a:rPr lang="zh-CN" altLang="en-US" sz="2800" dirty="0">
                <a:latin typeface="Helvetica Light (正文)"/>
              </a:rPr>
              <a:t>对 </a:t>
            </a:r>
            <a:r>
              <a:rPr lang="en-US" altLang="zh-CN" sz="2800" dirty="0">
                <a:latin typeface="Helvetica Light (正文)"/>
              </a:rPr>
              <a:t>spring-security </a:t>
            </a:r>
            <a:r>
              <a:rPr lang="zh-CN" altLang="en-US" sz="2800" dirty="0">
                <a:latin typeface="Helvetica Light (正文)"/>
              </a:rPr>
              <a:t>的支持</a:t>
            </a:r>
            <a:endParaRPr lang="en-US" altLang="zh-CN" sz="2800" dirty="0" smtClean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703151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有哪些特性？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885776" y="1780456"/>
            <a:ext cx="11593288" cy="741682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、无需手动管理依赖</a:t>
            </a:r>
            <a:r>
              <a:rPr lang="en-US" altLang="zh-CN" sz="2800" dirty="0"/>
              <a:t>jar</a:t>
            </a:r>
            <a:r>
              <a:rPr lang="zh-CN" altLang="en-US" sz="2800" dirty="0"/>
              <a:t>包的</a:t>
            </a:r>
            <a:r>
              <a:rPr lang="zh-CN" altLang="en-US" sz="2800" dirty="0" smtClean="0"/>
              <a:t>版本</a:t>
            </a:r>
            <a:r>
              <a:rPr lang="zh-CN" altLang="en-US" sz="2800" dirty="0" smtClean="0">
                <a:latin typeface="Helvetica Light (正文)"/>
              </a:rPr>
              <a:t>：</a:t>
            </a:r>
            <a:endParaRPr lang="zh-CN" altLang="en-US" sz="2800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latin typeface="Helvetica Light (正文)"/>
              </a:rPr>
              <a:t>· spring-boot-starter-</a:t>
            </a:r>
            <a:r>
              <a:rPr lang="en-US" altLang="zh-CN" sz="2800" dirty="0" err="1" smtClean="0">
                <a:latin typeface="Helvetica Light (正文)"/>
              </a:rPr>
              <a:t>amqp</a:t>
            </a:r>
            <a:r>
              <a:rPr lang="en-US" altLang="zh-CN" sz="2800" dirty="0" smtClean="0">
                <a:latin typeface="Helvetica Light (正文)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 smtClean="0">
                <a:latin typeface="Helvetica Light (正文)"/>
              </a:rPr>
              <a:t>通过</a:t>
            </a:r>
            <a:r>
              <a:rPr lang="en-US" altLang="zh-CN" sz="2800" dirty="0" smtClean="0">
                <a:latin typeface="Helvetica Light (正文)"/>
              </a:rPr>
              <a:t>spring-rabbit</a:t>
            </a:r>
            <a:r>
              <a:rPr lang="zh-CN" altLang="en-US" sz="2800" dirty="0" smtClean="0">
                <a:latin typeface="Helvetica Light (正文)"/>
              </a:rPr>
              <a:t>来支持</a:t>
            </a:r>
            <a:r>
              <a:rPr lang="en-US" altLang="zh-CN" sz="2800" dirty="0" smtClean="0">
                <a:latin typeface="Helvetica Light (正文)"/>
              </a:rPr>
              <a:t>AMQP</a:t>
            </a:r>
            <a:r>
              <a:rPr lang="zh-CN" altLang="en-US" sz="2800" dirty="0" smtClean="0">
                <a:latin typeface="Helvetica Light (正文)"/>
              </a:rPr>
              <a:t>协议（</a:t>
            </a:r>
            <a:r>
              <a:rPr lang="en-US" altLang="zh-CN" sz="2800" dirty="0" smtClean="0">
                <a:latin typeface="Helvetica Light (正文)"/>
              </a:rPr>
              <a:t>Advanced Message Queuing Protocol</a:t>
            </a:r>
            <a:r>
              <a:rPr lang="zh-CN" altLang="en-US" sz="2800" dirty="0" smtClean="0">
                <a:latin typeface="Helvetica Light (正文)"/>
              </a:rPr>
              <a:t>）。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latin typeface="Helvetica Light (正文)"/>
              </a:rPr>
              <a:t>· spring-boot-starter-</a:t>
            </a:r>
            <a:r>
              <a:rPr lang="en-US" altLang="zh-CN" sz="2800" dirty="0" err="1" smtClean="0">
                <a:latin typeface="Helvetica Light (正文)"/>
              </a:rPr>
              <a:t>ws</a:t>
            </a:r>
            <a:r>
              <a:rPr lang="en-US" altLang="zh-CN" sz="2800" dirty="0" smtClean="0">
                <a:latin typeface="Helvetica Light (正文)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 smtClean="0">
                <a:latin typeface="Helvetica Light (正文)"/>
              </a:rPr>
              <a:t>支持</a:t>
            </a:r>
            <a:r>
              <a:rPr lang="en-US" altLang="zh-CN" sz="2800" dirty="0">
                <a:latin typeface="Helvetica Light (正文)"/>
              </a:rPr>
              <a:t>Spring Web Services</a:t>
            </a:r>
            <a:r>
              <a:rPr lang="zh-CN" altLang="en-US" sz="2800" dirty="0">
                <a:latin typeface="Helvetica Light (正文)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latin typeface="Helvetica Light (正文)"/>
              </a:rPr>
              <a:t>· spring-boot-starter-</a:t>
            </a:r>
            <a:r>
              <a:rPr lang="en-US" altLang="zh-CN" sz="2800" dirty="0" err="1" smtClean="0">
                <a:latin typeface="Helvetica Light (正文)"/>
              </a:rPr>
              <a:t>redis</a:t>
            </a:r>
            <a:r>
              <a:rPr lang="en-US" altLang="zh-CN" sz="2800" dirty="0" smtClean="0">
                <a:latin typeface="Helvetica Light (正文)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 smtClean="0">
                <a:latin typeface="Helvetica Light (正文)"/>
              </a:rPr>
              <a:t>支持</a:t>
            </a:r>
            <a:r>
              <a:rPr lang="en-US" altLang="zh-CN" sz="2800" dirty="0" err="1">
                <a:latin typeface="Helvetica Light (正文)"/>
              </a:rPr>
              <a:t>Redis</a:t>
            </a:r>
            <a:r>
              <a:rPr lang="zh-CN" altLang="en-US" sz="2800" dirty="0">
                <a:latin typeface="Helvetica Light (正文)"/>
              </a:rPr>
              <a:t>键值存储数据库，包括</a:t>
            </a:r>
            <a:r>
              <a:rPr lang="en-US" altLang="zh-CN" sz="2800" dirty="0">
                <a:latin typeface="Helvetica Light (正文)"/>
              </a:rPr>
              <a:t>spring-</a:t>
            </a:r>
            <a:r>
              <a:rPr lang="en-US" altLang="zh-CN" sz="2800" dirty="0" err="1">
                <a:latin typeface="Helvetica Light (正文)"/>
              </a:rPr>
              <a:t>redis</a:t>
            </a:r>
            <a:r>
              <a:rPr lang="zh-CN" altLang="en-US" sz="2800" dirty="0">
                <a:latin typeface="Helvetica Light (正文)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Helvetica Light (正文)"/>
              </a:rPr>
              <a:t>· </a:t>
            </a:r>
            <a:r>
              <a:rPr lang="en-US" altLang="zh-CN" sz="2800" dirty="0"/>
              <a:t>spring-boot-starter-test </a:t>
            </a:r>
            <a:br>
              <a:rPr lang="en-US" altLang="zh-CN" sz="2800" dirty="0"/>
            </a:br>
            <a:r>
              <a:rPr lang="zh-CN" altLang="zh-CN" sz="2800" dirty="0"/>
              <a:t>支持常规的测试依赖，包括</a:t>
            </a:r>
            <a:r>
              <a:rPr lang="en-US" altLang="zh-CN" sz="2800" dirty="0" err="1"/>
              <a:t>JUnit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Hamcrest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Mockito</a:t>
            </a:r>
            <a:r>
              <a:rPr lang="zh-CN" altLang="zh-CN" sz="2800" dirty="0"/>
              <a:t>以及</a:t>
            </a:r>
            <a:r>
              <a:rPr lang="en-US" altLang="zh-CN" sz="2800" dirty="0"/>
              <a:t>spring-test</a:t>
            </a:r>
            <a:r>
              <a:rPr lang="zh-CN" altLang="zh-CN" sz="2800" dirty="0"/>
              <a:t>模块。</a:t>
            </a:r>
            <a:endParaRPr lang="en-US" altLang="zh-CN" sz="2800" dirty="0" smtClean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004035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3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springBoot</a:t>
            </a:r>
            <a:r>
              <a:rPr lang="zh-CN" altLang="en-US" sz="5400" dirty="0" smtClean="0"/>
              <a:t>有哪些特性？</a:t>
            </a: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813768" y="1996480"/>
            <a:ext cx="11737304" cy="684076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2</a:t>
            </a:r>
            <a:r>
              <a:rPr lang="zh-CN" altLang="en-US" sz="2800" dirty="0" smtClean="0"/>
              <a:t>、独立</a:t>
            </a:r>
            <a:r>
              <a:rPr lang="zh-CN" altLang="en-US" sz="2800" dirty="0"/>
              <a:t>运行的</a:t>
            </a:r>
            <a:r>
              <a:rPr lang="en-US" altLang="zh-CN" sz="2800" dirty="0"/>
              <a:t>Spring</a:t>
            </a:r>
            <a:r>
              <a:rPr lang="zh-CN" altLang="en-US" sz="2800" dirty="0"/>
              <a:t>项目</a:t>
            </a:r>
          </a:p>
          <a:p>
            <a:pPr algn="l"/>
            <a:endParaRPr lang="zh-CN" altLang="en-US" sz="2800" dirty="0"/>
          </a:p>
          <a:p>
            <a:pPr algn="l"/>
            <a:r>
              <a:rPr lang="en-US" altLang="zh-CN" sz="2800" dirty="0"/>
              <a:t>Spring Boot</a:t>
            </a:r>
            <a:r>
              <a:rPr lang="zh-CN" altLang="en-US" sz="2800" dirty="0"/>
              <a:t>默认将应用打包成一个可执行的</a:t>
            </a:r>
            <a:r>
              <a:rPr lang="en-US" altLang="zh-CN" sz="2800" dirty="0"/>
              <a:t>jar</a:t>
            </a:r>
            <a:r>
              <a:rPr lang="zh-CN" altLang="en-US" sz="2800" dirty="0"/>
              <a:t>包文件，构建成功后使用</a:t>
            </a:r>
            <a:r>
              <a:rPr lang="en-US" altLang="zh-CN" sz="2800" dirty="0"/>
              <a:t>java -jar</a:t>
            </a:r>
            <a:r>
              <a:rPr lang="zh-CN" altLang="en-US" sz="2800" dirty="0"/>
              <a:t>命令即可运行应用</a:t>
            </a:r>
            <a:r>
              <a:rPr lang="zh-CN" altLang="en-US" sz="2800" dirty="0" smtClean="0"/>
              <a:t>。或者在应用项目的主程序中运行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函数即可，不需要依赖</a:t>
            </a:r>
            <a:r>
              <a:rPr lang="en-US" altLang="zh-CN" sz="2800" dirty="0" smtClean="0"/>
              <a:t>tomcat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jetty</a:t>
            </a:r>
            <a:r>
              <a:rPr lang="zh-CN" altLang="en-US" sz="2800" dirty="0" smtClean="0"/>
              <a:t>等外部的应用服务器。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其中内置的</a:t>
            </a:r>
            <a:r>
              <a:rPr lang="en-US" altLang="zh-CN" sz="2800" dirty="0" smtClean="0"/>
              <a:t>servlet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Container:</a:t>
            </a:r>
          </a:p>
          <a:p>
            <a:pPr algn="l"/>
            <a:endParaRPr lang="en-US" altLang="zh-CN" sz="2800" dirty="0" smtClean="0"/>
          </a:p>
          <a:p>
            <a:pPr algn="l"/>
            <a:endParaRPr lang="en-US" altLang="zh-CN" sz="2800" dirty="0"/>
          </a:p>
          <a:p>
            <a:pPr algn="l"/>
            <a:endParaRPr lang="en-US" altLang="zh-CN" sz="2800" dirty="0" smtClean="0"/>
          </a:p>
          <a:p>
            <a:pPr algn="l"/>
            <a:endParaRPr lang="en-US" altLang="zh-CN" sz="2800" dirty="0"/>
          </a:p>
          <a:p>
            <a:pPr algn="l"/>
            <a:endParaRPr lang="en-US" altLang="zh-CN" sz="2800" dirty="0" smtClean="0"/>
          </a:p>
          <a:p>
            <a:pPr algn="l"/>
            <a:endParaRPr lang="en-US" altLang="zh-CN" sz="2800" dirty="0"/>
          </a:p>
          <a:p>
            <a:pPr algn="l"/>
            <a:endParaRPr lang="en-US" altLang="zh-CN" sz="2800" dirty="0" smtClean="0"/>
          </a:p>
          <a:p>
            <a:pPr algn="l"/>
            <a:endParaRPr lang="en-US" altLang="zh-CN" sz="2800" dirty="0" smtClean="0"/>
          </a:p>
          <a:p>
            <a:pPr algn="l"/>
            <a:r>
              <a:rPr lang="zh-CN" altLang="en-US" sz="2800" dirty="0"/>
              <a:t>此外，你仍然可以部署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项目到任何兼容</a:t>
            </a:r>
            <a:r>
              <a:rPr lang="en-US" altLang="zh-CN" sz="2800" dirty="0"/>
              <a:t>Servlet3.0+</a:t>
            </a:r>
            <a:r>
              <a:rPr lang="zh-CN" altLang="en-US" sz="2800" dirty="0"/>
              <a:t>的容器。</a:t>
            </a:r>
            <a:endParaRPr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17203"/>
              </p:ext>
            </p:extLst>
          </p:nvPr>
        </p:nvGraphicFramePr>
        <p:xfrm>
          <a:off x="957784" y="5164832"/>
          <a:ext cx="10729191" cy="250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6397"/>
                <a:gridCol w="3576397"/>
                <a:gridCol w="35763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Servlet 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 Version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Tomcat 8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3.1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 7+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Tomcat 7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3.0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 6+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Jetty 9.3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3.1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 8+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Jetty 9.2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3.1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 7+</a:t>
                      </a:r>
                      <a:endParaRPr lang="zh-CN" altLang="en-US" sz="2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Jetty 8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3.0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Java 6+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082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1845</Words>
  <Application>Microsoft Office PowerPoint</Application>
  <PresentationFormat>自定义</PresentationFormat>
  <Paragraphs>302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Helvetica Light</vt:lpstr>
      <vt:lpstr>Helvetica Light (正文)</vt:lpstr>
      <vt:lpstr>Helvetica Neue</vt:lpstr>
      <vt:lpstr>PingFang SC Regular</vt:lpstr>
      <vt:lpstr>Helvetica</vt:lpstr>
      <vt:lpstr>Tahoma</vt:lpstr>
      <vt:lpstr>Gradient</vt:lpstr>
      <vt:lpstr>SpringBoot入门基础以及 应用</vt:lpstr>
      <vt:lpstr>●主要内容</vt:lpstr>
      <vt:lpstr>1、springBoot背景</vt:lpstr>
      <vt:lpstr>2、什么是springBoot?</vt:lpstr>
      <vt:lpstr>2、为什么使用springBoot?</vt:lpstr>
      <vt:lpstr>3、springBoot有哪些特性？</vt:lpstr>
      <vt:lpstr>3、springBoot有哪些特性？</vt:lpstr>
      <vt:lpstr>3、springBoot有哪些特性？</vt:lpstr>
      <vt:lpstr>3、springBoot有哪些特性？</vt:lpstr>
      <vt:lpstr>3、springBoot有哪些特性？</vt:lpstr>
      <vt:lpstr>3、springBoot有哪些特性？</vt:lpstr>
      <vt:lpstr>3、springBoot有哪些特性？</vt:lpstr>
      <vt:lpstr>3、springBoot有哪些特性？</vt:lpstr>
      <vt:lpstr>●主要内容</vt:lpstr>
      <vt:lpstr>3、springBoot注解</vt:lpstr>
      <vt:lpstr>3、springBoot注解</vt:lpstr>
      <vt:lpstr>3、springBoot注解</vt:lpstr>
      <vt:lpstr>3、springBoot注解</vt:lpstr>
      <vt:lpstr>3、springBoot注解</vt:lpstr>
      <vt:lpstr>3、springBoot注解</vt:lpstr>
      <vt:lpstr>3、springBoot注解</vt:lpstr>
      <vt:lpstr>3、springBoot注解</vt:lpstr>
      <vt:lpstr>3、springBoot注解</vt:lpstr>
      <vt:lpstr>●主要内容</vt:lpstr>
      <vt:lpstr>3、springBoot应用讲解</vt:lpstr>
      <vt:lpstr>●主要内容</vt:lpstr>
      <vt:lpstr>3、springBoot的发布</vt:lpstr>
      <vt:lpstr>3、springBoot的发布</vt:lpstr>
      <vt:lpstr>●主要内容</vt:lpstr>
      <vt:lpstr>3、springBoot总结</vt:lpstr>
      <vt:lpstr>3、springBoot总结</vt:lpstr>
      <vt:lpstr>3、springBoot总结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Application Debug</dc:title>
  <cp:lastModifiedBy>Shmily</cp:lastModifiedBy>
  <cp:revision>455</cp:revision>
  <dcterms:modified xsi:type="dcterms:W3CDTF">2017-05-24T13:28:51Z</dcterms:modified>
</cp:coreProperties>
</file>