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3" autoAdjust="0"/>
    <p:restoredTop sz="94660"/>
  </p:normalViewPr>
  <p:slideViewPr>
    <p:cSldViewPr snapToGrid="0">
      <p:cViewPr varScale="1">
        <p:scale>
          <a:sx n="129" d="100"/>
          <a:sy n="129" d="100"/>
        </p:scale>
        <p:origin x="108" y="8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8/11/2019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697022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8/11/2019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817808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8/11/2019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89783995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8/11/2019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9499766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8/11/2019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8216419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6FA2B21-3FCD-4721-B95C-427943F61125}" type="datetime1">
              <a:rPr lang="en-US" smtClean="0"/>
              <a:t>8/11/2019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8520349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6FA2B21-3FCD-4721-B95C-427943F61125}" type="datetime1">
              <a:rPr lang="en-US" smtClean="0"/>
              <a:t>8/11/2019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548747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8/11/2019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6867502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8/11/2019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553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8/11/2019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50244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8/11/2019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99380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8/11/2019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857197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8/11/2019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578534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8/11/2019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164696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8/11/2019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649002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8/11/2019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201450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8/11/2019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075523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F6FA2B21-3FCD-4721-B95C-427943F61125}" type="datetime1">
              <a:rPr lang="en-US" smtClean="0"/>
              <a:t>8/11/2019</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633606657"/>
      </p:ext>
    </p:extLst>
  </p:cSld>
  <p:clrMap bg1="dk1" tx1="lt1" bg2="dk2" tx2="lt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 id="2147483765" r:id="rId14"/>
    <p:sldLayoutId id="2147483766" r:id="rId15"/>
    <p:sldLayoutId id="2147483767" r:id="rId16"/>
    <p:sldLayoutId id="2147483768" r:id="rId17"/>
  </p:sldLayoutIdLst>
  <p:hf sldNum="0"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pic>
        <p:nvPicPr>
          <p:cNvPr id="13" name="Picture 3">
            <a:extLst>
              <a:ext uri="{FF2B5EF4-FFF2-40B4-BE49-F238E27FC236}">
                <a16:creationId xmlns:a16="http://schemas.microsoft.com/office/drawing/2014/main" id="{C3ACC4BA-0873-46EF-9840-D885EED873FB}"/>
              </a:ext>
            </a:extLst>
          </p:cNvPr>
          <p:cNvPicPr>
            <a:picLocks noChangeAspect="1"/>
          </p:cNvPicPr>
          <p:nvPr/>
        </p:nvPicPr>
        <p:blipFill rotWithShape="1">
          <a:blip r:embed="rId3"/>
          <a:srcRect t="2692" b="13039"/>
          <a:stretch/>
        </p:blipFill>
        <p:spPr>
          <a:xfrm>
            <a:off x="20" y="10"/>
            <a:ext cx="12191979" cy="6857990"/>
          </a:xfrm>
          <a:prstGeom prst="rect">
            <a:avLst/>
          </a:prstGeom>
        </p:spPr>
      </p:pic>
      <p:sp useBgFill="1">
        <p:nvSpPr>
          <p:cNvPr id="22"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2769538" y="445383"/>
            <a:ext cx="1995577" cy="7534653"/>
          </a:xfrm>
          <a:prstGeom prst="round2SameRect">
            <a:avLst>
              <a:gd name="adj1" fmla="val 9679"/>
              <a:gd name="adj2" fmla="val 400"/>
            </a:avLst>
          </a:prstGeom>
          <a:ln>
            <a:noFill/>
          </a:ln>
          <a:effectLst>
            <a:outerShdw blurRad="50800" dist="38100" dir="5400000" algn="tl" rotWithShape="0">
              <a:srgbClr val="000000">
                <a:alpha val="43000"/>
              </a:srgbClr>
            </a:outerShdw>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 name="Title 1">
            <a:extLst>
              <a:ext uri="{FF2B5EF4-FFF2-40B4-BE49-F238E27FC236}">
                <a16:creationId xmlns:a16="http://schemas.microsoft.com/office/drawing/2014/main" id="{74CF6232-F38E-4213-A113-E45B74714463}"/>
              </a:ext>
            </a:extLst>
          </p:cNvPr>
          <p:cNvSpPr>
            <a:spLocks noGrp="1"/>
          </p:cNvSpPr>
          <p:nvPr>
            <p:ph type="ctrTitle"/>
          </p:nvPr>
        </p:nvSpPr>
        <p:spPr>
          <a:xfrm>
            <a:off x="804335" y="3496574"/>
            <a:ext cx="6436104" cy="1138686"/>
          </a:xfrm>
        </p:spPr>
        <p:txBody>
          <a:bodyPr>
            <a:normAutofit/>
          </a:bodyPr>
          <a:lstStyle/>
          <a:p>
            <a:pPr algn="l"/>
            <a:r>
              <a:rPr lang="en-US" sz="4400" dirty="0"/>
              <a:t>The Data Behind Chess</a:t>
            </a:r>
          </a:p>
        </p:txBody>
      </p:sp>
      <p:sp>
        <p:nvSpPr>
          <p:cNvPr id="3" name="Subtitle 2">
            <a:extLst>
              <a:ext uri="{FF2B5EF4-FFF2-40B4-BE49-F238E27FC236}">
                <a16:creationId xmlns:a16="http://schemas.microsoft.com/office/drawing/2014/main" id="{55C42ED5-C585-4C3A-B122-DBECC3A62961}"/>
              </a:ext>
            </a:extLst>
          </p:cNvPr>
          <p:cNvSpPr>
            <a:spLocks noGrp="1"/>
          </p:cNvSpPr>
          <p:nvPr>
            <p:ph type="subTitle" idx="1"/>
          </p:nvPr>
        </p:nvSpPr>
        <p:spPr>
          <a:xfrm>
            <a:off x="804335" y="4548996"/>
            <a:ext cx="6436104" cy="534838"/>
          </a:xfrm>
        </p:spPr>
        <p:txBody>
          <a:bodyPr>
            <a:normAutofit/>
          </a:bodyPr>
          <a:lstStyle/>
          <a:p>
            <a:pPr algn="l"/>
            <a:r>
              <a:rPr lang="en-US" sz="1800" dirty="0">
                <a:solidFill>
                  <a:srgbClr val="EE2F79"/>
                </a:solidFill>
              </a:rPr>
              <a:t>Taylor Anderson</a:t>
            </a:r>
          </a:p>
        </p:txBody>
      </p:sp>
    </p:spTree>
    <p:extLst>
      <p:ext uri="{BB962C8B-B14F-4D97-AF65-F5344CB8AC3E}">
        <p14:creationId xmlns:p14="http://schemas.microsoft.com/office/powerpoint/2010/main" val="1251675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DC652-5967-459A-AC7F-FE02707438C1}"/>
              </a:ext>
            </a:extLst>
          </p:cNvPr>
          <p:cNvSpPr>
            <a:spLocks noGrp="1"/>
          </p:cNvSpPr>
          <p:nvPr>
            <p:ph type="title"/>
          </p:nvPr>
        </p:nvSpPr>
        <p:spPr/>
        <p:txBody>
          <a:bodyPr/>
          <a:lstStyle/>
          <a:p>
            <a:r>
              <a:rPr lang="en-US" dirty="0"/>
              <a:t>White Rating vs. </a:t>
            </a:r>
            <a:br>
              <a:rPr lang="en-US" dirty="0"/>
            </a:br>
            <a:r>
              <a:rPr lang="en-US" dirty="0"/>
              <a:t>Black Rating</a:t>
            </a:r>
          </a:p>
        </p:txBody>
      </p:sp>
      <p:pic>
        <p:nvPicPr>
          <p:cNvPr id="5" name="Content Placeholder 4">
            <a:extLst>
              <a:ext uri="{FF2B5EF4-FFF2-40B4-BE49-F238E27FC236}">
                <a16:creationId xmlns:a16="http://schemas.microsoft.com/office/drawing/2014/main" id="{E83DB3A5-92A2-4780-8EF8-2AA3BCAA2DFB}"/>
              </a:ext>
            </a:extLst>
          </p:cNvPr>
          <p:cNvPicPr>
            <a:picLocks noGrp="1" noChangeAspect="1"/>
          </p:cNvPicPr>
          <p:nvPr>
            <p:ph idx="1"/>
          </p:nvPr>
        </p:nvPicPr>
        <p:blipFill>
          <a:blip r:embed="rId2"/>
          <a:stretch>
            <a:fillRect/>
          </a:stretch>
        </p:blipFill>
        <p:spPr>
          <a:xfrm>
            <a:off x="4930164" y="1182029"/>
            <a:ext cx="6783018" cy="4371278"/>
          </a:xfrm>
          <a:prstGeom prst="rect">
            <a:avLst/>
          </a:prstGeom>
        </p:spPr>
      </p:pic>
      <p:sp>
        <p:nvSpPr>
          <p:cNvPr id="4" name="Text Placeholder 3">
            <a:extLst>
              <a:ext uri="{FF2B5EF4-FFF2-40B4-BE49-F238E27FC236}">
                <a16:creationId xmlns:a16="http://schemas.microsoft.com/office/drawing/2014/main" id="{013365D5-4D5A-433D-95F7-BB341E82CE23}"/>
              </a:ext>
            </a:extLst>
          </p:cNvPr>
          <p:cNvSpPr>
            <a:spLocks noGrp="1"/>
          </p:cNvSpPr>
          <p:nvPr>
            <p:ph type="body" sz="half" idx="2"/>
          </p:nvPr>
        </p:nvSpPr>
        <p:spPr/>
        <p:txBody>
          <a:bodyPr/>
          <a:lstStyle/>
          <a:p>
            <a:r>
              <a:rPr lang="en-US" dirty="0"/>
              <a:t>This is an interesting example that correlation does not mean causation. This data has a coefficient of correlation of 0.65 which means they are correlated. It is unlikely that the rating of one player directly causes the rating of the other. Instead, there is an indirect causation that lichess.org matches similarly ranked players to play </a:t>
            </a:r>
            <a:r>
              <a:rPr lang="en-US" dirty="0" err="1"/>
              <a:t>eachother</a:t>
            </a:r>
            <a:r>
              <a:rPr lang="en-US" dirty="0"/>
              <a:t>.</a:t>
            </a:r>
          </a:p>
        </p:txBody>
      </p:sp>
    </p:spTree>
    <p:extLst>
      <p:ext uri="{BB962C8B-B14F-4D97-AF65-F5344CB8AC3E}">
        <p14:creationId xmlns:p14="http://schemas.microsoft.com/office/powerpoint/2010/main" val="423999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9AB19-F823-424C-B3FC-D60C958F3DA3}"/>
              </a:ext>
            </a:extLst>
          </p:cNvPr>
          <p:cNvSpPr>
            <a:spLocks noGrp="1"/>
          </p:cNvSpPr>
          <p:nvPr>
            <p:ph type="title"/>
          </p:nvPr>
        </p:nvSpPr>
        <p:spPr/>
        <p:txBody>
          <a:bodyPr/>
          <a:lstStyle/>
          <a:p>
            <a:r>
              <a:rPr lang="en-US" dirty="0"/>
              <a:t>Rating Difference vs.</a:t>
            </a:r>
            <a:br>
              <a:rPr lang="en-US" dirty="0"/>
            </a:br>
            <a:r>
              <a:rPr lang="en-US" dirty="0"/>
              <a:t>Number of Turns</a:t>
            </a:r>
          </a:p>
        </p:txBody>
      </p:sp>
      <p:pic>
        <p:nvPicPr>
          <p:cNvPr id="5" name="Content Placeholder 4">
            <a:extLst>
              <a:ext uri="{FF2B5EF4-FFF2-40B4-BE49-F238E27FC236}">
                <a16:creationId xmlns:a16="http://schemas.microsoft.com/office/drawing/2014/main" id="{E43DBB5E-D2A5-4B0E-A050-B07F7E564E93}"/>
              </a:ext>
            </a:extLst>
          </p:cNvPr>
          <p:cNvPicPr>
            <a:picLocks noGrp="1" noChangeAspect="1"/>
          </p:cNvPicPr>
          <p:nvPr>
            <p:ph idx="1"/>
          </p:nvPr>
        </p:nvPicPr>
        <p:blipFill>
          <a:blip r:embed="rId2"/>
          <a:stretch>
            <a:fillRect/>
          </a:stretch>
        </p:blipFill>
        <p:spPr>
          <a:xfrm>
            <a:off x="5213023" y="1339472"/>
            <a:ext cx="6250604" cy="4082673"/>
          </a:xfrm>
          <a:prstGeom prst="rect">
            <a:avLst/>
          </a:prstGeom>
        </p:spPr>
      </p:pic>
      <p:sp>
        <p:nvSpPr>
          <p:cNvPr id="4" name="Text Placeholder 3">
            <a:extLst>
              <a:ext uri="{FF2B5EF4-FFF2-40B4-BE49-F238E27FC236}">
                <a16:creationId xmlns:a16="http://schemas.microsoft.com/office/drawing/2014/main" id="{65E2189E-0A51-4C52-9F93-B13181CAEC43}"/>
              </a:ext>
            </a:extLst>
          </p:cNvPr>
          <p:cNvSpPr>
            <a:spLocks noGrp="1"/>
          </p:cNvSpPr>
          <p:nvPr>
            <p:ph type="body" sz="half" idx="2"/>
          </p:nvPr>
        </p:nvSpPr>
        <p:spPr/>
        <p:txBody>
          <a:bodyPr/>
          <a:lstStyle/>
          <a:p>
            <a:r>
              <a:rPr lang="en-US" dirty="0"/>
              <a:t>The first time I worked with this plot I had both negative and positive differences (white being positive). This wouldn’t work with a linear model, so I changed all of the rating differences to their absolute value. Here we only got a coefficient of correlation value of -0.13. While this is in the direction of my hypothesis it is hardly significant. </a:t>
            </a:r>
          </a:p>
        </p:txBody>
      </p:sp>
    </p:spTree>
    <p:extLst>
      <p:ext uri="{BB962C8B-B14F-4D97-AF65-F5344CB8AC3E}">
        <p14:creationId xmlns:p14="http://schemas.microsoft.com/office/powerpoint/2010/main" val="1180442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0FE88-4B83-4B69-9433-B5937C5831BE}"/>
              </a:ext>
            </a:extLst>
          </p:cNvPr>
          <p:cNvSpPr>
            <a:spLocks noGrp="1"/>
          </p:cNvSpPr>
          <p:nvPr>
            <p:ph type="title"/>
          </p:nvPr>
        </p:nvSpPr>
        <p:spPr/>
        <p:txBody>
          <a:bodyPr/>
          <a:lstStyle/>
          <a:p>
            <a:r>
              <a:rPr lang="en-US" dirty="0"/>
              <a:t>Correlation Permutation Test</a:t>
            </a:r>
          </a:p>
        </p:txBody>
      </p:sp>
      <p:sp>
        <p:nvSpPr>
          <p:cNvPr id="3" name="Content Placeholder 2">
            <a:extLst>
              <a:ext uri="{FF2B5EF4-FFF2-40B4-BE49-F238E27FC236}">
                <a16:creationId xmlns:a16="http://schemas.microsoft.com/office/drawing/2014/main" id="{DB442DF7-F630-40B2-9AF1-2C4EBE090D9A}"/>
              </a:ext>
            </a:extLst>
          </p:cNvPr>
          <p:cNvSpPr>
            <a:spLocks noGrp="1"/>
          </p:cNvSpPr>
          <p:nvPr>
            <p:ph idx="1"/>
          </p:nvPr>
        </p:nvSpPr>
        <p:spPr>
          <a:xfrm>
            <a:off x="913795" y="2486179"/>
            <a:ext cx="10353762" cy="3305021"/>
          </a:xfrm>
        </p:spPr>
        <p:txBody>
          <a:bodyPr/>
          <a:lstStyle/>
          <a:p>
            <a:pPr marL="36900" indent="0">
              <a:buNone/>
            </a:pPr>
            <a:r>
              <a:rPr lang="en-US" dirty="0"/>
              <a:t>	I ran the correlation permutation test that we learned about in our book to test if there is a statistically significant correlation between the difference in rating of players and the number of turns in the game. While the coefficient of correlation was small, I found that the correlation that exists is statistically significant with a p-value &lt; 0.05. </a:t>
            </a:r>
          </a:p>
        </p:txBody>
      </p:sp>
    </p:spTree>
    <p:extLst>
      <p:ext uri="{BB962C8B-B14F-4D97-AF65-F5344CB8AC3E}">
        <p14:creationId xmlns:p14="http://schemas.microsoft.com/office/powerpoint/2010/main" val="2943027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6D3CB-9CC3-4649-B04B-098E0D19333A}"/>
              </a:ext>
            </a:extLst>
          </p:cNvPr>
          <p:cNvSpPr>
            <a:spLocks noGrp="1"/>
          </p:cNvSpPr>
          <p:nvPr>
            <p:ph type="title"/>
          </p:nvPr>
        </p:nvSpPr>
        <p:spPr/>
        <p:txBody>
          <a:bodyPr/>
          <a:lstStyle/>
          <a:p>
            <a:r>
              <a:rPr lang="en-US" dirty="0"/>
              <a:t>Linear Regression</a:t>
            </a:r>
          </a:p>
        </p:txBody>
      </p:sp>
      <p:pic>
        <p:nvPicPr>
          <p:cNvPr id="5" name="Content Placeholder 4">
            <a:extLst>
              <a:ext uri="{FF2B5EF4-FFF2-40B4-BE49-F238E27FC236}">
                <a16:creationId xmlns:a16="http://schemas.microsoft.com/office/drawing/2014/main" id="{92094023-25D1-41C4-9A03-C47418032FD7}"/>
              </a:ext>
            </a:extLst>
          </p:cNvPr>
          <p:cNvPicPr>
            <a:picLocks noGrp="1" noChangeAspect="1"/>
          </p:cNvPicPr>
          <p:nvPr>
            <p:ph idx="1"/>
          </p:nvPr>
        </p:nvPicPr>
        <p:blipFill>
          <a:blip r:embed="rId2"/>
          <a:stretch>
            <a:fillRect/>
          </a:stretch>
        </p:blipFill>
        <p:spPr>
          <a:xfrm>
            <a:off x="4995593" y="1171421"/>
            <a:ext cx="6700788" cy="4433604"/>
          </a:xfrm>
          <a:prstGeom prst="rect">
            <a:avLst/>
          </a:prstGeom>
        </p:spPr>
      </p:pic>
      <mc:AlternateContent xmlns:mc="http://schemas.openxmlformats.org/markup-compatibility/2006">
        <mc:Choice xmlns:a14="http://schemas.microsoft.com/office/drawing/2010/main" Requires="a14">
          <p:sp>
            <p:nvSpPr>
              <p:cNvPr id="4" name="Text Placeholder 3">
                <a:extLst>
                  <a:ext uri="{FF2B5EF4-FFF2-40B4-BE49-F238E27FC236}">
                    <a16:creationId xmlns:a16="http://schemas.microsoft.com/office/drawing/2014/main" id="{9B552CDB-0749-4451-9ABC-BE96F205A7C5}"/>
                  </a:ext>
                </a:extLst>
              </p:cNvPr>
              <p:cNvSpPr>
                <a:spLocks noGrp="1"/>
              </p:cNvSpPr>
              <p:nvPr>
                <p:ph type="body" sz="half" idx="2"/>
              </p:nvPr>
            </p:nvSpPr>
            <p:spPr/>
            <p:txBody>
              <a:bodyPr/>
              <a:lstStyle/>
              <a:p>
                <a:r>
                  <a:rPr lang="en-US" dirty="0"/>
                  <a:t>By looking at this plot it is clear that the regression line is almost parallel. In fact, the slope of the line is -0.0003. This means that every point in rating difference correlates to a 0.0003 reduction in the number of turns in the game. While there was a significant p-value because of the size of the data set, it does not seem likely that we can use rating difference to predict number of turns due to an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𝑅</m:t>
                        </m:r>
                      </m:e>
                      <m:sup>
                        <m:r>
                          <a:rPr lang="en-US" i="1" smtClean="0">
                            <a:latin typeface="Cambria Math" panose="02040503050406030204" pitchFamily="18" charset="0"/>
                          </a:rPr>
                          <m:t>2</m:t>
                        </m:r>
                      </m:sup>
                    </m:sSup>
                  </m:oMath>
                </a14:m>
                <a:r>
                  <a:rPr lang="en-US" dirty="0"/>
                  <a:t> value of 2.46 x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−6</m:t>
                        </m:r>
                      </m:sup>
                    </m:sSup>
                  </m:oMath>
                </a14:m>
                <a:r>
                  <a:rPr lang="en-US" dirty="0"/>
                  <a:t>. </a:t>
                </a:r>
              </a:p>
            </p:txBody>
          </p:sp>
        </mc:Choice>
        <mc:Fallback>
          <p:sp>
            <p:nvSpPr>
              <p:cNvPr id="4" name="Text Placeholder 3">
                <a:extLst>
                  <a:ext uri="{FF2B5EF4-FFF2-40B4-BE49-F238E27FC236}">
                    <a16:creationId xmlns:a16="http://schemas.microsoft.com/office/drawing/2014/main" id="{9B552CDB-0749-4451-9ABC-BE96F205A7C5}"/>
                  </a:ext>
                </a:extLst>
              </p:cNvPr>
              <p:cNvSpPr>
                <a:spLocks noGrp="1" noRot="1" noChangeAspect="1" noMove="1" noResize="1" noEditPoints="1" noAdjustHandles="1" noChangeArrowheads="1" noChangeShapeType="1" noTextEdit="1"/>
              </p:cNvSpPr>
              <p:nvPr>
                <p:ph type="body" sz="half" idx="2"/>
              </p:nvPr>
            </p:nvSpPr>
            <p:spPr>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55838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79CDB-D0AC-48DD-B19F-4050D46AD8A8}"/>
              </a:ext>
            </a:extLst>
          </p:cNvPr>
          <p:cNvSpPr>
            <a:spLocks noGrp="1"/>
          </p:cNvSpPr>
          <p:nvPr>
            <p:ph type="title"/>
          </p:nvPr>
        </p:nvSpPr>
        <p:spPr/>
        <p:txBody>
          <a:bodyPr/>
          <a:lstStyle/>
          <a:p>
            <a:r>
              <a:rPr lang="en-US" dirty="0"/>
              <a:t>My Statistical Question and Data</a:t>
            </a:r>
          </a:p>
        </p:txBody>
      </p:sp>
      <p:sp>
        <p:nvSpPr>
          <p:cNvPr id="3" name="Content Placeholder 2">
            <a:extLst>
              <a:ext uri="{FF2B5EF4-FFF2-40B4-BE49-F238E27FC236}">
                <a16:creationId xmlns:a16="http://schemas.microsoft.com/office/drawing/2014/main" id="{CCDEBC4E-B0BB-44F5-B77A-44C1F92E05C3}"/>
              </a:ext>
            </a:extLst>
          </p:cNvPr>
          <p:cNvSpPr>
            <a:spLocks noGrp="1"/>
          </p:cNvSpPr>
          <p:nvPr>
            <p:ph sz="half" idx="1"/>
          </p:nvPr>
        </p:nvSpPr>
        <p:spPr/>
        <p:txBody>
          <a:bodyPr/>
          <a:lstStyle/>
          <a:p>
            <a:pPr marL="36900" indent="0" algn="ctr">
              <a:buNone/>
            </a:pPr>
            <a:r>
              <a:rPr lang="en-US" dirty="0"/>
              <a:t>Statistical Question</a:t>
            </a:r>
          </a:p>
          <a:p>
            <a:pPr marL="36900" indent="0">
              <a:buNone/>
            </a:pPr>
            <a:r>
              <a:rPr lang="en-US" dirty="0"/>
              <a:t>	Is there a correlation between the rating difference of the two chess players and the number of turns in the game? My hypothesis is that the larger the difference in ratings the players are, the shorter the game will be. Evenly matched players will have longer games.</a:t>
            </a:r>
          </a:p>
        </p:txBody>
      </p:sp>
      <p:sp>
        <p:nvSpPr>
          <p:cNvPr id="4" name="Content Placeholder 3">
            <a:extLst>
              <a:ext uri="{FF2B5EF4-FFF2-40B4-BE49-F238E27FC236}">
                <a16:creationId xmlns:a16="http://schemas.microsoft.com/office/drawing/2014/main" id="{D51D1B5C-2AD4-4C4B-B7B2-8C41F1E81800}"/>
              </a:ext>
            </a:extLst>
          </p:cNvPr>
          <p:cNvSpPr>
            <a:spLocks noGrp="1"/>
          </p:cNvSpPr>
          <p:nvPr>
            <p:ph sz="half" idx="2"/>
          </p:nvPr>
        </p:nvSpPr>
        <p:spPr/>
        <p:txBody>
          <a:bodyPr/>
          <a:lstStyle/>
          <a:p>
            <a:pPr marL="36900" indent="0" algn="ctr">
              <a:buNone/>
            </a:pPr>
            <a:r>
              <a:rPr lang="en-US" dirty="0"/>
              <a:t>Data Set</a:t>
            </a:r>
          </a:p>
          <a:p>
            <a:pPr marL="36900" indent="0">
              <a:buNone/>
            </a:pPr>
            <a:r>
              <a:rPr lang="en-US" dirty="0"/>
              <a:t>	My data set is made up of around 20,000 games from the website lichess.org. There are 16 variables including number of turns, winner, ratings, openings, and move orders.</a:t>
            </a:r>
          </a:p>
        </p:txBody>
      </p:sp>
    </p:spTree>
    <p:extLst>
      <p:ext uri="{BB962C8B-B14F-4D97-AF65-F5344CB8AC3E}">
        <p14:creationId xmlns:p14="http://schemas.microsoft.com/office/powerpoint/2010/main" val="577533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77F19-3B8A-4782-9565-5765B66FEE0F}"/>
              </a:ext>
            </a:extLst>
          </p:cNvPr>
          <p:cNvSpPr>
            <a:spLocks noGrp="1"/>
          </p:cNvSpPr>
          <p:nvPr>
            <p:ph type="title"/>
          </p:nvPr>
        </p:nvSpPr>
        <p:spPr/>
        <p:txBody>
          <a:bodyPr/>
          <a:lstStyle/>
          <a:p>
            <a:r>
              <a:rPr lang="en-US" dirty="0"/>
              <a:t>Variables</a:t>
            </a:r>
          </a:p>
        </p:txBody>
      </p:sp>
      <p:sp>
        <p:nvSpPr>
          <p:cNvPr id="3" name="Text Placeholder 2">
            <a:extLst>
              <a:ext uri="{FF2B5EF4-FFF2-40B4-BE49-F238E27FC236}">
                <a16:creationId xmlns:a16="http://schemas.microsoft.com/office/drawing/2014/main" id="{88679B2D-F5C2-4F0E-987C-F3B46F44ED17}"/>
              </a:ext>
            </a:extLst>
          </p:cNvPr>
          <p:cNvSpPr>
            <a:spLocks noGrp="1"/>
          </p:cNvSpPr>
          <p:nvPr>
            <p:ph type="body" idx="1"/>
          </p:nvPr>
        </p:nvSpPr>
        <p:spPr/>
        <p:txBody>
          <a:bodyPr/>
          <a:lstStyle/>
          <a:p>
            <a:r>
              <a:rPr lang="en-US" dirty="0"/>
              <a:t>Black Rating</a:t>
            </a:r>
          </a:p>
        </p:txBody>
      </p:sp>
      <p:pic>
        <p:nvPicPr>
          <p:cNvPr id="7" name="Content Placeholder 6">
            <a:extLst>
              <a:ext uri="{FF2B5EF4-FFF2-40B4-BE49-F238E27FC236}">
                <a16:creationId xmlns:a16="http://schemas.microsoft.com/office/drawing/2014/main" id="{4A779EEB-552D-41EA-9D9C-5A69BF33D902}"/>
              </a:ext>
            </a:extLst>
          </p:cNvPr>
          <p:cNvPicPr>
            <a:picLocks noGrp="1" noChangeAspect="1"/>
          </p:cNvPicPr>
          <p:nvPr>
            <p:ph sz="half" idx="2"/>
          </p:nvPr>
        </p:nvPicPr>
        <p:blipFill>
          <a:blip r:embed="rId2"/>
          <a:stretch>
            <a:fillRect/>
          </a:stretch>
        </p:blipFill>
        <p:spPr>
          <a:xfrm>
            <a:off x="1001703" y="2467243"/>
            <a:ext cx="4875213" cy="3236378"/>
          </a:xfrm>
          <a:prstGeom prst="rect">
            <a:avLst/>
          </a:prstGeom>
        </p:spPr>
      </p:pic>
      <p:sp>
        <p:nvSpPr>
          <p:cNvPr id="5" name="Text Placeholder 4">
            <a:extLst>
              <a:ext uri="{FF2B5EF4-FFF2-40B4-BE49-F238E27FC236}">
                <a16:creationId xmlns:a16="http://schemas.microsoft.com/office/drawing/2014/main" id="{E31A210F-A3FB-40D7-8BEB-B528197DB60F}"/>
              </a:ext>
            </a:extLst>
          </p:cNvPr>
          <p:cNvSpPr>
            <a:spLocks noGrp="1"/>
          </p:cNvSpPr>
          <p:nvPr>
            <p:ph type="body" sz="quarter" idx="3"/>
          </p:nvPr>
        </p:nvSpPr>
        <p:spPr/>
        <p:txBody>
          <a:bodyPr/>
          <a:lstStyle/>
          <a:p>
            <a:r>
              <a:rPr lang="en-US" dirty="0"/>
              <a:t>White Rating</a:t>
            </a:r>
          </a:p>
        </p:txBody>
      </p:sp>
      <p:pic>
        <p:nvPicPr>
          <p:cNvPr id="8" name="Content Placeholder 7">
            <a:extLst>
              <a:ext uri="{FF2B5EF4-FFF2-40B4-BE49-F238E27FC236}">
                <a16:creationId xmlns:a16="http://schemas.microsoft.com/office/drawing/2014/main" id="{8FA77CEC-CCC5-4BFF-85F6-6D4DC294E300}"/>
              </a:ext>
            </a:extLst>
          </p:cNvPr>
          <p:cNvPicPr>
            <a:picLocks noGrp="1" noChangeAspect="1"/>
          </p:cNvPicPr>
          <p:nvPr>
            <p:ph sz="quarter" idx="4"/>
          </p:nvPr>
        </p:nvPicPr>
        <p:blipFill>
          <a:blip r:embed="rId3"/>
          <a:stretch>
            <a:fillRect/>
          </a:stretch>
        </p:blipFill>
        <p:spPr>
          <a:xfrm>
            <a:off x="6294438" y="2467242"/>
            <a:ext cx="4895850" cy="3236379"/>
          </a:xfrm>
          <a:prstGeom prst="rect">
            <a:avLst/>
          </a:prstGeom>
        </p:spPr>
      </p:pic>
      <p:sp>
        <p:nvSpPr>
          <p:cNvPr id="9" name="TextBox 8">
            <a:extLst>
              <a:ext uri="{FF2B5EF4-FFF2-40B4-BE49-F238E27FC236}">
                <a16:creationId xmlns:a16="http://schemas.microsoft.com/office/drawing/2014/main" id="{D5F3A928-835B-4A03-8F7D-AC9C80B8BA23}"/>
              </a:ext>
            </a:extLst>
          </p:cNvPr>
          <p:cNvSpPr txBox="1"/>
          <p:nvPr/>
        </p:nvSpPr>
        <p:spPr>
          <a:xfrm>
            <a:off x="1001702" y="6017567"/>
            <a:ext cx="4875213" cy="461665"/>
          </a:xfrm>
          <a:prstGeom prst="rect">
            <a:avLst/>
          </a:prstGeom>
          <a:noFill/>
        </p:spPr>
        <p:txBody>
          <a:bodyPr wrap="square" rtlCol="0">
            <a:spAutoFit/>
          </a:bodyPr>
          <a:lstStyle/>
          <a:p>
            <a:r>
              <a:rPr lang="en-US" sz="800" dirty="0"/>
              <a:t>Mean: 1595</a:t>
            </a:r>
          </a:p>
          <a:p>
            <a:r>
              <a:rPr lang="en-US" sz="800" dirty="0"/>
              <a:t>Standard Deviation: 297</a:t>
            </a:r>
          </a:p>
          <a:p>
            <a:r>
              <a:rPr lang="en-US" sz="800" dirty="0"/>
              <a:t>Mode: 1400</a:t>
            </a:r>
          </a:p>
        </p:txBody>
      </p:sp>
      <p:sp>
        <p:nvSpPr>
          <p:cNvPr id="12" name="TextBox 11">
            <a:extLst>
              <a:ext uri="{FF2B5EF4-FFF2-40B4-BE49-F238E27FC236}">
                <a16:creationId xmlns:a16="http://schemas.microsoft.com/office/drawing/2014/main" id="{5E4ABA20-2856-4B07-9B90-E2E10B129B49}"/>
              </a:ext>
            </a:extLst>
          </p:cNvPr>
          <p:cNvSpPr txBox="1"/>
          <p:nvPr/>
        </p:nvSpPr>
        <p:spPr>
          <a:xfrm>
            <a:off x="6315074" y="5981350"/>
            <a:ext cx="4875214" cy="461665"/>
          </a:xfrm>
          <a:prstGeom prst="rect">
            <a:avLst/>
          </a:prstGeom>
          <a:noFill/>
        </p:spPr>
        <p:txBody>
          <a:bodyPr wrap="square" rtlCol="0">
            <a:spAutoFit/>
          </a:bodyPr>
          <a:lstStyle/>
          <a:p>
            <a:r>
              <a:rPr lang="en-US" sz="800" dirty="0"/>
              <a:t>Mean: 1602</a:t>
            </a:r>
          </a:p>
          <a:p>
            <a:r>
              <a:rPr lang="en-US" sz="800" dirty="0"/>
              <a:t>Standard Deviation: 297</a:t>
            </a:r>
          </a:p>
          <a:p>
            <a:r>
              <a:rPr lang="en-US" sz="800" dirty="0"/>
              <a:t>Mode: 1480</a:t>
            </a:r>
          </a:p>
        </p:txBody>
      </p:sp>
    </p:spTree>
    <p:extLst>
      <p:ext uri="{BB962C8B-B14F-4D97-AF65-F5344CB8AC3E}">
        <p14:creationId xmlns:p14="http://schemas.microsoft.com/office/powerpoint/2010/main" val="2935576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AC5FF-9987-48E1-9C67-4CAAF3C41486}"/>
              </a:ext>
            </a:extLst>
          </p:cNvPr>
          <p:cNvSpPr>
            <a:spLocks noGrp="1"/>
          </p:cNvSpPr>
          <p:nvPr>
            <p:ph type="title"/>
          </p:nvPr>
        </p:nvSpPr>
        <p:spPr/>
        <p:txBody>
          <a:bodyPr/>
          <a:lstStyle/>
          <a:p>
            <a:r>
              <a:rPr lang="en-US" dirty="0"/>
              <a:t>Variables, cont.</a:t>
            </a:r>
          </a:p>
        </p:txBody>
      </p:sp>
      <p:sp>
        <p:nvSpPr>
          <p:cNvPr id="3" name="Text Placeholder 2">
            <a:extLst>
              <a:ext uri="{FF2B5EF4-FFF2-40B4-BE49-F238E27FC236}">
                <a16:creationId xmlns:a16="http://schemas.microsoft.com/office/drawing/2014/main" id="{5FE8EEC1-35A6-41A8-BF1F-292CF681AF0C}"/>
              </a:ext>
            </a:extLst>
          </p:cNvPr>
          <p:cNvSpPr>
            <a:spLocks noGrp="1"/>
          </p:cNvSpPr>
          <p:nvPr>
            <p:ph type="body" idx="1"/>
          </p:nvPr>
        </p:nvSpPr>
        <p:spPr/>
        <p:txBody>
          <a:bodyPr/>
          <a:lstStyle/>
          <a:p>
            <a:r>
              <a:rPr lang="en-US" dirty="0"/>
              <a:t>Rating Difference Between Players</a:t>
            </a:r>
          </a:p>
        </p:txBody>
      </p:sp>
      <p:pic>
        <p:nvPicPr>
          <p:cNvPr id="7" name="Content Placeholder 6">
            <a:extLst>
              <a:ext uri="{FF2B5EF4-FFF2-40B4-BE49-F238E27FC236}">
                <a16:creationId xmlns:a16="http://schemas.microsoft.com/office/drawing/2014/main" id="{E54DC74E-2672-4909-B1C7-996DF8322E59}"/>
              </a:ext>
            </a:extLst>
          </p:cNvPr>
          <p:cNvPicPr>
            <a:picLocks noGrp="1" noChangeAspect="1"/>
          </p:cNvPicPr>
          <p:nvPr>
            <p:ph sz="half" idx="2"/>
          </p:nvPr>
        </p:nvPicPr>
        <p:blipFill>
          <a:blip r:embed="rId2"/>
          <a:stretch>
            <a:fillRect/>
          </a:stretch>
        </p:blipFill>
        <p:spPr>
          <a:xfrm>
            <a:off x="1006475" y="2504060"/>
            <a:ext cx="4875213" cy="3162743"/>
          </a:xfrm>
          <a:prstGeom prst="rect">
            <a:avLst/>
          </a:prstGeom>
        </p:spPr>
      </p:pic>
      <p:sp>
        <p:nvSpPr>
          <p:cNvPr id="5" name="Text Placeholder 4">
            <a:extLst>
              <a:ext uri="{FF2B5EF4-FFF2-40B4-BE49-F238E27FC236}">
                <a16:creationId xmlns:a16="http://schemas.microsoft.com/office/drawing/2014/main" id="{AA39EA2E-3F86-465C-BE84-F0FB9BA6912A}"/>
              </a:ext>
            </a:extLst>
          </p:cNvPr>
          <p:cNvSpPr>
            <a:spLocks noGrp="1"/>
          </p:cNvSpPr>
          <p:nvPr>
            <p:ph type="body" sz="quarter" idx="3"/>
          </p:nvPr>
        </p:nvSpPr>
        <p:spPr/>
        <p:txBody>
          <a:bodyPr/>
          <a:lstStyle/>
          <a:p>
            <a:r>
              <a:rPr lang="en-US" dirty="0"/>
              <a:t>Number of Turns in a Game</a:t>
            </a:r>
          </a:p>
        </p:txBody>
      </p:sp>
      <p:pic>
        <p:nvPicPr>
          <p:cNvPr id="8" name="Content Placeholder 7">
            <a:extLst>
              <a:ext uri="{FF2B5EF4-FFF2-40B4-BE49-F238E27FC236}">
                <a16:creationId xmlns:a16="http://schemas.microsoft.com/office/drawing/2014/main" id="{AD533786-81E6-44E3-8784-4438008A5227}"/>
              </a:ext>
            </a:extLst>
          </p:cNvPr>
          <p:cNvPicPr>
            <a:picLocks noGrp="1" noChangeAspect="1"/>
          </p:cNvPicPr>
          <p:nvPr>
            <p:ph sz="quarter" idx="4"/>
          </p:nvPr>
        </p:nvPicPr>
        <p:blipFill>
          <a:blip r:embed="rId3"/>
          <a:stretch>
            <a:fillRect/>
          </a:stretch>
        </p:blipFill>
        <p:spPr>
          <a:xfrm>
            <a:off x="6294438" y="2504313"/>
            <a:ext cx="4895850" cy="3162237"/>
          </a:xfrm>
          <a:prstGeom prst="rect">
            <a:avLst/>
          </a:prstGeom>
        </p:spPr>
      </p:pic>
      <p:sp>
        <p:nvSpPr>
          <p:cNvPr id="9" name="TextBox 8">
            <a:extLst>
              <a:ext uri="{FF2B5EF4-FFF2-40B4-BE49-F238E27FC236}">
                <a16:creationId xmlns:a16="http://schemas.microsoft.com/office/drawing/2014/main" id="{331B0876-672A-4D8A-A4D6-6049A4B04274}"/>
              </a:ext>
            </a:extLst>
          </p:cNvPr>
          <p:cNvSpPr txBox="1"/>
          <p:nvPr/>
        </p:nvSpPr>
        <p:spPr>
          <a:xfrm>
            <a:off x="1004742" y="5939406"/>
            <a:ext cx="4876344" cy="461665"/>
          </a:xfrm>
          <a:prstGeom prst="rect">
            <a:avLst/>
          </a:prstGeom>
          <a:noFill/>
        </p:spPr>
        <p:txBody>
          <a:bodyPr wrap="square" rtlCol="0">
            <a:spAutoFit/>
          </a:bodyPr>
          <a:lstStyle/>
          <a:p>
            <a:r>
              <a:rPr lang="en-US" sz="800" dirty="0"/>
              <a:t>Mean: 7.53</a:t>
            </a:r>
          </a:p>
          <a:p>
            <a:r>
              <a:rPr lang="en-US" sz="800" dirty="0"/>
              <a:t>Standard Deviation: 246</a:t>
            </a:r>
          </a:p>
          <a:p>
            <a:r>
              <a:rPr lang="en-US" sz="800" dirty="0"/>
              <a:t>Mode: 0</a:t>
            </a:r>
          </a:p>
        </p:txBody>
      </p:sp>
      <p:sp>
        <p:nvSpPr>
          <p:cNvPr id="10" name="TextBox 9">
            <a:extLst>
              <a:ext uri="{FF2B5EF4-FFF2-40B4-BE49-F238E27FC236}">
                <a16:creationId xmlns:a16="http://schemas.microsoft.com/office/drawing/2014/main" id="{BEEE00C8-0819-444B-AE05-1B96A230688E}"/>
              </a:ext>
            </a:extLst>
          </p:cNvPr>
          <p:cNvSpPr txBox="1"/>
          <p:nvPr/>
        </p:nvSpPr>
        <p:spPr>
          <a:xfrm>
            <a:off x="6294438" y="5939406"/>
            <a:ext cx="4876344" cy="461665"/>
          </a:xfrm>
          <a:prstGeom prst="rect">
            <a:avLst/>
          </a:prstGeom>
          <a:noFill/>
        </p:spPr>
        <p:txBody>
          <a:bodyPr wrap="square" rtlCol="0">
            <a:spAutoFit/>
          </a:bodyPr>
          <a:lstStyle/>
          <a:p>
            <a:r>
              <a:rPr lang="en-US" sz="800" dirty="0"/>
              <a:t>Mean: 61</a:t>
            </a:r>
          </a:p>
          <a:p>
            <a:r>
              <a:rPr lang="en-US" sz="800" dirty="0"/>
              <a:t>Standard Deviation: 34</a:t>
            </a:r>
          </a:p>
          <a:p>
            <a:r>
              <a:rPr lang="en-US" sz="800" dirty="0"/>
              <a:t>Mode: 51</a:t>
            </a:r>
          </a:p>
        </p:txBody>
      </p:sp>
    </p:spTree>
    <p:extLst>
      <p:ext uri="{BB962C8B-B14F-4D97-AF65-F5344CB8AC3E}">
        <p14:creationId xmlns:p14="http://schemas.microsoft.com/office/powerpoint/2010/main" val="2607655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CA172-399F-4C2C-AA2E-2B906E804A9B}"/>
              </a:ext>
            </a:extLst>
          </p:cNvPr>
          <p:cNvSpPr>
            <a:spLocks noGrp="1"/>
          </p:cNvSpPr>
          <p:nvPr>
            <p:ph type="title"/>
          </p:nvPr>
        </p:nvSpPr>
        <p:spPr/>
        <p:txBody>
          <a:bodyPr/>
          <a:lstStyle/>
          <a:p>
            <a:r>
              <a:rPr lang="en-US" dirty="0"/>
              <a:t>Variables, Cont.</a:t>
            </a:r>
          </a:p>
        </p:txBody>
      </p:sp>
      <p:sp>
        <p:nvSpPr>
          <p:cNvPr id="3" name="Text Placeholder 2">
            <a:extLst>
              <a:ext uri="{FF2B5EF4-FFF2-40B4-BE49-F238E27FC236}">
                <a16:creationId xmlns:a16="http://schemas.microsoft.com/office/drawing/2014/main" id="{744B6758-EF42-4EDA-A506-660C89841A76}"/>
              </a:ext>
            </a:extLst>
          </p:cNvPr>
          <p:cNvSpPr>
            <a:spLocks noGrp="1"/>
          </p:cNvSpPr>
          <p:nvPr>
            <p:ph type="body" idx="1"/>
          </p:nvPr>
        </p:nvSpPr>
        <p:spPr/>
        <p:txBody>
          <a:bodyPr/>
          <a:lstStyle/>
          <a:p>
            <a:r>
              <a:rPr lang="en-US" dirty="0"/>
              <a:t>Game Winner</a:t>
            </a:r>
          </a:p>
        </p:txBody>
      </p:sp>
      <p:pic>
        <p:nvPicPr>
          <p:cNvPr id="7" name="Content Placeholder 6">
            <a:extLst>
              <a:ext uri="{FF2B5EF4-FFF2-40B4-BE49-F238E27FC236}">
                <a16:creationId xmlns:a16="http://schemas.microsoft.com/office/drawing/2014/main" id="{09C8E77D-BAE5-49AA-B255-45C3CD5E3785}"/>
              </a:ext>
            </a:extLst>
          </p:cNvPr>
          <p:cNvPicPr>
            <a:picLocks noGrp="1" noChangeAspect="1"/>
          </p:cNvPicPr>
          <p:nvPr>
            <p:ph sz="half" idx="2"/>
          </p:nvPr>
        </p:nvPicPr>
        <p:blipFill>
          <a:blip r:embed="rId2"/>
          <a:stretch>
            <a:fillRect/>
          </a:stretch>
        </p:blipFill>
        <p:spPr>
          <a:xfrm>
            <a:off x="1006475" y="2497108"/>
            <a:ext cx="4875213" cy="3176646"/>
          </a:xfrm>
          <a:prstGeom prst="rect">
            <a:avLst/>
          </a:prstGeom>
        </p:spPr>
      </p:pic>
      <p:sp>
        <p:nvSpPr>
          <p:cNvPr id="5" name="Text Placeholder 4">
            <a:extLst>
              <a:ext uri="{FF2B5EF4-FFF2-40B4-BE49-F238E27FC236}">
                <a16:creationId xmlns:a16="http://schemas.microsoft.com/office/drawing/2014/main" id="{7FBB7231-2F85-485D-916E-D2AD0C273F43}"/>
              </a:ext>
            </a:extLst>
          </p:cNvPr>
          <p:cNvSpPr>
            <a:spLocks noGrp="1"/>
          </p:cNvSpPr>
          <p:nvPr>
            <p:ph type="body" sz="quarter" idx="3"/>
          </p:nvPr>
        </p:nvSpPr>
        <p:spPr/>
        <p:txBody>
          <a:bodyPr/>
          <a:lstStyle/>
          <a:p>
            <a:r>
              <a:rPr lang="en-US" dirty="0"/>
              <a:t>Reason for Game Ending</a:t>
            </a:r>
          </a:p>
        </p:txBody>
      </p:sp>
      <p:pic>
        <p:nvPicPr>
          <p:cNvPr id="8" name="Content Placeholder 7">
            <a:extLst>
              <a:ext uri="{FF2B5EF4-FFF2-40B4-BE49-F238E27FC236}">
                <a16:creationId xmlns:a16="http://schemas.microsoft.com/office/drawing/2014/main" id="{BD50D370-8766-4CAD-8EF4-9A9263B3BA95}"/>
              </a:ext>
            </a:extLst>
          </p:cNvPr>
          <p:cNvPicPr>
            <a:picLocks noGrp="1" noChangeAspect="1"/>
          </p:cNvPicPr>
          <p:nvPr>
            <p:ph sz="quarter" idx="4"/>
          </p:nvPr>
        </p:nvPicPr>
        <p:blipFill>
          <a:blip r:embed="rId3"/>
          <a:stretch>
            <a:fillRect/>
          </a:stretch>
        </p:blipFill>
        <p:spPr>
          <a:xfrm>
            <a:off x="6294438" y="2472585"/>
            <a:ext cx="4895850" cy="3225693"/>
          </a:xfrm>
          <a:prstGeom prst="rect">
            <a:avLst/>
          </a:prstGeom>
        </p:spPr>
      </p:pic>
    </p:spTree>
    <p:extLst>
      <p:ext uri="{BB962C8B-B14F-4D97-AF65-F5344CB8AC3E}">
        <p14:creationId xmlns:p14="http://schemas.microsoft.com/office/powerpoint/2010/main" val="3996018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8D92B-E98A-47B8-9564-15433ED9AC0D}"/>
              </a:ext>
            </a:extLst>
          </p:cNvPr>
          <p:cNvSpPr>
            <a:spLocks noGrp="1"/>
          </p:cNvSpPr>
          <p:nvPr>
            <p:ph type="title"/>
          </p:nvPr>
        </p:nvSpPr>
        <p:spPr/>
        <p:txBody>
          <a:bodyPr/>
          <a:lstStyle/>
          <a:p>
            <a:r>
              <a:rPr lang="en-US" dirty="0"/>
              <a:t>Initial Thoughts</a:t>
            </a:r>
          </a:p>
        </p:txBody>
      </p:sp>
      <p:sp>
        <p:nvSpPr>
          <p:cNvPr id="3" name="Content Placeholder 2">
            <a:extLst>
              <a:ext uri="{FF2B5EF4-FFF2-40B4-BE49-F238E27FC236}">
                <a16:creationId xmlns:a16="http://schemas.microsoft.com/office/drawing/2014/main" id="{D59A9C0A-C04F-4AEF-BA0C-22B6D3FEC26D}"/>
              </a:ext>
            </a:extLst>
          </p:cNvPr>
          <p:cNvSpPr>
            <a:spLocks noGrp="1"/>
          </p:cNvSpPr>
          <p:nvPr>
            <p:ph idx="1"/>
          </p:nvPr>
        </p:nvSpPr>
        <p:spPr/>
        <p:txBody>
          <a:bodyPr/>
          <a:lstStyle/>
          <a:p>
            <a:pPr marL="450000" lvl="1" indent="0">
              <a:buNone/>
            </a:pPr>
            <a:r>
              <a:rPr lang="en-US" dirty="0"/>
              <a:t>		I chose to remove all games with players ranked 1500. This is shown in my Jupyter Notebook, but I had a huge peak at 1500 while the rest of the distribution was relatively normal. I discovered that lichess.org starts all new players at rank 1500 so most people at that rank are really an unknown rank. I thought that it would be less of an impact on the data if I just removed those games.</a:t>
            </a:r>
          </a:p>
          <a:p>
            <a:pPr marL="450000" lvl="1" indent="0">
              <a:buNone/>
            </a:pPr>
            <a:r>
              <a:rPr lang="en-US" dirty="0"/>
              <a:t>		My second concern was that the rating difference of players is not at all normal. I should have expected this because a chess website would be set up to have similar ranked people player each other so that everyone could have a good experience. This may make it more difficult to find a correlation because there is very little data in the tails but we will move forward.</a:t>
            </a:r>
          </a:p>
        </p:txBody>
      </p:sp>
    </p:spTree>
    <p:extLst>
      <p:ext uri="{BB962C8B-B14F-4D97-AF65-F5344CB8AC3E}">
        <p14:creationId xmlns:p14="http://schemas.microsoft.com/office/powerpoint/2010/main" val="2575229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3640D-FF6D-4849-BC35-C80D1C5020C1}"/>
              </a:ext>
            </a:extLst>
          </p:cNvPr>
          <p:cNvSpPr>
            <a:spLocks noGrp="1"/>
          </p:cNvSpPr>
          <p:nvPr>
            <p:ph type="title"/>
          </p:nvPr>
        </p:nvSpPr>
        <p:spPr/>
        <p:txBody>
          <a:bodyPr/>
          <a:lstStyle/>
          <a:p>
            <a:r>
              <a:rPr lang="en-US" dirty="0"/>
              <a:t>Probability Mass Function</a:t>
            </a:r>
          </a:p>
        </p:txBody>
      </p:sp>
      <p:pic>
        <p:nvPicPr>
          <p:cNvPr id="5" name="Picture Placeholder 4">
            <a:extLst>
              <a:ext uri="{FF2B5EF4-FFF2-40B4-BE49-F238E27FC236}">
                <a16:creationId xmlns:a16="http://schemas.microsoft.com/office/drawing/2014/main" id="{56081EE8-DCE5-4ABF-9631-C3ED59C143E2}"/>
              </a:ext>
            </a:extLst>
          </p:cNvPr>
          <p:cNvPicPr>
            <a:picLocks noGrp="1" noChangeAspect="1"/>
          </p:cNvPicPr>
          <p:nvPr>
            <p:ph type="pic" idx="1"/>
          </p:nvPr>
        </p:nvPicPr>
        <p:blipFill>
          <a:blip r:embed="rId2"/>
          <a:srcRect l="537" r="537"/>
          <a:stretch>
            <a:fillRect/>
          </a:stretch>
        </p:blipFill>
        <p:spPr>
          <a:xfrm>
            <a:off x="2457450" y="695325"/>
            <a:ext cx="7194550" cy="3525838"/>
          </a:xfrm>
          <a:prstGeom prst="rect">
            <a:avLst/>
          </a:prstGeom>
        </p:spPr>
      </p:pic>
      <p:sp>
        <p:nvSpPr>
          <p:cNvPr id="4" name="Text Placeholder 3">
            <a:extLst>
              <a:ext uri="{FF2B5EF4-FFF2-40B4-BE49-F238E27FC236}">
                <a16:creationId xmlns:a16="http://schemas.microsoft.com/office/drawing/2014/main" id="{D2632874-A7DC-4D4B-9D05-90B34D841B8A}"/>
              </a:ext>
            </a:extLst>
          </p:cNvPr>
          <p:cNvSpPr>
            <a:spLocks noGrp="1"/>
          </p:cNvSpPr>
          <p:nvPr>
            <p:ph type="body" sz="half" idx="2"/>
          </p:nvPr>
        </p:nvSpPr>
        <p:spPr>
          <a:xfrm>
            <a:off x="913795" y="5108728"/>
            <a:ext cx="10353762" cy="978036"/>
          </a:xfrm>
        </p:spPr>
        <p:txBody>
          <a:bodyPr>
            <a:normAutofit/>
          </a:bodyPr>
          <a:lstStyle/>
          <a:p>
            <a:pPr algn="l"/>
            <a:r>
              <a:rPr lang="en-US" dirty="0"/>
              <a:t>	There is no clear difference between the length of games black wins compared to white. The only possibility I see is that white may be more likely to win early which would make sense because going first is a large advantage early in the game and lessens over time.</a:t>
            </a:r>
          </a:p>
        </p:txBody>
      </p:sp>
    </p:spTree>
    <p:extLst>
      <p:ext uri="{BB962C8B-B14F-4D97-AF65-F5344CB8AC3E}">
        <p14:creationId xmlns:p14="http://schemas.microsoft.com/office/powerpoint/2010/main" val="2022451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0C878-D988-4560-9EBA-5F4C5FAD3DB6}"/>
              </a:ext>
            </a:extLst>
          </p:cNvPr>
          <p:cNvSpPr>
            <a:spLocks noGrp="1"/>
          </p:cNvSpPr>
          <p:nvPr>
            <p:ph type="title"/>
          </p:nvPr>
        </p:nvSpPr>
        <p:spPr>
          <a:xfrm>
            <a:off x="913795" y="1616926"/>
            <a:ext cx="3706889" cy="814591"/>
          </a:xfrm>
        </p:spPr>
        <p:txBody>
          <a:bodyPr>
            <a:normAutofit fontScale="90000"/>
          </a:bodyPr>
          <a:lstStyle/>
          <a:p>
            <a:r>
              <a:rPr lang="en-US" dirty="0"/>
              <a:t>Cumulative Distribution Function</a:t>
            </a:r>
          </a:p>
        </p:txBody>
      </p:sp>
      <p:pic>
        <p:nvPicPr>
          <p:cNvPr id="5" name="Content Placeholder 4">
            <a:extLst>
              <a:ext uri="{FF2B5EF4-FFF2-40B4-BE49-F238E27FC236}">
                <a16:creationId xmlns:a16="http://schemas.microsoft.com/office/drawing/2014/main" id="{F502BBB0-05D8-40F1-8D5F-D1443542EF75}"/>
              </a:ext>
            </a:extLst>
          </p:cNvPr>
          <p:cNvPicPr>
            <a:picLocks noGrp="1" noChangeAspect="1"/>
          </p:cNvPicPr>
          <p:nvPr>
            <p:ph idx="1"/>
          </p:nvPr>
        </p:nvPicPr>
        <p:blipFill>
          <a:blip r:embed="rId2"/>
          <a:stretch>
            <a:fillRect/>
          </a:stretch>
        </p:blipFill>
        <p:spPr>
          <a:xfrm>
            <a:off x="5210437" y="1282390"/>
            <a:ext cx="6151013" cy="4137103"/>
          </a:xfrm>
          <a:prstGeom prst="rect">
            <a:avLst/>
          </a:prstGeom>
        </p:spPr>
      </p:pic>
      <p:sp>
        <p:nvSpPr>
          <p:cNvPr id="4" name="Text Placeholder 3">
            <a:extLst>
              <a:ext uri="{FF2B5EF4-FFF2-40B4-BE49-F238E27FC236}">
                <a16:creationId xmlns:a16="http://schemas.microsoft.com/office/drawing/2014/main" id="{194699FA-44BA-409E-B841-E314D4E74D59}"/>
              </a:ext>
            </a:extLst>
          </p:cNvPr>
          <p:cNvSpPr>
            <a:spLocks noGrp="1"/>
          </p:cNvSpPr>
          <p:nvPr>
            <p:ph type="body" sz="half" idx="2"/>
          </p:nvPr>
        </p:nvSpPr>
        <p:spPr/>
        <p:txBody>
          <a:bodyPr/>
          <a:lstStyle/>
          <a:p>
            <a:r>
              <a:rPr lang="en-US" dirty="0"/>
              <a:t>Here we can see that very few games make it past 150 turns (1.5%). 42% of games end before the 50</a:t>
            </a:r>
            <a:r>
              <a:rPr lang="en-US" baseline="30000" dirty="0"/>
              <a:t>th</a:t>
            </a:r>
            <a:r>
              <a:rPr lang="en-US" dirty="0"/>
              <a:t> turn and 87% of games finish before the 100</a:t>
            </a:r>
            <a:r>
              <a:rPr lang="en-US" baseline="30000" dirty="0"/>
              <a:t>th</a:t>
            </a:r>
            <a:r>
              <a:rPr lang="en-US" dirty="0"/>
              <a:t> turn. This makes sense because we saw earlier that our average game length was 61 moves.</a:t>
            </a:r>
          </a:p>
        </p:txBody>
      </p:sp>
    </p:spTree>
    <p:extLst>
      <p:ext uri="{BB962C8B-B14F-4D97-AF65-F5344CB8AC3E}">
        <p14:creationId xmlns:p14="http://schemas.microsoft.com/office/powerpoint/2010/main" val="450930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0F594-07F3-44B5-B506-72DC6FFE136A}"/>
              </a:ext>
            </a:extLst>
          </p:cNvPr>
          <p:cNvSpPr>
            <a:spLocks noGrp="1"/>
          </p:cNvSpPr>
          <p:nvPr>
            <p:ph type="title"/>
          </p:nvPr>
        </p:nvSpPr>
        <p:spPr/>
        <p:txBody>
          <a:bodyPr/>
          <a:lstStyle/>
          <a:p>
            <a:r>
              <a:rPr lang="en-US" dirty="0"/>
              <a:t>Normal Probability Plot</a:t>
            </a:r>
          </a:p>
        </p:txBody>
      </p:sp>
      <p:pic>
        <p:nvPicPr>
          <p:cNvPr id="5" name="Content Placeholder 4">
            <a:extLst>
              <a:ext uri="{FF2B5EF4-FFF2-40B4-BE49-F238E27FC236}">
                <a16:creationId xmlns:a16="http://schemas.microsoft.com/office/drawing/2014/main" id="{F20DCD2A-BBFA-4C78-8B0F-43F5CF58DB43}"/>
              </a:ext>
            </a:extLst>
          </p:cNvPr>
          <p:cNvPicPr>
            <a:picLocks noGrp="1" noChangeAspect="1"/>
          </p:cNvPicPr>
          <p:nvPr>
            <p:ph idx="1"/>
          </p:nvPr>
        </p:nvPicPr>
        <p:blipFill>
          <a:blip r:embed="rId2"/>
          <a:stretch>
            <a:fillRect/>
          </a:stretch>
        </p:blipFill>
        <p:spPr>
          <a:xfrm>
            <a:off x="5126775" y="1260088"/>
            <a:ext cx="6208085" cy="4103649"/>
          </a:xfrm>
          <a:prstGeom prst="rect">
            <a:avLst/>
          </a:prstGeom>
        </p:spPr>
      </p:pic>
      <p:sp>
        <p:nvSpPr>
          <p:cNvPr id="4" name="Text Placeholder 3">
            <a:extLst>
              <a:ext uri="{FF2B5EF4-FFF2-40B4-BE49-F238E27FC236}">
                <a16:creationId xmlns:a16="http://schemas.microsoft.com/office/drawing/2014/main" id="{5D2420BA-9A8A-4EB0-82FC-953EE304E909}"/>
              </a:ext>
            </a:extLst>
          </p:cNvPr>
          <p:cNvSpPr>
            <a:spLocks noGrp="1"/>
          </p:cNvSpPr>
          <p:nvPr>
            <p:ph type="body" sz="half" idx="2"/>
          </p:nvPr>
        </p:nvSpPr>
        <p:spPr/>
        <p:txBody>
          <a:bodyPr/>
          <a:lstStyle/>
          <a:p>
            <a:r>
              <a:rPr lang="en-US" dirty="0"/>
              <a:t>This plot shows us how much our data distribution matches the standard normal bell curve. It is very clear that the data does not follow it very well. This confirms what we saw in our histogram earlier. The data for turns has a severe right skew.</a:t>
            </a:r>
          </a:p>
        </p:txBody>
      </p:sp>
    </p:spTree>
    <p:extLst>
      <p:ext uri="{BB962C8B-B14F-4D97-AF65-F5344CB8AC3E}">
        <p14:creationId xmlns:p14="http://schemas.microsoft.com/office/powerpoint/2010/main" val="1962068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otalTime>227</TotalTime>
  <Words>432</Words>
  <Application>Microsoft Office PowerPoint</Application>
  <PresentationFormat>Widescreen</PresentationFormat>
  <Paragraphs>45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Calisto MT</vt:lpstr>
      <vt:lpstr>Cambria Math</vt:lpstr>
      <vt:lpstr>Wingdings 2</vt:lpstr>
      <vt:lpstr>Slate</vt:lpstr>
      <vt:lpstr>The Data Behind Chess</vt:lpstr>
      <vt:lpstr>My Statistical Question and Data</vt:lpstr>
      <vt:lpstr>Variables</vt:lpstr>
      <vt:lpstr>Variables, cont.</vt:lpstr>
      <vt:lpstr>Variables, Cont.</vt:lpstr>
      <vt:lpstr>Initial Thoughts</vt:lpstr>
      <vt:lpstr>Probability Mass Function</vt:lpstr>
      <vt:lpstr>Cumulative Distribution Function</vt:lpstr>
      <vt:lpstr>Normal Probability Plot</vt:lpstr>
      <vt:lpstr>White Rating vs.  Black Rating</vt:lpstr>
      <vt:lpstr>Rating Difference vs. Number of Turns</vt:lpstr>
      <vt:lpstr>Correlation Permutation Test</vt:lpstr>
      <vt:lpstr>Linear Regression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Data Behind Chess</dc:title>
  <dc:creator>Taylor Anderson</dc:creator>
  <cp:lastModifiedBy>Taylor Anderson</cp:lastModifiedBy>
  <cp:revision>17</cp:revision>
  <dcterms:created xsi:type="dcterms:W3CDTF">2019-08-11T22:29:16Z</dcterms:created>
  <dcterms:modified xsi:type="dcterms:W3CDTF">2019-08-12T02:16:58Z</dcterms:modified>
</cp:coreProperties>
</file>