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5715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E5A"/>
    <a:srgbClr val="099BDD"/>
    <a:srgbClr val="58BDC1"/>
    <a:srgbClr val="C3105C"/>
    <a:srgbClr val="59C0C3"/>
    <a:srgbClr val="E6E6E6"/>
    <a:srgbClr val="C51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3" autoAdjust="0"/>
    <p:restoredTop sz="94660"/>
  </p:normalViewPr>
  <p:slideViewPr>
    <p:cSldViewPr snapToGrid="0">
      <p:cViewPr>
        <p:scale>
          <a:sx n="104" d="100"/>
          <a:sy n="104" d="100"/>
        </p:scale>
        <p:origin x="4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Fear of Flying</c:v>
                </c:pt>
              </c:strCache>
            </c:strRef>
          </c:tx>
          <c:dPt>
            <c:idx val="0"/>
            <c:bubble3D val="0"/>
            <c:spPr>
              <a:solidFill>
                <a:srgbClr val="59C0C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72DE-49D4-94CF-7EEFE4BD0EA5}"/>
              </c:ext>
            </c:extLst>
          </c:dPt>
          <c:dPt>
            <c:idx val="1"/>
            <c:bubble3D val="0"/>
            <c:spPr>
              <a:solidFill>
                <a:srgbClr val="C5115E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DE-49D4-94CF-7EEFE4BD0E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E-49D4-94CF-7EEFE4BD0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3105C"/>
            </a:solidFill>
          </c:spPr>
          <c:dPt>
            <c:idx val="0"/>
            <c:bubble3D val="0"/>
            <c:spPr>
              <a:solidFill>
                <a:srgbClr val="C3105C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58BDC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825-4CD1-80BB-A5A9470077B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0.97499999999999998</c:v>
                </c:pt>
                <c:pt idx="1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CD1-80BB-A5A947007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207" y="6863373"/>
            <a:ext cx="5716719" cy="60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7221219"/>
            <a:ext cx="5377296" cy="5797823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375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13234385"/>
            <a:ext cx="4286250" cy="4364183"/>
          </a:xfrm>
        </p:spPr>
        <p:txBody>
          <a:bodyPr>
            <a:normAutofit/>
          </a:bodyPr>
          <a:lstStyle>
            <a:lvl1pPr marL="0" indent="0" algn="ctr">
              <a:buNone/>
              <a:defRPr sz="125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250"/>
            </a:lvl3pPr>
            <a:lvl4pPr marL="857250" indent="0" algn="ctr">
              <a:buNone/>
              <a:defRPr sz="1250"/>
            </a:lvl4pPr>
            <a:lvl5pPr marL="1143000" indent="0" algn="ctr">
              <a:buNone/>
              <a:defRPr sz="1250"/>
            </a:lvl5pPr>
            <a:lvl6pPr marL="1428750" indent="0" algn="ctr">
              <a:buNone/>
              <a:defRPr sz="1250"/>
            </a:lvl6pPr>
            <a:lvl7pPr marL="1714500" indent="0" algn="ctr">
              <a:buNone/>
              <a:defRPr sz="1250"/>
            </a:lvl7pPr>
            <a:lvl8pPr marL="2000250" indent="0" algn="ctr">
              <a:buNone/>
              <a:defRPr sz="1250"/>
            </a:lvl8pPr>
            <a:lvl9pPr marL="2286000" indent="0" algn="ctr">
              <a:buNone/>
              <a:defRPr sz="12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7803" y="0"/>
            <a:ext cx="1285875" cy="22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94043" y="2032000"/>
            <a:ext cx="1126116" cy="187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6" y="2032000"/>
            <a:ext cx="3737480" cy="187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2907" y="21409519"/>
            <a:ext cx="1285873" cy="1217083"/>
          </a:xfrm>
        </p:spPr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21409519"/>
            <a:ext cx="2006095" cy="12170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84242" y="21409519"/>
            <a:ext cx="412387" cy="1217083"/>
          </a:xfrm>
        </p:spPr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207" y="6863373"/>
            <a:ext cx="5716719" cy="60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58" y="7362930"/>
            <a:ext cx="4929188" cy="55880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375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58" y="13281335"/>
            <a:ext cx="4929188" cy="3915463"/>
          </a:xfrm>
        </p:spPr>
        <p:txBody>
          <a:bodyPr anchor="t">
            <a:normAutofit/>
          </a:bodyPr>
          <a:lstStyle>
            <a:lvl1pPr marL="0" indent="0" algn="ctr">
              <a:buNone/>
              <a:defRPr sz="1250">
                <a:solidFill>
                  <a:schemeClr val="tx2"/>
                </a:solidFill>
              </a:defRPr>
            </a:lvl1pPr>
            <a:lvl2pPr marL="28575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3" y="6705600"/>
            <a:ext cx="2286000" cy="14020800"/>
          </a:xfrm>
        </p:spPr>
        <p:txBody>
          <a:bodyPr/>
          <a:lstStyle>
            <a:lvl1pPr>
              <a:defRPr sz="1375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75" y="6705600"/>
            <a:ext cx="2286000" cy="14020800"/>
          </a:xfrm>
        </p:spPr>
        <p:txBody>
          <a:bodyPr/>
          <a:lstStyle>
            <a:lvl1pPr>
              <a:defRPr sz="1375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1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5" y="6378233"/>
            <a:ext cx="2286000" cy="2476980"/>
          </a:xfrm>
        </p:spPr>
        <p:txBody>
          <a:bodyPr anchor="ctr">
            <a:normAutofit/>
          </a:bodyPr>
          <a:lstStyle>
            <a:lvl1pPr marL="0" indent="0">
              <a:buNone/>
              <a:defRPr sz="125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" y="8855220"/>
            <a:ext cx="2286000" cy="11887200"/>
          </a:xfrm>
        </p:spPr>
        <p:txBody>
          <a:bodyPr/>
          <a:lstStyle>
            <a:lvl1pPr>
              <a:defRPr sz="1375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0268" y="6378233"/>
            <a:ext cx="2286000" cy="2476980"/>
          </a:xfrm>
        </p:spPr>
        <p:txBody>
          <a:bodyPr anchor="ctr">
            <a:normAutofit/>
          </a:bodyPr>
          <a:lstStyle>
            <a:lvl1pPr marL="0" indent="0">
              <a:buNone/>
              <a:defRPr sz="125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0268" y="8855213"/>
            <a:ext cx="2286000" cy="11887200"/>
          </a:xfrm>
        </p:spPr>
        <p:txBody>
          <a:bodyPr/>
          <a:lstStyle>
            <a:lvl1pPr>
              <a:defRPr sz="1375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7162800"/>
            <a:ext cx="2857500" cy="12801600"/>
          </a:xfrm>
        </p:spPr>
        <p:txBody>
          <a:bodyPr/>
          <a:lstStyle>
            <a:lvl1pPr>
              <a:defRPr sz="1375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855" y="7158292"/>
            <a:ext cx="1600200" cy="114410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063"/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625" y="7371647"/>
            <a:ext cx="2971800" cy="1280160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8344" y="7168737"/>
            <a:ext cx="1600200" cy="11430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063"/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" y="587031"/>
            <a:ext cx="5713571" cy="5486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137" y="947253"/>
            <a:ext cx="485775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37" y="6705600"/>
            <a:ext cx="4857750" cy="140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973" y="21409519"/>
            <a:ext cx="1621902" cy="121708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656">
                <a:solidFill>
                  <a:schemeClr val="tx1"/>
                </a:solidFill>
              </a:defRPr>
            </a:lvl1pPr>
          </a:lstStyle>
          <a:p>
            <a:fld id="{05929997-409F-4B62-9525-7F04DAB705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9375" y="21409519"/>
            <a:ext cx="2537892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5712" y="21409519"/>
            <a:ext cx="443561" cy="121708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750" b="0">
                <a:solidFill>
                  <a:schemeClr val="tx1"/>
                </a:solidFill>
              </a:defRPr>
            </a:lvl1pPr>
          </a:lstStyle>
          <a:p>
            <a:fld id="{02A07BFF-1875-4FF2-B38F-55FE4F05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3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571500" rtl="0" eaLnBrk="1" latinLnBrk="0" hangingPunct="1">
        <a:lnSpc>
          <a:spcPct val="85000"/>
        </a:lnSpc>
        <a:spcBef>
          <a:spcPct val="0"/>
        </a:spcBef>
        <a:buNone/>
        <a:defRPr sz="25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571500" rtl="0" eaLnBrk="1" latinLnBrk="0" hangingPunct="1">
        <a:lnSpc>
          <a:spcPct val="90000"/>
        </a:lnSpc>
        <a:spcBef>
          <a:spcPts val="750"/>
        </a:spcBef>
        <a:spcAft>
          <a:spcPts val="125"/>
        </a:spcAft>
        <a:buClr>
          <a:schemeClr val="tx1"/>
        </a:buClr>
        <a:buFont typeface="Wingdings" pitchFamily="2" charset="2"/>
        <a:buChar char=""/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802875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919875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018125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28875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tx1"/>
        </a:buClr>
        <a:buFont typeface="Wingdings" pitchFamily="2" charset="2"/>
        <a:buChar char="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ashingtonpost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EE712-59BE-4B05-84A0-22BA9F825650}"/>
              </a:ext>
            </a:extLst>
          </p:cNvPr>
          <p:cNvSpPr txBox="1"/>
          <p:nvPr/>
        </p:nvSpPr>
        <p:spPr>
          <a:xfrm>
            <a:off x="535577" y="195943"/>
            <a:ext cx="487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Airline Safety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46FF-D5CF-4866-9AAC-68D3A073B228}"/>
              </a:ext>
            </a:extLst>
          </p:cNvPr>
          <p:cNvSpPr txBox="1"/>
          <p:nvPr/>
        </p:nvSpPr>
        <p:spPr>
          <a:xfrm>
            <a:off x="1306286" y="1062889"/>
            <a:ext cx="440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Is flight becoming less safe?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0C7049-C13A-4605-99CD-56475FAF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108668"/>
              </p:ext>
            </p:extLst>
          </p:nvPr>
        </p:nvGraphicFramePr>
        <p:xfrm>
          <a:off x="2833552" y="2329945"/>
          <a:ext cx="2574471" cy="210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F36F02-7101-4F89-BBA4-5563036E455C}"/>
              </a:ext>
            </a:extLst>
          </p:cNvPr>
          <p:cNvSpPr txBox="1"/>
          <p:nvPr/>
        </p:nvSpPr>
        <p:spPr>
          <a:xfrm>
            <a:off x="1045028" y="2961135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40% of people have a fear of flying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85BBCC9-5322-4CE0-AD66-974276376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678165"/>
              </p:ext>
            </p:extLst>
          </p:nvPr>
        </p:nvGraphicFramePr>
        <p:xfrm>
          <a:off x="175259" y="4515655"/>
          <a:ext cx="2796541" cy="177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B14089-3285-4CFE-992D-5DBA83287A1A}"/>
              </a:ext>
            </a:extLst>
          </p:cNvPr>
          <p:cNvSpPr txBox="1"/>
          <p:nvPr/>
        </p:nvSpPr>
        <p:spPr>
          <a:xfrm>
            <a:off x="3213461" y="4918566"/>
            <a:ext cx="203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2.5% of people have a clinical phobia of flying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078C1-E21C-4961-8B12-0170E09353C2}"/>
              </a:ext>
            </a:extLst>
          </p:cNvPr>
          <p:cNvSpPr/>
          <p:nvPr/>
        </p:nvSpPr>
        <p:spPr>
          <a:xfrm>
            <a:off x="175259" y="1907177"/>
            <a:ext cx="3508467" cy="502455"/>
          </a:xfrm>
          <a:prstGeom prst="rect">
            <a:avLst/>
          </a:prstGeom>
          <a:solidFill>
            <a:srgbClr val="C10E5A"/>
          </a:solidFill>
          <a:ln>
            <a:solidFill>
              <a:srgbClr val="58B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Are people afraid to fly?</a:t>
            </a:r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9F147A0A-F341-4D1A-B985-705587EF2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7704425"/>
            <a:ext cx="5499463" cy="34097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B90670-5C64-4B76-970C-6D8CF4D84F5C}"/>
              </a:ext>
            </a:extLst>
          </p:cNvPr>
          <p:cNvSpPr/>
          <p:nvPr/>
        </p:nvSpPr>
        <p:spPr>
          <a:xfrm>
            <a:off x="175259" y="6957686"/>
            <a:ext cx="3508467" cy="502455"/>
          </a:xfrm>
          <a:prstGeom prst="rect">
            <a:avLst/>
          </a:prstGeom>
          <a:solidFill>
            <a:srgbClr val="C10E5A"/>
          </a:solidFill>
          <a:ln>
            <a:solidFill>
              <a:srgbClr val="58B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Are people still flying?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E6EFA-9668-41D4-A500-1C3DA74BD0A3}"/>
              </a:ext>
            </a:extLst>
          </p:cNvPr>
          <p:cNvSpPr txBox="1"/>
          <p:nvPr/>
        </p:nvSpPr>
        <p:spPr>
          <a:xfrm>
            <a:off x="352696" y="11745812"/>
            <a:ext cx="489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9BDD"/>
                </a:solidFill>
                <a:latin typeface="Arial Rounded MT Bold" panose="020F0704030504030204" pitchFamily="34" charset="0"/>
              </a:rPr>
              <a:t>Even though many people are afraid to fly, more and more people fly every year.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DB860-7F61-40F2-BFD7-DD3860DAEBC2}"/>
              </a:ext>
            </a:extLst>
          </p:cNvPr>
          <p:cNvSpPr/>
          <p:nvPr/>
        </p:nvSpPr>
        <p:spPr>
          <a:xfrm>
            <a:off x="175258" y="13199112"/>
            <a:ext cx="3508467" cy="502455"/>
          </a:xfrm>
          <a:prstGeom prst="rect">
            <a:avLst/>
          </a:prstGeom>
          <a:solidFill>
            <a:srgbClr val="C10E5A"/>
          </a:solidFill>
          <a:ln>
            <a:solidFill>
              <a:srgbClr val="58B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Is it true that it is less safe?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396FB-6977-43E3-9BA3-E73BFCDDBA9F}"/>
              </a:ext>
            </a:extLst>
          </p:cNvPr>
          <p:cNvSpPr/>
          <p:nvPr/>
        </p:nvSpPr>
        <p:spPr>
          <a:xfrm>
            <a:off x="352696" y="13597816"/>
            <a:ext cx="31350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C10E5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NO!</a:t>
            </a:r>
          </a:p>
        </p:txBody>
      </p:sp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4B3A89-661A-43F7-B34E-518004266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3" y="15167476"/>
            <a:ext cx="4256315" cy="50330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7F57B2-C531-448B-A948-1B6481B4375E}"/>
              </a:ext>
            </a:extLst>
          </p:cNvPr>
          <p:cNvSpPr txBox="1"/>
          <p:nvPr/>
        </p:nvSpPr>
        <p:spPr>
          <a:xfrm>
            <a:off x="535577" y="20261049"/>
            <a:ext cx="425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Flying is safer than ever before. Even with increasing number of flights we see fewer fatal accidents.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4C56C-C026-49F4-89B3-2A37AE50A2D8}"/>
              </a:ext>
            </a:extLst>
          </p:cNvPr>
          <p:cNvSpPr txBox="1"/>
          <p:nvPr/>
        </p:nvSpPr>
        <p:spPr>
          <a:xfrm>
            <a:off x="673823" y="21279394"/>
            <a:ext cx="4256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Sources:</a:t>
            </a:r>
          </a:p>
          <a:p>
            <a:r>
              <a:rPr lang="en-US" sz="800" dirty="0"/>
              <a:t>1. </a:t>
            </a:r>
            <a:r>
              <a:rPr lang="en-US" sz="800" dirty="0" err="1"/>
              <a:t>Schaaff</a:t>
            </a:r>
            <a:r>
              <a:rPr lang="en-US" sz="800" dirty="0"/>
              <a:t>, S. V. (2019, October 12). Lots of Americans have a fear of flying. There are</a:t>
            </a:r>
          </a:p>
          <a:p>
            <a:r>
              <a:rPr lang="en-US" sz="800" dirty="0"/>
              <a:t>ways to overcome the anxiety disorder. Retrieved from </a:t>
            </a:r>
            <a:r>
              <a:rPr lang="en-US" sz="800" dirty="0">
                <a:hlinkClick r:id="rId6"/>
              </a:rPr>
              <a:t>www.washingtonpost.com</a:t>
            </a:r>
            <a:endParaRPr lang="en-US" sz="800" dirty="0"/>
          </a:p>
          <a:p>
            <a:r>
              <a:rPr lang="en-US" sz="800" dirty="0"/>
              <a:t>2. Annual Passengers on All U.S. Scheduled Airline Flights (Domestic &amp; International) and</a:t>
            </a:r>
          </a:p>
          <a:p>
            <a:r>
              <a:rPr lang="en-US" sz="800" dirty="0"/>
              <a:t>2/20/2020 Airline Safety</a:t>
            </a:r>
          </a:p>
          <a:p>
            <a:r>
              <a:rPr lang="en-US" sz="800" dirty="0"/>
              <a:t>Foreign Airline Flights to and from the United States, 2003-2018. (n.d.). Retrieved from www.bts.dot.gov</a:t>
            </a:r>
          </a:p>
        </p:txBody>
      </p:sp>
    </p:spTree>
    <p:extLst>
      <p:ext uri="{BB962C8B-B14F-4D97-AF65-F5344CB8AC3E}">
        <p14:creationId xmlns:p14="http://schemas.microsoft.com/office/powerpoint/2010/main" val="394741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</TotalTime>
  <Words>174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Rounded MT Bold</vt:lpstr>
      <vt:lpstr>Corbel</vt:lpstr>
      <vt:lpstr>Wingdings</vt:lpstr>
      <vt:lpstr>Banded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Anderson</dc:creator>
  <cp:lastModifiedBy>Taylor Anderson</cp:lastModifiedBy>
  <cp:revision>7</cp:revision>
  <dcterms:created xsi:type="dcterms:W3CDTF">2020-02-29T20:02:35Z</dcterms:created>
  <dcterms:modified xsi:type="dcterms:W3CDTF">2020-02-29T21:53:05Z</dcterms:modified>
</cp:coreProperties>
</file>