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8" r:id="rId7"/>
    <p:sldId id="262" r:id="rId8"/>
    <p:sldId id="271" r:id="rId9"/>
    <p:sldId id="263" r:id="rId10"/>
    <p:sldId id="272" r:id="rId11"/>
    <p:sldId id="260" r:id="rId12"/>
    <p:sldId id="267" r:id="rId13"/>
    <p:sldId id="266" r:id="rId14"/>
    <p:sldId id="265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61F1B-1BE3-4E16-B5B3-96C68ED81C6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7348F-4D73-4C65-8E6A-D06300F48D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BFC7-472E-4B2F-84D8-21FC9E0688BC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4F38-03A1-476D-85E8-DFA6353BA2F7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A46-7802-4E0A-86AA-E7AA79217B7B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4F30-9E52-46BE-930F-621A641B43B1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7DC-4B43-4D7D-B4C7-2F80D987F5F0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1B29-97E0-4883-91B7-79667807807A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BAE7-913D-48BD-9E8E-9F5F1F3FBA08}" type="datetime1">
              <a:rPr lang="en-GB" smtClean="0"/>
              <a:t>25/02/2015</a:t>
            </a:fld>
            <a:endParaRPr lang="en-GB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1CA-1028-4164-B6F5-E63401D3C6F3}" type="datetime1">
              <a:rPr lang="en-GB" smtClean="0"/>
              <a:t>25/02/2015</a:t>
            </a:fld>
            <a:endParaRPr lang="en-GB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755B-1AE1-4E06-AB1A-D851BF080D0E}" type="datetime1">
              <a:rPr lang="en-GB" smtClean="0"/>
              <a:t>25/02/2015</a:t>
            </a:fld>
            <a:endParaRPr lang="en-GB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ED73-BCFC-4396-BC7A-D2500A05FC08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D980-9382-48E6-907D-30D855EB3AF6}" type="datetime1">
              <a:rPr lang="en-GB" smtClean="0"/>
              <a:t>25/02/2015</a:t>
            </a:fld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en-GB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GB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E29F-4C5A-47EB-B83F-5FD9B65A76B5}" type="datetime1">
              <a:rPr lang="en-GB" smtClean="0"/>
              <a:t>25/02/2015</a:t>
            </a:fld>
            <a:endParaRPr lang="en-GB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Aveiro, February 2015.</a:t>
            </a:r>
            <a:endParaRPr lang="en-GB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17F5-DF35-4514-A444-1CB19EFA035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8417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SMARTIE – Secure and Smarter Cities Data Management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4968552" cy="19442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Vedran Semenski </a:t>
            </a:r>
            <a:r>
              <a:rPr lang="hr-HR" sz="2000" dirty="0" smtClean="0">
                <a:solidFill>
                  <a:schemeClr val="tx1"/>
                </a:solidFill>
              </a:rPr>
              <a:t> (</a:t>
            </a:r>
            <a:r>
              <a:rPr lang="en-GB" sz="2000" dirty="0" smtClean="0">
                <a:solidFill>
                  <a:schemeClr val="tx1"/>
                </a:solidFill>
              </a:rPr>
              <a:t>75345</a:t>
            </a:r>
            <a:r>
              <a:rPr lang="hr-HR" sz="2000" dirty="0" smtClean="0">
                <a:solidFill>
                  <a:schemeClr val="tx1"/>
                </a:solidFill>
              </a:rPr>
              <a:t>)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Supervisor</a:t>
            </a:r>
            <a:r>
              <a:rPr lang="hr-HR" sz="2000" dirty="0" smtClean="0">
                <a:solidFill>
                  <a:schemeClr val="tx1"/>
                </a:solidFill>
              </a:rPr>
              <a:t>: </a:t>
            </a:r>
            <a:r>
              <a:rPr lang="hr-HR" sz="2000" dirty="0" err="1" smtClean="0">
                <a:solidFill>
                  <a:schemeClr val="tx1"/>
                </a:solidFill>
              </a:rPr>
              <a:t>Óscar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Pereira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hr-HR" sz="2000" dirty="0">
                <a:solidFill>
                  <a:schemeClr val="tx1"/>
                </a:solidFill>
              </a:rPr>
              <a:t>C</a:t>
            </a:r>
            <a:r>
              <a:rPr lang="en-GB" sz="2000" dirty="0" smtClean="0">
                <a:solidFill>
                  <a:schemeClr val="tx1"/>
                </a:solidFill>
              </a:rPr>
              <a:t>o-supervisor: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Ricardo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Azevedo</a:t>
            </a:r>
            <a:r>
              <a:rPr lang="hr-HR" sz="2000" dirty="0" smtClean="0">
                <a:solidFill>
                  <a:schemeClr val="tx1"/>
                </a:solidFill>
              </a:rPr>
              <a:t> </a:t>
            </a:r>
            <a:r>
              <a:rPr lang="hr-HR" sz="2000" dirty="0" err="1" smtClean="0">
                <a:solidFill>
                  <a:schemeClr val="tx1"/>
                </a:solidFill>
              </a:rPr>
              <a:t>Pereira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2915816" y="6165304"/>
            <a:ext cx="3384376" cy="556171"/>
          </a:xfrm>
        </p:spPr>
        <p:txBody>
          <a:bodyPr/>
          <a:lstStyle/>
          <a:p>
            <a:r>
              <a:rPr lang="en-US" sz="1400" dirty="0" smtClean="0"/>
              <a:t>University of Aveiro, February 2015.</a:t>
            </a:r>
            <a:endParaRPr lang="en-GB" sz="1400" dirty="0"/>
          </a:p>
        </p:txBody>
      </p:sp>
      <p:pic>
        <p:nvPicPr>
          <p:cNvPr id="5" name="Slika 4" descr="atn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04664"/>
            <a:ext cx="1783056" cy="720080"/>
          </a:xfrm>
          <a:prstGeom prst="rect">
            <a:avLst/>
          </a:prstGeom>
        </p:spPr>
      </p:pic>
      <p:pic>
        <p:nvPicPr>
          <p:cNvPr id="6" name="Slika 5" descr="logo_PT_Inovac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2016224" cy="1186014"/>
          </a:xfrm>
          <a:prstGeom prst="rect">
            <a:avLst/>
          </a:prstGeom>
        </p:spPr>
      </p:pic>
      <p:pic>
        <p:nvPicPr>
          <p:cNvPr id="7" name="Slika 6" descr="logo-UA_SIMP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1728192" cy="648410"/>
          </a:xfrm>
          <a:prstGeom prst="rect">
            <a:avLst/>
          </a:prstGeom>
        </p:spPr>
      </p:pic>
      <p:pic>
        <p:nvPicPr>
          <p:cNvPr id="8" name="Slika 7" descr="logotipo_IT_h_23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44" y="404664"/>
            <a:ext cx="2448272" cy="8515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SMARTIE</a:t>
            </a:r>
            <a:endParaRPr lang="en-GB" dirty="0"/>
          </a:p>
        </p:txBody>
      </p:sp>
      <p:sp>
        <p:nvSpPr>
          <p:cNvPr id="9" name="Rezervirano mjesto sadržaja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Frankfurt/Oder (GER)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Traffic management with the possibility to influence real traffic.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Focus on authentication, trust, data security, interoperability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Murcia (ES)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Monitoring energy efficiency in the campus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Users can interact with the system to improve energy efficiency.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Belgrade (RS)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Provide smart transportation using location of busses and </a:t>
            </a:r>
            <a:r>
              <a:rPr lang="en-US" dirty="0" smtClean="0"/>
              <a:t>travelers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Focus on data security and privacy using developed access rights and policies</a:t>
            </a:r>
          </a:p>
          <a:p>
            <a:endParaRPr lang="en-GB" dirty="0"/>
          </a:p>
        </p:txBody>
      </p:sp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Basic</a:t>
            </a:r>
            <a:r>
              <a:rPr lang="hr-HR" dirty="0" smtClean="0"/>
              <a:t> </a:t>
            </a:r>
            <a:r>
              <a:rPr lang="hr-HR" dirty="0" err="1" smtClean="0"/>
              <a:t>Concept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 solution</a:t>
            </a:r>
          </a:p>
          <a:p>
            <a:r>
              <a:rPr lang="en-GB" dirty="0" smtClean="0"/>
              <a:t>Scaled down feature set</a:t>
            </a:r>
          </a:p>
          <a:p>
            <a:r>
              <a:rPr lang="en-GB" dirty="0" smtClean="0"/>
              <a:t>Independent solution</a:t>
            </a:r>
          </a:p>
          <a:p>
            <a:r>
              <a:rPr lang="en-GB" dirty="0" smtClean="0"/>
              <a:t>Testing and evaluating</a:t>
            </a:r>
          </a:p>
          <a:p>
            <a:r>
              <a:rPr lang="en-GB" dirty="0" smtClean="0"/>
              <a:t>Integrating in SMARTIE (</a:t>
            </a:r>
            <a:r>
              <a:rPr lang="en-GB" dirty="0" err="1" smtClean="0"/>
              <a:t>SmartData</a:t>
            </a:r>
            <a:r>
              <a:rPr lang="en-GB" dirty="0" smtClean="0"/>
              <a:t>) and testing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Architecture</a:t>
            </a:r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7" name="Rezervirano mjesto sadržaja 6" descr="Dis General 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472746"/>
            <a:ext cx="7560840" cy="482684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SotA</a:t>
            </a:r>
            <a:r>
              <a:rPr lang="en-GB" dirty="0" smtClean="0"/>
              <a:t>  - almost finished</a:t>
            </a:r>
          </a:p>
          <a:p>
            <a:r>
              <a:rPr lang="en-GB" dirty="0" smtClean="0"/>
              <a:t>General Architecture - done</a:t>
            </a:r>
          </a:p>
          <a:p>
            <a:r>
              <a:rPr lang="en-GB" dirty="0" smtClean="0"/>
              <a:t>Databases – setup phase</a:t>
            </a:r>
          </a:p>
          <a:p>
            <a:r>
              <a:rPr lang="en-GB" dirty="0" smtClean="0"/>
              <a:t>Access </a:t>
            </a:r>
            <a:r>
              <a:rPr lang="hr-HR" dirty="0"/>
              <a:t>C</a:t>
            </a:r>
            <a:r>
              <a:rPr lang="en-GB" dirty="0" err="1" smtClean="0"/>
              <a:t>ontrol</a:t>
            </a:r>
            <a:r>
              <a:rPr lang="en-GB" dirty="0" smtClean="0"/>
              <a:t> - initial phase</a:t>
            </a:r>
          </a:p>
          <a:p>
            <a:r>
              <a:rPr lang="en-GB" dirty="0" smtClean="0"/>
              <a:t>Testing, evaluating, refactoring, expanding</a:t>
            </a:r>
          </a:p>
          <a:p>
            <a:r>
              <a:rPr lang="en-GB" dirty="0" smtClean="0"/>
              <a:t>Writing </a:t>
            </a:r>
          </a:p>
          <a:p>
            <a:r>
              <a:rPr lang="en-GB" dirty="0" smtClean="0"/>
              <a:t>Defence</a:t>
            </a:r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Motivations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part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a big “</a:t>
            </a:r>
            <a:r>
              <a:rPr lang="hr-HR" dirty="0" err="1" smtClean="0"/>
              <a:t>European</a:t>
            </a:r>
            <a:r>
              <a:rPr lang="hr-HR" dirty="0" smtClean="0"/>
              <a:t>” project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Learning</a:t>
            </a:r>
            <a:r>
              <a:rPr lang="hr-HR" dirty="0" smtClean="0"/>
              <a:t> (NoSQL </a:t>
            </a:r>
            <a:r>
              <a:rPr lang="hr-HR" dirty="0" err="1" smtClean="0"/>
              <a:t>Databases</a:t>
            </a:r>
            <a:r>
              <a:rPr lang="hr-HR" dirty="0" smtClean="0"/>
              <a:t>, Access </a:t>
            </a:r>
            <a:r>
              <a:rPr lang="hr-HR" dirty="0" err="1"/>
              <a:t>C</a:t>
            </a:r>
            <a:r>
              <a:rPr lang="hr-HR" dirty="0" err="1" smtClean="0"/>
              <a:t>ontroll</a:t>
            </a:r>
            <a:r>
              <a:rPr lang="hr-H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Practical</a:t>
            </a:r>
            <a:r>
              <a:rPr lang="hr-HR" dirty="0" smtClean="0"/>
              <a:t> (“</a:t>
            </a:r>
            <a:r>
              <a:rPr lang="hr-HR" dirty="0"/>
              <a:t>R</a:t>
            </a:r>
            <a:r>
              <a:rPr lang="hr-HR" dirty="0" smtClean="0"/>
              <a:t>eal </a:t>
            </a:r>
            <a:r>
              <a:rPr lang="hr-HR" dirty="0"/>
              <a:t>W</a:t>
            </a:r>
            <a:r>
              <a:rPr lang="hr-HR" dirty="0" smtClean="0"/>
              <a:t>orld”) </a:t>
            </a:r>
            <a:r>
              <a:rPr lang="hr-HR" dirty="0" err="1" smtClean="0"/>
              <a:t>implementation</a:t>
            </a:r>
            <a:endParaRPr lang="hr-HR" dirty="0" smtClean="0"/>
          </a:p>
          <a:p>
            <a:pPr>
              <a:lnSpc>
                <a:spcPct val="150000"/>
              </a:lnSpc>
            </a:pPr>
            <a:endParaRPr lang="hr-HR" dirty="0" smtClean="0"/>
          </a:p>
          <a:p>
            <a:pPr>
              <a:lnSpc>
                <a:spcPct val="150000"/>
              </a:lnSpc>
            </a:pP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SotA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IoT </a:t>
            </a:r>
            <a:r>
              <a:rPr lang="hr-HR" dirty="0" err="1" smtClean="0"/>
              <a:t>and</a:t>
            </a:r>
            <a:r>
              <a:rPr lang="hr-HR" dirty="0" smtClean="0"/>
              <a:t> M2M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BigData</a:t>
            </a:r>
            <a:r>
              <a:rPr lang="hr-HR" dirty="0" smtClean="0"/>
              <a:t> – NoSQL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Access </a:t>
            </a:r>
            <a:r>
              <a:rPr lang="hr-HR" dirty="0" err="1" smtClean="0"/>
              <a:t>Controll</a:t>
            </a:r>
            <a:r>
              <a:rPr lang="hr-HR" dirty="0"/>
              <a:t> </a:t>
            </a:r>
            <a:r>
              <a:rPr lang="hr-HR" dirty="0" smtClean="0"/>
              <a:t>– ABAC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SMARTIE</a:t>
            </a: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7" name="Slika 6" descr="Fotolia_41498462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196752"/>
            <a:ext cx="2088232" cy="1782333"/>
          </a:xfrm>
          <a:prstGeom prst="rect">
            <a:avLst/>
          </a:prstGeom>
        </p:spPr>
      </p:pic>
      <p:pic>
        <p:nvPicPr>
          <p:cNvPr id="8" name="Slika 7" descr="I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340768"/>
            <a:ext cx="2039198" cy="1800200"/>
          </a:xfrm>
          <a:prstGeom prst="rect">
            <a:avLst/>
          </a:prstGeom>
        </p:spPr>
      </p:pic>
      <p:pic>
        <p:nvPicPr>
          <p:cNvPr id="9" name="Slika 8" descr="logo_SMARTIE_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509120"/>
            <a:ext cx="2808312" cy="1362551"/>
          </a:xfrm>
          <a:prstGeom prst="rect">
            <a:avLst/>
          </a:prstGeom>
        </p:spPr>
      </p:pic>
      <p:pic>
        <p:nvPicPr>
          <p:cNvPr id="10" name="Slika 9" descr="0d42cd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3356992"/>
            <a:ext cx="2448272" cy="757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Quick</a:t>
            </a:r>
            <a:r>
              <a:rPr lang="hr-HR" dirty="0" smtClean="0"/>
              <a:t> </a:t>
            </a:r>
            <a:r>
              <a:rPr lang="hr-HR" dirty="0" err="1" smtClean="0"/>
              <a:t>description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/>
              <a:t> </a:t>
            </a:r>
            <a:r>
              <a:rPr lang="en-US" sz="3000" b="1" dirty="0" smtClean="0"/>
              <a:t>SMARTIE</a:t>
            </a:r>
            <a:r>
              <a:rPr lang="hr-HR" sz="3000" dirty="0" smtClean="0"/>
              <a:t> </a:t>
            </a:r>
            <a:r>
              <a:rPr lang="en-US" sz="3000" dirty="0" smtClean="0"/>
              <a:t>– </a:t>
            </a:r>
            <a:r>
              <a:rPr lang="en-US" sz="2800" dirty="0" err="1" smtClean="0"/>
              <a:t>Inovação</a:t>
            </a:r>
            <a:r>
              <a:rPr lang="en-US" sz="2800" dirty="0" smtClean="0"/>
              <a:t> e </a:t>
            </a:r>
            <a:r>
              <a:rPr lang="en-US" sz="2800" dirty="0" err="1" smtClean="0"/>
              <a:t>Sistemas</a:t>
            </a:r>
            <a:r>
              <a:rPr lang="en-US" sz="2800" dirty="0" smtClean="0"/>
              <a:t> is one of the partners</a:t>
            </a:r>
            <a:endParaRPr lang="hr-HR" sz="2800" dirty="0" smtClean="0"/>
          </a:p>
          <a:p>
            <a:pPr algn="just">
              <a:lnSpc>
                <a:spcPct val="150000"/>
              </a:lnSpc>
            </a:pPr>
            <a:r>
              <a:rPr lang="hr-HR" sz="3000" b="1" dirty="0" err="1" smtClean="0"/>
              <a:t>Fr</a:t>
            </a:r>
            <a:r>
              <a:rPr lang="en-US" sz="3000" b="1" dirty="0" err="1" smtClean="0"/>
              <a:t>amework</a:t>
            </a:r>
            <a:r>
              <a:rPr lang="en-US" sz="3000" b="1" dirty="0" smtClean="0"/>
              <a:t> </a:t>
            </a:r>
            <a:r>
              <a:rPr lang="hr-HR" sz="3000" b="1" dirty="0" smtClean="0"/>
              <a:t>- </a:t>
            </a:r>
            <a:r>
              <a:rPr lang="en-US" sz="2800" dirty="0" smtClean="0"/>
              <a:t>(</a:t>
            </a:r>
            <a:r>
              <a:rPr lang="en-US" sz="2800" dirty="0"/>
              <a:t>IoT) to collect and share large volumes of heterogeneous sensor information (Big Data) to be used in smart-cities </a:t>
            </a:r>
            <a:r>
              <a:rPr lang="en-US" sz="2800" dirty="0" smtClean="0"/>
              <a:t>applications</a:t>
            </a:r>
            <a:endParaRPr lang="hr-HR" sz="2800" dirty="0" smtClean="0"/>
          </a:p>
          <a:p>
            <a:pPr algn="just">
              <a:lnSpc>
                <a:spcPct val="150000"/>
              </a:lnSpc>
            </a:pPr>
            <a:r>
              <a:rPr lang="hr-HR" sz="2800" b="1" dirty="0" smtClean="0"/>
              <a:t>S</a:t>
            </a:r>
            <a:r>
              <a:rPr lang="en-US" sz="2800" b="1" dirty="0" err="1" smtClean="0"/>
              <a:t>ecurity</a:t>
            </a:r>
            <a:r>
              <a:rPr lang="hr-HR" sz="2800" b="1" dirty="0" smtClean="0"/>
              <a:t> </a:t>
            </a:r>
            <a:r>
              <a:rPr lang="en-US" sz="2800" b="1" dirty="0" smtClean="0"/>
              <a:t> </a:t>
            </a:r>
            <a:r>
              <a:rPr lang="en-US" sz="2800" dirty="0"/>
              <a:t>component is </a:t>
            </a:r>
            <a:r>
              <a:rPr lang="en-US" sz="2800" dirty="0" smtClean="0"/>
              <a:t>necessary</a:t>
            </a:r>
            <a:endParaRPr lang="en-US" sz="2800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Objectives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hr-HR" dirty="0" err="1" smtClean="0"/>
              <a:t>Sensor</a:t>
            </a:r>
            <a:r>
              <a:rPr lang="hr-HR" dirty="0" smtClean="0"/>
              <a:t> data </a:t>
            </a:r>
            <a:r>
              <a:rPr lang="hr-HR" dirty="0" err="1" smtClean="0"/>
              <a:t>storage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err="1" smtClean="0"/>
              <a:t>Security</a:t>
            </a:r>
            <a:r>
              <a:rPr lang="hr-HR" dirty="0" smtClean="0"/>
              <a:t> </a:t>
            </a:r>
            <a:r>
              <a:rPr lang="hr-HR" dirty="0" err="1" smtClean="0"/>
              <a:t>policy</a:t>
            </a:r>
            <a:r>
              <a:rPr lang="hr-HR" dirty="0" smtClean="0"/>
              <a:t> </a:t>
            </a:r>
            <a:r>
              <a:rPr lang="hr-HR" dirty="0" err="1" smtClean="0"/>
              <a:t>storage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Conceptual, logical and physical models for both databases</a:t>
            </a:r>
          </a:p>
          <a:p>
            <a:pPr>
              <a:lnSpc>
                <a:spcPct val="120000"/>
              </a:lnSpc>
            </a:pPr>
            <a:r>
              <a:rPr lang="hr-HR" dirty="0" err="1" smtClean="0"/>
              <a:t>Build</a:t>
            </a:r>
            <a:r>
              <a:rPr lang="hr-HR" dirty="0" smtClean="0"/>
              <a:t> a s</a:t>
            </a:r>
            <a:r>
              <a:rPr lang="en-US" dirty="0" err="1" smtClean="0"/>
              <a:t>ecurity</a:t>
            </a:r>
            <a:r>
              <a:rPr lang="en-US" dirty="0" smtClean="0"/>
              <a:t> framework based</a:t>
            </a:r>
            <a:endParaRPr lang="hr-HR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hr-HR" dirty="0" smtClean="0"/>
              <a:t>ABAC, XACML/JSON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Access </a:t>
            </a:r>
            <a:r>
              <a:rPr lang="hr-HR" dirty="0" err="1" smtClean="0"/>
              <a:t>Controll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r-HR" dirty="0" smtClean="0"/>
              <a:t>RBAC – role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a.c</a:t>
            </a:r>
            <a:r>
              <a:rPr lang="hr-H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hr-HR" dirty="0" smtClean="0"/>
              <a:t>ABAC -  </a:t>
            </a:r>
            <a:r>
              <a:rPr lang="hr-HR" dirty="0" err="1" smtClean="0"/>
              <a:t>attribute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a.c</a:t>
            </a:r>
            <a:r>
              <a:rPr lang="hr-HR" dirty="0" smtClean="0"/>
              <a:t>.</a:t>
            </a: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ABAC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hr-HR" dirty="0" err="1" smtClean="0"/>
              <a:t>Attributes</a:t>
            </a:r>
            <a:r>
              <a:rPr lang="hr-H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Subject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User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Object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Resource</a:t>
            </a:r>
            <a:endParaRPr lang="hr-HR" dirty="0" smtClean="0"/>
          </a:p>
          <a:p>
            <a:pPr lvl="1">
              <a:buFont typeface="Arial" pitchFamily="34" charset="0"/>
              <a:buChar char="•"/>
            </a:pPr>
            <a:r>
              <a:rPr lang="hr-HR" dirty="0" err="1" smtClean="0"/>
              <a:t>Environment</a:t>
            </a:r>
            <a:endParaRPr lang="hr-HR" dirty="0" smtClean="0"/>
          </a:p>
          <a:p>
            <a:pPr lvl="1">
              <a:buNone/>
            </a:pPr>
            <a:endParaRPr lang="hr-HR" dirty="0" smtClean="0"/>
          </a:p>
          <a:p>
            <a:pPr lvl="1">
              <a:buNone/>
            </a:pPr>
            <a:endParaRPr lang="hr-HR" dirty="0"/>
          </a:p>
          <a:p>
            <a:pPr>
              <a:buNone/>
            </a:pP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  <p:pic>
        <p:nvPicPr>
          <p:cNvPr id="5" name="Slika 4" descr="oasi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581128"/>
            <a:ext cx="1905000" cy="361950"/>
          </a:xfrm>
          <a:prstGeom prst="rect">
            <a:avLst/>
          </a:prstGeom>
        </p:spPr>
      </p:pic>
      <p:pic>
        <p:nvPicPr>
          <p:cNvPr id="6" name="Slika 5" descr="xacm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581128"/>
            <a:ext cx="19050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Architecture</a:t>
            </a:r>
            <a:endParaRPr lang="en-GB" dirty="0"/>
          </a:p>
        </p:txBody>
      </p:sp>
      <p:pic>
        <p:nvPicPr>
          <p:cNvPr id="5" name="Rezervirano mjesto sadržaja 4" descr="eic-2014-oasis-workshop-using-xacml-to-implement-privacy-by-design-16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386" y="1196752"/>
            <a:ext cx="8368070" cy="5233323"/>
          </a:xfrm>
        </p:spPr>
      </p:pic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NoSQL</a:t>
            </a:r>
            <a:endParaRPr lang="en-GB" dirty="0"/>
          </a:p>
        </p:txBody>
      </p:sp>
      <p:sp>
        <p:nvSpPr>
          <p:cNvPr id="6" name="Rezervirano mjesto teksta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Features</a:t>
            </a:r>
            <a:r>
              <a:rPr lang="hr-HR" dirty="0" smtClean="0"/>
              <a:t>: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Scalability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Functionality</a:t>
            </a:r>
            <a:r>
              <a:rPr lang="hr-HR" dirty="0" smtClean="0"/>
              <a:t> </a:t>
            </a:r>
            <a:r>
              <a:rPr lang="hr-HR" dirty="0" err="1" smtClean="0"/>
              <a:t>not</a:t>
            </a:r>
            <a:r>
              <a:rPr lang="hr-HR" dirty="0" smtClean="0"/>
              <a:t> </a:t>
            </a:r>
            <a:r>
              <a:rPr lang="hr-HR" dirty="0" err="1" smtClean="0"/>
              <a:t>available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conventional</a:t>
            </a:r>
            <a:r>
              <a:rPr lang="hr-HR" dirty="0" smtClean="0"/>
              <a:t> RDBMS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 smtClean="0"/>
              <a:t>Types</a:t>
            </a:r>
            <a:r>
              <a:rPr lang="hr-HR" dirty="0" smtClean="0"/>
              <a:t>:</a:t>
            </a:r>
            <a:endParaRPr lang="en-GB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Key</a:t>
            </a:r>
            <a:r>
              <a:rPr lang="hr-HR" dirty="0" smtClean="0"/>
              <a:t>-</a:t>
            </a:r>
            <a:r>
              <a:rPr lang="hr-HR" dirty="0" err="1" smtClean="0"/>
              <a:t>value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smtClean="0"/>
              <a:t>Wide-</a:t>
            </a:r>
            <a:r>
              <a:rPr lang="hr-HR" dirty="0" err="1" smtClean="0"/>
              <a:t>column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Document</a:t>
            </a: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dirty="0" err="1" smtClean="0"/>
              <a:t>Graph</a:t>
            </a:r>
            <a:endParaRPr lang="hr-HR" dirty="0" smtClean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Aveiro, February 2015.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393</Words>
  <Application>Microsoft Office PowerPoint</Application>
  <PresentationFormat>Prikaz na zaslonu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Office tema</vt:lpstr>
      <vt:lpstr>SMARTIE – Secure and Smarter Cities Data Management </vt:lpstr>
      <vt:lpstr>Motivations</vt:lpstr>
      <vt:lpstr>SotA</vt:lpstr>
      <vt:lpstr>Quick description</vt:lpstr>
      <vt:lpstr>Objectives</vt:lpstr>
      <vt:lpstr>Access Controll</vt:lpstr>
      <vt:lpstr>ABAC</vt:lpstr>
      <vt:lpstr>Architecture</vt:lpstr>
      <vt:lpstr>NoSQL</vt:lpstr>
      <vt:lpstr>SMARTIE</vt:lpstr>
      <vt:lpstr>Basic Concept</vt:lpstr>
      <vt:lpstr>General Architecture</vt:lpstr>
      <vt:lpstr>Current state</vt:lpstr>
      <vt:lpstr>Questions?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SMARTIE – Secure and Smarter Cities Data Management</dc:title>
  <dc:creator>Korisnik</dc:creator>
  <cp:lastModifiedBy>Korisnik</cp:lastModifiedBy>
  <cp:revision>7</cp:revision>
  <dcterms:created xsi:type="dcterms:W3CDTF">2015-02-25T10:16:48Z</dcterms:created>
  <dcterms:modified xsi:type="dcterms:W3CDTF">2015-02-25T15:06:54Z</dcterms:modified>
</cp:coreProperties>
</file>