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0" r:id="rId2"/>
    <p:sldId id="281" r:id="rId3"/>
    <p:sldId id="257" r:id="rId4"/>
    <p:sldId id="283" r:id="rId5"/>
    <p:sldId id="258" r:id="rId6"/>
    <p:sldId id="259" r:id="rId7"/>
    <p:sldId id="268" r:id="rId8"/>
    <p:sldId id="278" r:id="rId9"/>
    <p:sldId id="260" r:id="rId10"/>
    <p:sldId id="269" r:id="rId11"/>
    <p:sldId id="270" r:id="rId12"/>
    <p:sldId id="261" r:id="rId13"/>
    <p:sldId id="262" r:id="rId14"/>
    <p:sldId id="279" r:id="rId15"/>
    <p:sldId id="266" r:id="rId16"/>
    <p:sldId id="263" r:id="rId17"/>
    <p:sldId id="284" r:id="rId18"/>
    <p:sldId id="271" r:id="rId19"/>
    <p:sldId id="272" r:id="rId20"/>
    <p:sldId id="273" r:id="rId21"/>
    <p:sldId id="274" r:id="rId22"/>
    <p:sldId id="275" r:id="rId23"/>
    <p:sldId id="277" r:id="rId24"/>
    <p:sldId id="276" r:id="rId25"/>
    <p:sldId id="285" r:id="rId26"/>
    <p:sldId id="265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8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BBF34-3913-4201-883F-608E5F17CEE8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56650-F462-4460-9C05-8A65B2D022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875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AC16-023B-41DA-997A-C360442F5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0DE6E-9476-4702-973C-C50DB0B7B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665D7-C080-4CE2-A1E3-A1B8913B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029D-6E1D-4BE3-8263-95B7C47AB6ED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F0A23-95D4-4953-AB10-7D0E5C6F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8B48C-678B-4EB9-8225-BD2871C0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764D-FCFB-4E53-9429-FFCA55A22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93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426F-5E13-4A47-A2FC-B75C48A5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F7DD0-CBFC-4418-B03D-0ABA494AC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33CE9-D20C-48AA-9AEF-6DD0F275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029D-6E1D-4BE3-8263-95B7C47AB6ED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4C0EE-BE9B-4B3E-9173-843D8094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AC479-DB51-417C-A1E7-CB2201181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764D-FCFB-4E53-9429-FFCA55A22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568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60820B-FBE0-42B3-83FC-370F37DA07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399F6-FC9C-463E-9B63-C40339DFF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80D53-5557-42C6-B5C9-105BFDB7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029D-6E1D-4BE3-8263-95B7C47AB6ED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0F939-02CF-4C64-BA5C-B87751B0F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63067-C797-4045-9773-53C0C91C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764D-FCFB-4E53-9429-FFCA55A22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72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5DA5-4A38-45B5-9FED-2E0769EF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EFD42-9563-4094-B4A5-101A9F158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2C166-70E8-46CD-A35A-A3096549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029D-6E1D-4BE3-8263-95B7C47AB6ED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EEFC9-54FD-4AD9-B713-CD262C5A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42516-6AC9-473A-85B0-CA974AA6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764D-FCFB-4E53-9429-FFCA55A22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274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67C7-0C93-4D9F-AF4D-C0593F515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0A7A7-1F37-4660-BA35-0CB17604D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C1A14-9F77-44E6-8F4A-C37F0B10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029D-6E1D-4BE3-8263-95B7C47AB6ED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51405-2ECE-4267-9267-75C9B2A3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6F846-5B3B-49D8-A06F-C1DAF04A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764D-FCFB-4E53-9429-FFCA55A22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52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B420-4156-469C-8CF8-83603B94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16A54-EB43-4F00-9488-562C988E6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FD4E4-3E73-471E-A75C-EAF15DC7E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C051E-EE04-4C80-AA51-26CAA42D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029D-6E1D-4BE3-8263-95B7C47AB6ED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9D276-037C-434F-A7A5-1DD1BE6C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52F01-8CAF-451B-AA9E-BC8DD87B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764D-FCFB-4E53-9429-FFCA55A22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95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AE999-29EB-4356-B732-894CC0BB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F0438-5625-462B-BEF7-72EB569A1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E708E-963A-4B9B-8C49-1ABC9DFB8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2B321-FCF6-42F2-BC95-08DDE1621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0A96AA-3485-4C20-A9FA-7FDF20920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F9102-03D1-4D16-9A24-8BB37715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029D-6E1D-4BE3-8263-95B7C47AB6ED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DAD36B-A7A1-4159-A30A-25B941EF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6A1BD-8E81-46F1-A23B-64A67C57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764D-FCFB-4E53-9429-FFCA55A22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03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D481-39E6-4217-8CB5-FCD56DB5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E9DABA-7775-485C-BC15-212E5BC2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029D-6E1D-4BE3-8263-95B7C47AB6ED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BB539-1B78-4C4C-93E5-4FD32EA9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5CB59-8662-4A2A-83FA-2B3FF981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764D-FCFB-4E53-9429-FFCA55A22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71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18947-4D10-4A9C-8498-D5C05358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029D-6E1D-4BE3-8263-95B7C47AB6ED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EBD83F-117B-407F-B0FD-619B3AE9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660F4-6BAD-4F75-B69E-3E44FCC3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764D-FCFB-4E53-9429-FFCA55A22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84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2FDC-74A4-4497-90B2-595D39A1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0F174-AC22-475B-A5C8-FA77F1A54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F5434-58DF-4BFD-A4EF-0016ABE92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EE3DD-5680-4DFD-82B4-79423A658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029D-6E1D-4BE3-8263-95B7C47AB6ED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5A5D4-2F54-4E54-98D0-5E27B8D9D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99E4B-68A4-4067-81DA-54F64CF4F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764D-FCFB-4E53-9429-FFCA55A22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43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0EE3-A7F2-42E3-B51A-8D3A53E5B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EDD1DC-5700-4FC8-9485-C90CD7351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DAEF4-B0D8-413E-8D24-92522C48D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69C6B-3AEC-4CD5-9442-C9BFAD04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6029D-6E1D-4BE3-8263-95B7C47AB6ED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3ED7F-1242-494C-84A2-399BAB4B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0A28-A690-4A9E-B19D-A1950154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A764D-FCFB-4E53-9429-FFCA55A22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12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75D164-2CD5-4607-A243-5AB949AE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42992-92B4-4060-80EF-D16718F37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98231-B5E1-4DC0-836D-C7DE0F416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6029D-6E1D-4BE3-8263-95B7C47AB6ED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4F3F3-211E-4025-B910-9CCF4FED6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5A45A-8117-4E51-B9E4-2D45324C9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A764D-FCFB-4E53-9429-FFCA55A22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04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3C9F065-D069-FA20-855D-2D6606615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54162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lgerian" panose="04020705040A02060702" pitchFamily="82" charset="0"/>
              </a:rPr>
              <a:t>TOURISM EXPLOREX</a:t>
            </a:r>
            <a:endParaRPr lang="en-IN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6C058A-539C-92D9-7182-B80E9063B1E4}"/>
              </a:ext>
            </a:extLst>
          </p:cNvPr>
          <p:cNvSpPr txBox="1"/>
          <p:nvPr/>
        </p:nvSpPr>
        <p:spPr>
          <a:xfrm>
            <a:off x="3114675" y="2880688"/>
            <a:ext cx="6096000" cy="1738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lang="en-US" sz="2000" b="0" i="0" spc="-25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. Vijay Kumar</a:t>
            </a:r>
            <a:r>
              <a:rPr lang="en-US" sz="1800" b="0" i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Ch. Sushma Sri,</a:t>
            </a:r>
          </a:p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 Vamsi</a:t>
            </a:r>
            <a:r>
              <a:rPr lang="en-US" sz="1800" b="0" i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L.S L Chinmai, T.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Pavan</a:t>
            </a:r>
            <a:r>
              <a:rPr lang="en-US" sz="1800" b="0" i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DR. T. Kameswara Rao </a:t>
            </a:r>
          </a:p>
          <a:p>
            <a:pPr algn="ctr">
              <a:spcBef>
                <a:spcPts val="565"/>
              </a:spcBef>
            </a:pPr>
            <a:r>
              <a:rPr lang="en-US" b="1" i="0" u="none" strike="noStrike" dirty="0">
                <a:solidFill>
                  <a:srgbClr val="17375E"/>
                </a:solidFill>
                <a:effectLst/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Dept. </a:t>
            </a:r>
            <a:r>
              <a:rPr lang="en-US" b="1" dirty="0">
                <a:solidFill>
                  <a:srgbClr val="17375E"/>
                </a:solidFill>
                <a:ea typeface="Lato" panose="020F0502020204030203" pitchFamily="34" charset="0"/>
                <a:cs typeface="Lato" panose="020F0502020204030203" pitchFamily="34" charset="0"/>
              </a:rPr>
              <a:t>Artificial Intelligence</a:t>
            </a:r>
            <a:r>
              <a:rPr lang="en-US" b="1" i="0" u="none" strike="noStrike" dirty="0">
                <a:solidFill>
                  <a:srgbClr val="17375E"/>
                </a:solidFill>
                <a:effectLst/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 &amp; </a:t>
            </a:r>
            <a:r>
              <a:rPr lang="en-US" b="1" dirty="0">
                <a:solidFill>
                  <a:srgbClr val="17375E"/>
                </a:solidFill>
                <a:ea typeface="Lato" panose="020F0502020204030203" pitchFamily="34" charset="0"/>
                <a:cs typeface="Lato" panose="020F0502020204030203" pitchFamily="34" charset="0"/>
              </a:rPr>
              <a:t>Machine Learning</a:t>
            </a:r>
            <a:r>
              <a:rPr lang="en-US" b="1" i="0" u="none" strike="noStrike" dirty="0">
                <a:solidFill>
                  <a:srgbClr val="17375E"/>
                </a:solidFill>
                <a:effectLst/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, Vasireddy Venkatadri Institute of Technology, India</a:t>
            </a:r>
            <a:endParaRPr lang="en-US" sz="1800" b="1" dirty="0">
              <a:latin typeface="+mn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49456FB-846A-6478-187B-74E21E82EE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9525"/>
            <a:ext cx="5801193" cy="104808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2E790EF-6AE3-F6D8-A940-A7C3D6FA59B7}"/>
              </a:ext>
            </a:extLst>
          </p:cNvPr>
          <p:cNvSpPr/>
          <p:nvPr/>
        </p:nvSpPr>
        <p:spPr>
          <a:xfrm>
            <a:off x="36490" y="6505970"/>
            <a:ext cx="12155510" cy="3520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5B3961-9A4D-8A53-86A9-FF4141EBDA35}"/>
              </a:ext>
            </a:extLst>
          </p:cNvPr>
          <p:cNvSpPr/>
          <p:nvPr/>
        </p:nvSpPr>
        <p:spPr>
          <a:xfrm>
            <a:off x="5925018" y="0"/>
            <a:ext cx="6266982" cy="4395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501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838200" y="631825"/>
            <a:ext cx="10515600" cy="55451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easy access to travel-related information.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basic booking and navigation features.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globally with wide coverage.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Lacks personalized recommendations.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multiple apps for different needs.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features are often incomplete.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real-time assistance options.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Overwhelming and sometimes unreliable information.</a:t>
            </a:r>
          </a:p>
          <a:p>
            <a:endParaRPr lang="en-IN" dirty="0"/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9C8AC029-9A73-67CA-E1A2-ED7009BE956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0275" y="-106250"/>
            <a:ext cx="1401725" cy="1066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C1193F1-EC72-1431-40EA-DABBD6857DC4}"/>
              </a:ext>
            </a:extLst>
          </p:cNvPr>
          <p:cNvSpPr/>
          <p:nvPr/>
        </p:nvSpPr>
        <p:spPr>
          <a:xfrm>
            <a:off x="-9982" y="-12427"/>
            <a:ext cx="10790584" cy="4395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8397FC-9679-9894-4955-EA0C91E3F280}"/>
              </a:ext>
            </a:extLst>
          </p:cNvPr>
          <p:cNvSpPr/>
          <p:nvPr/>
        </p:nvSpPr>
        <p:spPr>
          <a:xfrm>
            <a:off x="18245" y="6505971"/>
            <a:ext cx="12155510" cy="3520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688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410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Competitive analysis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233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Google Maps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Excellent navigation but lacks personalized travel recommendations and comprehensive trip planning. 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TripAdvisor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Great for reviews, but overwhelming content and no real-time assistance hinder usability. 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Booking.com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Strong for accommodation booking but lacks integration with dining or attractions. 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Airbnb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unique stays and local experiences but lacks comprehensive travel and navigation features.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FDB1C159-B9FA-BADE-123A-FE1883D055C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0275" y="-106250"/>
            <a:ext cx="1401725" cy="1066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7839BD-F18C-8E47-CEED-C0DDA59B0277}"/>
              </a:ext>
            </a:extLst>
          </p:cNvPr>
          <p:cNvSpPr/>
          <p:nvPr/>
        </p:nvSpPr>
        <p:spPr>
          <a:xfrm>
            <a:off x="-9982" y="-12427"/>
            <a:ext cx="10790584" cy="4395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94D011-4803-849C-2A59-D45DAB476DAE}"/>
              </a:ext>
            </a:extLst>
          </p:cNvPr>
          <p:cNvSpPr/>
          <p:nvPr/>
        </p:nvSpPr>
        <p:spPr>
          <a:xfrm>
            <a:off x="18245" y="6505971"/>
            <a:ext cx="12155510" cy="3520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592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5FB9-0310-4CF8-9F36-A83319E7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Literature Survey 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25CE92-8B5D-4731-8283-3E59D8185D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360083"/>
              </p:ext>
            </p:extLst>
          </p:nvPr>
        </p:nvGraphicFramePr>
        <p:xfrm>
          <a:off x="838200" y="1532135"/>
          <a:ext cx="10399644" cy="47349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56862">
                  <a:extLst>
                    <a:ext uri="{9D8B030D-6E8A-4147-A177-3AD203B41FA5}">
                      <a16:colId xmlns:a16="http://schemas.microsoft.com/office/drawing/2014/main" val="1866819160"/>
                    </a:ext>
                  </a:extLst>
                </a:gridCol>
                <a:gridCol w="2160104">
                  <a:extLst>
                    <a:ext uri="{9D8B030D-6E8A-4147-A177-3AD203B41FA5}">
                      <a16:colId xmlns:a16="http://schemas.microsoft.com/office/drawing/2014/main" val="4128668507"/>
                    </a:ext>
                  </a:extLst>
                </a:gridCol>
                <a:gridCol w="1603513">
                  <a:extLst>
                    <a:ext uri="{9D8B030D-6E8A-4147-A177-3AD203B41FA5}">
                      <a16:colId xmlns:a16="http://schemas.microsoft.com/office/drawing/2014/main" val="4253910686"/>
                    </a:ext>
                  </a:extLst>
                </a:gridCol>
                <a:gridCol w="2112617">
                  <a:extLst>
                    <a:ext uri="{9D8B030D-6E8A-4147-A177-3AD203B41FA5}">
                      <a16:colId xmlns:a16="http://schemas.microsoft.com/office/drawing/2014/main" val="3334727334"/>
                    </a:ext>
                  </a:extLst>
                </a:gridCol>
                <a:gridCol w="1733274">
                  <a:extLst>
                    <a:ext uri="{9D8B030D-6E8A-4147-A177-3AD203B41FA5}">
                      <a16:colId xmlns:a16="http://schemas.microsoft.com/office/drawing/2014/main" val="4182909728"/>
                    </a:ext>
                  </a:extLst>
                </a:gridCol>
                <a:gridCol w="1733274">
                  <a:extLst>
                    <a:ext uri="{9D8B030D-6E8A-4147-A177-3AD203B41FA5}">
                      <a16:colId xmlns:a16="http://schemas.microsoft.com/office/drawing/2014/main" val="2406529703"/>
                    </a:ext>
                  </a:extLst>
                </a:gridCol>
              </a:tblGrid>
              <a:tr h="251828">
                <a:tc>
                  <a:txBody>
                    <a:bodyPr/>
                    <a:lstStyle/>
                    <a:p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Author/Year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</a:t>
                      </a:r>
                    </a:p>
                  </a:txBody>
                  <a:tcPr marL="19960" marR="19960" marT="9980" marB="9980" anchor="ctr"/>
                </a:tc>
                <a:extLst>
                  <a:ext uri="{0D108BD9-81ED-4DB2-BD59-A6C34878D82A}">
                    <a16:rowId xmlns:a16="http://schemas.microsoft.com/office/drawing/2014/main" val="3894928256"/>
                  </a:ext>
                </a:extLst>
              </a:tr>
              <a:tr h="942684"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Travel Companion: A Personalized Approach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John et al., 2020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a personalized travel app integrating user preferences and AI for recommendations.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Enhanced personalization using AI-driven algorithms.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scalability due to heavy reliance on user data.</a:t>
                      </a:r>
                    </a:p>
                  </a:txBody>
                  <a:tcPr marL="19960" marR="19960" marT="9980" marB="9980" anchor="ctr"/>
                </a:tc>
                <a:extLst>
                  <a:ext uri="{0D108BD9-81ED-4DB2-BD59-A6C34878D82A}">
                    <a16:rowId xmlns:a16="http://schemas.microsoft.com/office/drawing/2014/main" val="391043795"/>
                  </a:ext>
                </a:extLst>
              </a:tr>
              <a:tr h="942684"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Location-Based Services in Tourism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Smith &amp; Lee, 2021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Explored the application of location-based services in enhancing tourism experiences.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user engagement through location-specific features.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of integration with navigation tools.</a:t>
                      </a:r>
                    </a:p>
                  </a:txBody>
                  <a:tcPr marL="19960" marR="19960" marT="9980" marB="9980" anchor="ctr"/>
                </a:tc>
                <a:extLst>
                  <a:ext uri="{0D108BD9-81ED-4DB2-BD59-A6C34878D82A}">
                    <a16:rowId xmlns:a16="http://schemas.microsoft.com/office/drawing/2014/main" val="2529466217"/>
                  </a:ext>
                </a:extLst>
              </a:tr>
              <a:tr h="712398"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Intelligent Travel Guide Using Chatbots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Kumar et al., 2020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Focused on developing a chatbot-based guide to assist travelers in real-time.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query resolution with conversational AI.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Chatbot effectiveness limited by predefined data sets.</a:t>
                      </a:r>
                    </a:p>
                  </a:txBody>
                  <a:tcPr marL="19960" marR="19960" marT="9980" marB="9980" anchor="ctr"/>
                </a:tc>
                <a:extLst>
                  <a:ext uri="{0D108BD9-81ED-4DB2-BD59-A6C34878D82A}">
                    <a16:rowId xmlns:a16="http://schemas.microsoft.com/office/drawing/2014/main" val="1245793380"/>
                  </a:ext>
                </a:extLst>
              </a:tr>
              <a:tr h="942684"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Analyzing User Preferences in Travel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ApplicationAs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Zhang et al., 2022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Studied user behavior to create dynamic recommendation systems for travel applications.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Data-driven insights for better recommendation accuracy.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Privacy concerns regarding user data collection.</a:t>
                      </a:r>
                    </a:p>
                  </a:txBody>
                  <a:tcPr marL="19960" marR="19960" marT="9980" marB="9980" anchor="ctr"/>
                </a:tc>
                <a:extLst>
                  <a:ext uri="{0D108BD9-81ED-4DB2-BD59-A6C34878D82A}">
                    <a16:rowId xmlns:a16="http://schemas.microsoft.com/office/drawing/2014/main" val="2331631070"/>
                  </a:ext>
                </a:extLst>
              </a:tr>
              <a:tr h="942684"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Integrating Weather Updates in Travel Apps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Gupta &amp; Verma, 2023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Discussed the integration of live weather updates into travel applications to enhance planning.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Better planning and preparedness with accurate weather forecasts.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Relies on third-party APIs, which may incur additional costs.</a:t>
                      </a:r>
                    </a:p>
                  </a:txBody>
                  <a:tcPr marL="19960" marR="19960" marT="9980" marB="9980" anchor="ctr"/>
                </a:tc>
                <a:extLst>
                  <a:ext uri="{0D108BD9-81ED-4DB2-BD59-A6C34878D82A}">
                    <a16:rowId xmlns:a16="http://schemas.microsoft.com/office/drawing/2014/main" val="2223696837"/>
                  </a:ext>
                </a:extLst>
              </a:tr>
            </a:tbl>
          </a:graphicData>
        </a:graphic>
      </p:graphicFrame>
      <p:pic>
        <p:nvPicPr>
          <p:cNvPr id="3" name="object 3">
            <a:extLst>
              <a:ext uri="{FF2B5EF4-FFF2-40B4-BE49-F238E27FC236}">
                <a16:creationId xmlns:a16="http://schemas.microsoft.com/office/drawing/2014/main" id="{28F28D5D-0265-1CB7-AB19-FC8774140C1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0275" y="-106250"/>
            <a:ext cx="1401725" cy="1066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70851A-CCCB-E134-F2A2-04E8C1A9C16A}"/>
              </a:ext>
            </a:extLst>
          </p:cNvPr>
          <p:cNvSpPr/>
          <p:nvPr/>
        </p:nvSpPr>
        <p:spPr>
          <a:xfrm>
            <a:off x="-9982" y="-12427"/>
            <a:ext cx="10790584" cy="4395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B79A90-FD80-5295-47E0-6603C16CCD05}"/>
              </a:ext>
            </a:extLst>
          </p:cNvPr>
          <p:cNvSpPr/>
          <p:nvPr/>
        </p:nvSpPr>
        <p:spPr>
          <a:xfrm>
            <a:off x="18245" y="6505971"/>
            <a:ext cx="12155510" cy="3520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420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5FB9-0310-4CF8-9F36-A83319E7A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47" y="311759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Literature Survey 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25CE92-8B5D-4731-8283-3E59D8185D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6814675"/>
              </p:ext>
            </p:extLst>
          </p:nvPr>
        </p:nvGraphicFramePr>
        <p:xfrm>
          <a:off x="738025" y="1524433"/>
          <a:ext cx="10399644" cy="47349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5801">
                  <a:extLst>
                    <a:ext uri="{9D8B030D-6E8A-4147-A177-3AD203B41FA5}">
                      <a16:colId xmlns:a16="http://schemas.microsoft.com/office/drawing/2014/main" val="1866819160"/>
                    </a:ext>
                  </a:extLst>
                </a:gridCol>
                <a:gridCol w="2080591">
                  <a:extLst>
                    <a:ext uri="{9D8B030D-6E8A-4147-A177-3AD203B41FA5}">
                      <a16:colId xmlns:a16="http://schemas.microsoft.com/office/drawing/2014/main" val="4128668507"/>
                    </a:ext>
                  </a:extLst>
                </a:gridCol>
                <a:gridCol w="1789044">
                  <a:extLst>
                    <a:ext uri="{9D8B030D-6E8A-4147-A177-3AD203B41FA5}">
                      <a16:colId xmlns:a16="http://schemas.microsoft.com/office/drawing/2014/main" val="4253910686"/>
                    </a:ext>
                  </a:extLst>
                </a:gridCol>
                <a:gridCol w="2377660">
                  <a:extLst>
                    <a:ext uri="{9D8B030D-6E8A-4147-A177-3AD203B41FA5}">
                      <a16:colId xmlns:a16="http://schemas.microsoft.com/office/drawing/2014/main" val="3334727334"/>
                    </a:ext>
                  </a:extLst>
                </a:gridCol>
                <a:gridCol w="1733274">
                  <a:extLst>
                    <a:ext uri="{9D8B030D-6E8A-4147-A177-3AD203B41FA5}">
                      <a16:colId xmlns:a16="http://schemas.microsoft.com/office/drawing/2014/main" val="4182909728"/>
                    </a:ext>
                  </a:extLst>
                </a:gridCol>
                <a:gridCol w="1733274">
                  <a:extLst>
                    <a:ext uri="{9D8B030D-6E8A-4147-A177-3AD203B41FA5}">
                      <a16:colId xmlns:a16="http://schemas.microsoft.com/office/drawing/2014/main" val="2406529703"/>
                    </a:ext>
                  </a:extLst>
                </a:gridCol>
              </a:tblGrid>
              <a:tr h="251828"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Author/Year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</a:t>
                      </a:r>
                    </a:p>
                  </a:txBody>
                  <a:tcPr marL="19960" marR="19960" marT="9980" marB="9980" anchor="ctr"/>
                </a:tc>
                <a:extLst>
                  <a:ext uri="{0D108BD9-81ED-4DB2-BD59-A6C34878D82A}">
                    <a16:rowId xmlns:a16="http://schemas.microsoft.com/office/drawing/2014/main" val="3894928256"/>
                  </a:ext>
                </a:extLst>
              </a:tr>
              <a:tr h="712398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Enhancing User Experience with Voice Assistance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Williams et al., 2021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Explored the use of voice technology in travel apps for hands-free interaction.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Increased accessibility and ease of use.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Voice recognition accuracy issues for diverse accents.</a:t>
                      </a:r>
                    </a:p>
                  </a:txBody>
                  <a:tcPr marL="19960" marR="19960" marT="9980" marB="9980" anchor="ctr"/>
                </a:tc>
                <a:extLst>
                  <a:ext uri="{0D108BD9-81ED-4DB2-BD59-A6C34878D82A}">
                    <a16:rowId xmlns:a16="http://schemas.microsoft.com/office/drawing/2014/main" val="384973636"/>
                  </a:ext>
                </a:extLst>
              </a:tr>
              <a:tr h="942684"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 and Rating Systems for Travel Applications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Lee &amp; Park, 2022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Investigated the impact of review and rating features on user satisfaction and app credibility.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Boosts trust and helps users make informed decisions.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Prone to fake reviews and rating manipulation.</a:t>
                      </a:r>
                    </a:p>
                  </a:txBody>
                  <a:tcPr marL="19960" marR="19960" marT="9980" marB="9980" anchor="ctr"/>
                </a:tc>
                <a:extLst>
                  <a:ext uri="{0D108BD9-81ED-4DB2-BD59-A6C34878D82A}">
                    <a16:rowId xmlns:a16="http://schemas.microsoft.com/office/drawing/2014/main" val="4013682003"/>
                  </a:ext>
                </a:extLst>
              </a:tr>
              <a:tr h="942684"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 Media Integration in Travel Platforms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Ahmed et al., 2023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Examined the role of social media sharing features in improving app engagement.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Facilitates sharing experiences and promotes organic app growth.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Over-reliance on user-generated content for app marketing.</a:t>
                      </a:r>
                    </a:p>
                  </a:txBody>
                  <a:tcPr marL="19960" marR="19960" marT="9980" marB="9980" anchor="ctr"/>
                </a:tc>
                <a:extLst>
                  <a:ext uri="{0D108BD9-81ED-4DB2-BD59-A6C34878D82A}">
                    <a16:rowId xmlns:a16="http://schemas.microsoft.com/office/drawing/2014/main" val="61909876"/>
                  </a:ext>
                </a:extLst>
              </a:tr>
              <a:tr h="942684"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Navigational Features in Travel Apps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Brown et al., 2024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Highlighted the significance of integrated maps and step-by-step navigation for travelers.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Simplifies navigation and improves user confidence in unfamiliar areas.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Heavy dependency on map APIs, which may affect performance.</a:t>
                      </a:r>
                    </a:p>
                  </a:txBody>
                  <a:tcPr marL="19960" marR="19960" marT="9980" marB="9980" anchor="ctr"/>
                </a:tc>
                <a:extLst>
                  <a:ext uri="{0D108BD9-81ED-4DB2-BD59-A6C34878D82A}">
                    <a16:rowId xmlns:a16="http://schemas.microsoft.com/office/drawing/2014/main" val="3693789220"/>
                  </a:ext>
                </a:extLst>
              </a:tr>
              <a:tr h="942684"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Comprehensive Feedback Mechanisms in Travel Apps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Patel &amp; Sharma, 2023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a structured feedback system for continuous app improvement based on user input.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Encourages user participation and fosters iterative enhancements.</a:t>
                      </a:r>
                    </a:p>
                  </a:txBody>
                  <a:tcPr marL="19960" marR="19960" marT="9980" marB="998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Feedback implementation may be resource-intensive for developers.</a:t>
                      </a:r>
                    </a:p>
                  </a:txBody>
                  <a:tcPr marL="19960" marR="19960" marT="9980" marB="9980" anchor="ctr"/>
                </a:tc>
                <a:extLst>
                  <a:ext uri="{0D108BD9-81ED-4DB2-BD59-A6C34878D82A}">
                    <a16:rowId xmlns:a16="http://schemas.microsoft.com/office/drawing/2014/main" val="768876279"/>
                  </a:ext>
                </a:extLst>
              </a:tr>
            </a:tbl>
          </a:graphicData>
        </a:graphic>
      </p:graphicFrame>
      <p:pic>
        <p:nvPicPr>
          <p:cNvPr id="3" name="object 3">
            <a:extLst>
              <a:ext uri="{FF2B5EF4-FFF2-40B4-BE49-F238E27FC236}">
                <a16:creationId xmlns:a16="http://schemas.microsoft.com/office/drawing/2014/main" id="{926FB0F4-7A9C-9D5D-807D-B46ACB4BC88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0275" y="-106250"/>
            <a:ext cx="1401725" cy="1066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4D832A6-52CB-E701-18DC-F87F9996F91F}"/>
              </a:ext>
            </a:extLst>
          </p:cNvPr>
          <p:cNvSpPr/>
          <p:nvPr/>
        </p:nvSpPr>
        <p:spPr>
          <a:xfrm>
            <a:off x="-9982" y="-12427"/>
            <a:ext cx="10790584" cy="4395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E0D825-9FFC-8C15-5FB3-214FB275EA29}"/>
              </a:ext>
            </a:extLst>
          </p:cNvPr>
          <p:cNvSpPr/>
          <p:nvPr/>
        </p:nvSpPr>
        <p:spPr>
          <a:xfrm>
            <a:off x="18245" y="6505971"/>
            <a:ext cx="12155510" cy="3520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678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A3C4-3129-2CD3-036B-14BD5948B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0062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Architecture Diagram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86EA88-117E-1843-6825-21268FD90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77666" y="1825625"/>
            <a:ext cx="6836667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577DEA5B-4ECD-CDE9-E288-F00CB7E9365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90275" y="-106250"/>
            <a:ext cx="1401725" cy="1066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FA9C8F-8115-9AEC-BD31-8BBAE33F1642}"/>
              </a:ext>
            </a:extLst>
          </p:cNvPr>
          <p:cNvSpPr/>
          <p:nvPr/>
        </p:nvSpPr>
        <p:spPr>
          <a:xfrm>
            <a:off x="-9982" y="-12427"/>
            <a:ext cx="10790584" cy="4395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5E00DE-99A1-2A0C-F97F-70F329A5D417}"/>
              </a:ext>
            </a:extLst>
          </p:cNvPr>
          <p:cNvSpPr/>
          <p:nvPr/>
        </p:nvSpPr>
        <p:spPr>
          <a:xfrm>
            <a:off x="18245" y="6505971"/>
            <a:ext cx="12155510" cy="3520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22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E6BC-9B28-4B2C-A598-8505A3DF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Architecture Diagram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B1AF77-8D3C-4514-9CE8-EF6CECF79C66}"/>
              </a:ext>
            </a:extLst>
          </p:cNvPr>
          <p:cNvGrpSpPr/>
          <p:nvPr/>
        </p:nvGrpSpPr>
        <p:grpSpPr>
          <a:xfrm>
            <a:off x="1209260" y="1859615"/>
            <a:ext cx="9773479" cy="2708208"/>
            <a:chOff x="1073426" y="2080589"/>
            <a:chExt cx="9773479" cy="269682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5B57B51-57D2-4712-99B9-3B3AE00B38FA}"/>
                </a:ext>
              </a:extLst>
            </p:cNvPr>
            <p:cNvSpPr/>
            <p:nvPr/>
          </p:nvSpPr>
          <p:spPr>
            <a:xfrm>
              <a:off x="1073426" y="2080590"/>
              <a:ext cx="1789043" cy="82163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 Authentication</a:t>
              </a:r>
              <a:endParaRPr lang="en-IN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FA91BC8-4E65-4FF8-8F9E-37D17B72A185}"/>
                </a:ext>
              </a:extLst>
            </p:cNvPr>
            <p:cNvSpPr/>
            <p:nvPr/>
          </p:nvSpPr>
          <p:spPr>
            <a:xfrm>
              <a:off x="3703983" y="2080589"/>
              <a:ext cx="1789043" cy="82163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location exploration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2B60F75-8BC3-41F7-9E36-97744B914566}"/>
                </a:ext>
              </a:extLst>
            </p:cNvPr>
            <p:cNvSpPr/>
            <p:nvPr/>
          </p:nvSpPr>
          <p:spPr>
            <a:xfrm>
              <a:off x="6334540" y="2080589"/>
              <a:ext cx="1881808" cy="82163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recommendation system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538DCE8-E2F8-4D55-BCD9-D460BE787F35}"/>
                </a:ext>
              </a:extLst>
            </p:cNvPr>
            <p:cNvSpPr/>
            <p:nvPr/>
          </p:nvSpPr>
          <p:spPr>
            <a:xfrm>
              <a:off x="9057862" y="2080589"/>
              <a:ext cx="1789043" cy="82163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review and rating system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5A91C1D-B96C-44D0-86AA-BFF8EB936B27}"/>
                </a:ext>
              </a:extLst>
            </p:cNvPr>
            <p:cNvSpPr/>
            <p:nvPr/>
          </p:nvSpPr>
          <p:spPr>
            <a:xfrm>
              <a:off x="9057862" y="3955777"/>
              <a:ext cx="1789043" cy="82163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Navigation and maps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2135B77-1765-433A-AC90-252FFEB2F81A}"/>
                </a:ext>
              </a:extLst>
            </p:cNvPr>
            <p:cNvSpPr/>
            <p:nvPr/>
          </p:nvSpPr>
          <p:spPr>
            <a:xfrm>
              <a:off x="6427305" y="3955776"/>
              <a:ext cx="1789043" cy="82163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Voice assistance 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D5C179D-3C71-48A6-A0A3-C02BF31D761B}"/>
                </a:ext>
              </a:extLst>
            </p:cNvPr>
            <p:cNvSpPr/>
            <p:nvPr/>
          </p:nvSpPr>
          <p:spPr>
            <a:xfrm>
              <a:off x="3703983" y="3955776"/>
              <a:ext cx="1789043" cy="82163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chatbot assistance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D2AF2DA-7B17-478E-88F9-BD792C5C8DA9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 flipV="1">
              <a:off x="2862469" y="2491407"/>
              <a:ext cx="841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D0FA3AA-568D-4304-92F6-8FADFEED69E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5493026" y="2491407"/>
              <a:ext cx="8415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24D8C30-8F62-429A-BE0B-3F4A8D24DC1E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8216348" y="2491407"/>
              <a:ext cx="8415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FF79B9B-039E-470D-A96D-D718CF4A1837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9952384" y="2902224"/>
              <a:ext cx="0" cy="10535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9666164-1B33-40D9-8702-C80CFB8D636F}"/>
                </a:ext>
              </a:extLst>
            </p:cNvPr>
            <p:cNvCxnSpPr>
              <a:stCxn id="8" idx="1"/>
              <a:endCxn id="9" idx="3"/>
            </p:cNvCxnSpPr>
            <p:nvPr/>
          </p:nvCxnSpPr>
          <p:spPr>
            <a:xfrm flipH="1" flipV="1">
              <a:off x="8216348" y="4366594"/>
              <a:ext cx="84151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1B2811A-7F43-4259-BA0E-039A36E9268E}"/>
                </a:ext>
              </a:extLst>
            </p:cNvPr>
            <p:cNvCxnSpPr>
              <a:stCxn id="9" idx="1"/>
              <a:endCxn id="10" idx="3"/>
            </p:cNvCxnSpPr>
            <p:nvPr/>
          </p:nvCxnSpPr>
          <p:spPr>
            <a:xfrm flipH="1">
              <a:off x="5493026" y="4366594"/>
              <a:ext cx="9342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7" name="Rectangle: Rounded Corners 9">
            <a:extLst>
              <a:ext uri="{FF2B5EF4-FFF2-40B4-BE49-F238E27FC236}">
                <a16:creationId xmlns:a16="http://schemas.microsoft.com/office/drawing/2014/main" id="{DD5C179D-3C71-48A6-A0A3-C02BF31D761B}"/>
              </a:ext>
            </a:extLst>
          </p:cNvPr>
          <p:cNvSpPr/>
          <p:nvPr/>
        </p:nvSpPr>
        <p:spPr>
          <a:xfrm>
            <a:off x="9417584" y="5143012"/>
            <a:ext cx="1789043" cy="8216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Feedback form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B2811A-7F43-4259-BA0E-039A36E9268E}"/>
              </a:ext>
            </a:extLst>
          </p:cNvPr>
          <p:cNvCxnSpPr>
            <a:stCxn id="10" idx="1"/>
          </p:cNvCxnSpPr>
          <p:nvPr/>
        </p:nvCxnSpPr>
        <p:spPr>
          <a:xfrm flipH="1">
            <a:off x="3372679" y="4155270"/>
            <a:ext cx="467138" cy="1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9" name="Rectangle: Rounded Corners 9">
            <a:extLst>
              <a:ext uri="{FF2B5EF4-FFF2-40B4-BE49-F238E27FC236}">
                <a16:creationId xmlns:a16="http://schemas.microsoft.com/office/drawing/2014/main" id="{DD5C179D-3C71-48A6-A0A3-C02BF31D761B}"/>
              </a:ext>
            </a:extLst>
          </p:cNvPr>
          <p:cNvSpPr/>
          <p:nvPr/>
        </p:nvSpPr>
        <p:spPr>
          <a:xfrm>
            <a:off x="1563881" y="3746187"/>
            <a:ext cx="1789043" cy="8216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weather forecast</a:t>
            </a:r>
          </a:p>
        </p:txBody>
      </p:sp>
      <p:sp>
        <p:nvSpPr>
          <p:cNvPr id="22" name="Rectangle: Rounded Corners 9">
            <a:extLst>
              <a:ext uri="{FF2B5EF4-FFF2-40B4-BE49-F238E27FC236}">
                <a16:creationId xmlns:a16="http://schemas.microsoft.com/office/drawing/2014/main" id="{DD5C179D-3C71-48A6-A0A3-C02BF31D761B}"/>
              </a:ext>
            </a:extLst>
          </p:cNvPr>
          <p:cNvSpPr/>
          <p:nvPr/>
        </p:nvSpPr>
        <p:spPr>
          <a:xfrm>
            <a:off x="1583636" y="5216738"/>
            <a:ext cx="1789043" cy="8216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filters and sorting</a:t>
            </a:r>
          </a:p>
        </p:txBody>
      </p:sp>
      <p:sp>
        <p:nvSpPr>
          <p:cNvPr id="24" name="Rectangle: Rounded Corners 9">
            <a:extLst>
              <a:ext uri="{FF2B5EF4-FFF2-40B4-BE49-F238E27FC236}">
                <a16:creationId xmlns:a16="http://schemas.microsoft.com/office/drawing/2014/main" id="{DD5C179D-3C71-48A6-A0A3-C02BF31D761B}"/>
              </a:ext>
            </a:extLst>
          </p:cNvPr>
          <p:cNvSpPr/>
          <p:nvPr/>
        </p:nvSpPr>
        <p:spPr>
          <a:xfrm>
            <a:off x="4156470" y="5186882"/>
            <a:ext cx="1789043" cy="8216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bookmarks</a:t>
            </a:r>
          </a:p>
        </p:txBody>
      </p:sp>
      <p:sp>
        <p:nvSpPr>
          <p:cNvPr id="27" name="Rectangle: Rounded Corners 9">
            <a:extLst>
              <a:ext uri="{FF2B5EF4-FFF2-40B4-BE49-F238E27FC236}">
                <a16:creationId xmlns:a16="http://schemas.microsoft.com/office/drawing/2014/main" id="{DD5C179D-3C71-48A6-A0A3-C02BF31D761B}"/>
              </a:ext>
            </a:extLst>
          </p:cNvPr>
          <p:cNvSpPr/>
          <p:nvPr/>
        </p:nvSpPr>
        <p:spPr>
          <a:xfrm>
            <a:off x="6787027" y="5192164"/>
            <a:ext cx="1789043" cy="8216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social media sharing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FF79B9B-039E-470D-A96D-D718CF4A1837}"/>
              </a:ext>
            </a:extLst>
          </p:cNvPr>
          <p:cNvCxnSpPr/>
          <p:nvPr/>
        </p:nvCxnSpPr>
        <p:spPr>
          <a:xfrm>
            <a:off x="2304904" y="4556355"/>
            <a:ext cx="5132" cy="650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D2AF2DA-7B17-478E-88F9-BD792C5C8DA9}"/>
              </a:ext>
            </a:extLst>
          </p:cNvPr>
          <p:cNvCxnSpPr/>
          <p:nvPr/>
        </p:nvCxnSpPr>
        <p:spPr>
          <a:xfrm flipV="1">
            <a:off x="3296707" y="5553830"/>
            <a:ext cx="84151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0FA3AA-568D-4304-92F6-8FADFEED69E3}"/>
              </a:ext>
            </a:extLst>
          </p:cNvPr>
          <p:cNvCxnSpPr/>
          <p:nvPr/>
        </p:nvCxnSpPr>
        <p:spPr>
          <a:xfrm>
            <a:off x="5945513" y="5542236"/>
            <a:ext cx="841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0FA3AA-568D-4304-92F6-8FADFEED69E3}"/>
              </a:ext>
            </a:extLst>
          </p:cNvPr>
          <p:cNvCxnSpPr/>
          <p:nvPr/>
        </p:nvCxnSpPr>
        <p:spPr>
          <a:xfrm>
            <a:off x="8576070" y="5597395"/>
            <a:ext cx="8415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B3EA301-8921-9B77-D96F-0BFBB8AB7FE4}"/>
              </a:ext>
            </a:extLst>
          </p:cNvPr>
          <p:cNvSpPr/>
          <p:nvPr/>
        </p:nvSpPr>
        <p:spPr>
          <a:xfrm>
            <a:off x="-9982" y="-12427"/>
            <a:ext cx="10790584" cy="4395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object 3">
            <a:extLst>
              <a:ext uri="{FF2B5EF4-FFF2-40B4-BE49-F238E27FC236}">
                <a16:creationId xmlns:a16="http://schemas.microsoft.com/office/drawing/2014/main" id="{A239D68B-CBB9-8BFC-21E1-F3971A68724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0275" y="-106250"/>
            <a:ext cx="1401725" cy="10668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3A2BBE6-D4E1-210B-3EBB-513584020946}"/>
              </a:ext>
            </a:extLst>
          </p:cNvPr>
          <p:cNvSpPr/>
          <p:nvPr/>
        </p:nvSpPr>
        <p:spPr>
          <a:xfrm>
            <a:off x="18245" y="6505971"/>
            <a:ext cx="12155510" cy="3520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212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2E84-993F-44D2-B452-4E65C8A98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Proposed System – Tourism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Explorex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0493B6-06DC-60C3-99A2-7A513A4869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35897"/>
            <a:ext cx="1104037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Seamless &amp; Personalized Experience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Uses AI and location-based services to provide customized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Secure Authentication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Supports login via email, social media, and other secure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Location Exploration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Interactive maps with detailed information for discovering nearby places.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Personalized Recommendations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AI-driven suggestions based on user preferences and behavior.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Reviews &amp; Ratings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Enables users to leave feedback to assist others in decision-making.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Navigation &amp; Real-Time Maps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Step-by-step directions for effortless travel.</a:t>
            </a: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F4DA637A-F363-EF37-EFEE-8F2BB26D5B6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0275" y="-106250"/>
            <a:ext cx="1401725" cy="1066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B0480C-38AB-8F16-13C8-D7B53559BFD8}"/>
              </a:ext>
            </a:extLst>
          </p:cNvPr>
          <p:cNvSpPr/>
          <p:nvPr/>
        </p:nvSpPr>
        <p:spPr>
          <a:xfrm>
            <a:off x="-9982" y="-12427"/>
            <a:ext cx="10790584" cy="4395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88BD04-8FF8-5A37-131E-1CE2EDD0B062}"/>
              </a:ext>
            </a:extLst>
          </p:cNvPr>
          <p:cNvSpPr/>
          <p:nvPr/>
        </p:nvSpPr>
        <p:spPr>
          <a:xfrm>
            <a:off x="18245" y="6505971"/>
            <a:ext cx="12155510" cy="3520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006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A61CCB-A2AB-E567-4B62-C7E0318C35F5}"/>
              </a:ext>
            </a:extLst>
          </p:cNvPr>
          <p:cNvSpPr/>
          <p:nvPr/>
        </p:nvSpPr>
        <p:spPr>
          <a:xfrm>
            <a:off x="-9982" y="-12427"/>
            <a:ext cx="10790584" cy="4395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48491525-D6C5-28A1-5D6C-F7E25379263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0275" y="-106250"/>
            <a:ext cx="1401725" cy="1066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08B2B3-EF41-80A6-BCE4-413190DA22D7}"/>
              </a:ext>
            </a:extLst>
          </p:cNvPr>
          <p:cNvSpPr/>
          <p:nvPr/>
        </p:nvSpPr>
        <p:spPr>
          <a:xfrm>
            <a:off x="18245" y="6505971"/>
            <a:ext cx="12155510" cy="3520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73341-6F2D-E3A4-0383-32C5C32EAAFD}"/>
              </a:ext>
            </a:extLst>
          </p:cNvPr>
          <p:cNvSpPr txBox="1"/>
          <p:nvPr/>
        </p:nvSpPr>
        <p:spPr>
          <a:xfrm>
            <a:off x="762000" y="809625"/>
            <a:ext cx="94964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Proposed System –Tourism </a:t>
            </a:r>
            <a:r>
              <a:rPr lang="en-US" sz="4400" b="1" dirty="0" err="1">
                <a:solidFill>
                  <a:schemeClr val="accent1">
                    <a:lumMod val="50000"/>
                  </a:schemeClr>
                </a:solidFill>
              </a:rPr>
              <a:t>Explorex</a:t>
            </a:r>
            <a:endParaRPr lang="en-IN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6AAF2-5E31-5A2B-508F-A73B43194F7C}"/>
              </a:ext>
            </a:extLst>
          </p:cNvPr>
          <p:cNvSpPr txBox="1"/>
          <p:nvPr/>
        </p:nvSpPr>
        <p:spPr>
          <a:xfrm>
            <a:off x="1285875" y="1743075"/>
            <a:ext cx="932497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Chatbot Assistance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Instant responses and guidance within the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Weather Forecasts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Provides real-time weather updates for selected locations.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Preferences &amp; Filters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Stores preferences and offers sorting/filtering for tailored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Bookmarks &amp; Favorites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Allows users to save preferred locations for future visits.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Voice Assistant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Hands-free operation for ease of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Integration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Enables experience sharing across platforms.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 Mechanism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Collects suggestions for continuous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2306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Technology Stack 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Technologies</a:t>
            </a:r>
          </a:p>
          <a:p>
            <a:pPr>
              <a:buFont typeface="+mj-lt"/>
              <a:buAutoNum type="arabi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Framework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flexibility and scalability or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complete front-end solution.</a:t>
            </a:r>
          </a:p>
          <a:p>
            <a:pPr>
              <a:buFont typeface="+mj-lt"/>
              <a:buAutoNum type="arabi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CSS, JavaScript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Core web technologies for structuring, styling, and interactivity.</a:t>
            </a:r>
          </a:p>
          <a:p>
            <a:pPr>
              <a:buFont typeface="+mj-lt"/>
              <a:buAutoNum type="arabi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Frameworks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Bootstrap, Tailwind CSS, or Material UI for responsive UI design.</a:t>
            </a:r>
          </a:p>
          <a:p>
            <a:pPr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Technologies</a:t>
            </a:r>
          </a:p>
          <a:p>
            <a:pPr>
              <a:buFont typeface="+mj-lt"/>
              <a:buAutoNum type="arabicPeriod" startAt="4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with Django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advanced data processing, AI features, and backend development.</a:t>
            </a:r>
          </a:p>
          <a:p>
            <a:pPr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&amp; Mapping Services</a:t>
            </a:r>
          </a:p>
          <a:p>
            <a:pPr>
              <a:buFont typeface="+mj-lt"/>
              <a:buAutoNum type="arabicPeriod" startAt="5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Maps API / OpenStreetMap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Provides geolocation, real-time navigation, and interactive mapping.</a:t>
            </a:r>
          </a:p>
          <a:p>
            <a:pPr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&amp; AI (For Personalized Recommendations)</a:t>
            </a:r>
          </a:p>
          <a:p>
            <a:pPr>
              <a:buFont typeface="+mj-lt"/>
              <a:buAutoNum type="arabicPeriod" startAt="6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 /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Used for building personalized recommendation models.</a:t>
            </a:r>
          </a:p>
          <a:p>
            <a:pPr>
              <a:buFont typeface="+mj-lt"/>
              <a:buAutoNum type="arabicPeriod" startAt="6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Implements simpler recommendation algorithms like collaborative or content-based filtering.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BEA7A481-B1AA-93D3-2BBE-919A325C834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0275" y="-106250"/>
            <a:ext cx="1401725" cy="1066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A7DE66-13C3-9105-62C5-52E38FEF5495}"/>
              </a:ext>
            </a:extLst>
          </p:cNvPr>
          <p:cNvSpPr/>
          <p:nvPr/>
        </p:nvSpPr>
        <p:spPr>
          <a:xfrm>
            <a:off x="-9982" y="-12427"/>
            <a:ext cx="10790584" cy="4395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39B23A-EDC3-2016-30CE-7AAAE5E637EF}"/>
              </a:ext>
            </a:extLst>
          </p:cNvPr>
          <p:cNvSpPr/>
          <p:nvPr/>
        </p:nvSpPr>
        <p:spPr>
          <a:xfrm>
            <a:off x="18245" y="6505971"/>
            <a:ext cx="12155510" cy="3520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015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35" y="29862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Limitations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Dependence on Internet Connectivity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platform requires a stable internet connection for features like real-time assistance, maps, and recommendations.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 Privacy Concerns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Collecting user behavior and location data for personalization may raise privacy and security concerns.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Limited Local Coverage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Some remote or less popular locations may lack comprehensive data for recommendations and navigation.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User Adaptability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New users may face a learning curve when navigating the platform's advanced features.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B7BB5F4E-6B0A-60B1-C969-D87934D156C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0275" y="-106250"/>
            <a:ext cx="1401725" cy="1066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D68DF9-1779-0E90-BD72-B44EE317CA25}"/>
              </a:ext>
            </a:extLst>
          </p:cNvPr>
          <p:cNvSpPr/>
          <p:nvPr/>
        </p:nvSpPr>
        <p:spPr>
          <a:xfrm>
            <a:off x="-9982" y="-12427"/>
            <a:ext cx="10790584" cy="4395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7C410C-6815-328F-7A02-A337C5BD107A}"/>
              </a:ext>
            </a:extLst>
          </p:cNvPr>
          <p:cNvSpPr/>
          <p:nvPr/>
        </p:nvSpPr>
        <p:spPr>
          <a:xfrm>
            <a:off x="18245" y="6505971"/>
            <a:ext cx="12155510" cy="3520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20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EDE931-5A6B-2E4C-A497-21FEF2505128}"/>
              </a:ext>
            </a:extLst>
          </p:cNvPr>
          <p:cNvSpPr txBox="1"/>
          <p:nvPr/>
        </p:nvSpPr>
        <p:spPr>
          <a:xfrm>
            <a:off x="761999" y="460054"/>
            <a:ext cx="10925175" cy="898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spc="-10" dirty="0">
                <a:solidFill>
                  <a:srgbClr val="001F5F"/>
                </a:solidFill>
                <a:latin typeface="Calibri"/>
                <a:cs typeface="Calibri"/>
              </a:rPr>
              <a:t>Outline:</a:t>
            </a:r>
          </a:p>
          <a:p>
            <a:endParaRPr lang="en-IN" sz="2800" b="1" spc="-10" dirty="0">
              <a:solidFill>
                <a:srgbClr val="001F5F"/>
              </a:solidFill>
              <a:latin typeface="Calibri"/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Abstract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: Location-Based Travel Companion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System-Tourism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Explorex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Testcases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IN" sz="2800" dirty="0">
              <a:latin typeface="Calibri"/>
              <a:cs typeface="Calibri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IN" sz="2800" dirty="0">
              <a:latin typeface="Calibri"/>
              <a:cs typeface="Calibri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IN" sz="3200" dirty="0">
              <a:latin typeface="Calibri"/>
              <a:cs typeface="Calibri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IN" sz="3200" dirty="0">
              <a:latin typeface="Calibri"/>
              <a:cs typeface="Calibri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IN" sz="3200" dirty="0">
              <a:latin typeface="Calibri"/>
              <a:cs typeface="Calibri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IN" sz="3200" dirty="0">
              <a:latin typeface="Calibri"/>
              <a:cs typeface="Calibri"/>
            </a:endParaRPr>
          </a:p>
          <a:p>
            <a:endParaRPr lang="en-IN" dirty="0"/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0C45EF09-AE35-5133-C525-F901F75B747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38663" y="-142875"/>
            <a:ext cx="1401725" cy="1066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84D300-1C60-4F3D-511E-3DEA53231739}"/>
              </a:ext>
            </a:extLst>
          </p:cNvPr>
          <p:cNvSpPr/>
          <p:nvPr/>
        </p:nvSpPr>
        <p:spPr>
          <a:xfrm>
            <a:off x="36490" y="6505971"/>
            <a:ext cx="12155510" cy="3520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8783B2-EAF0-C259-D347-3578D8E0BA0A}"/>
              </a:ext>
            </a:extLst>
          </p:cNvPr>
          <p:cNvSpPr/>
          <p:nvPr/>
        </p:nvSpPr>
        <p:spPr>
          <a:xfrm>
            <a:off x="-51921" y="0"/>
            <a:ext cx="10790584" cy="4395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660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Future Enhancements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Offline Mode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Introduce offline access for maps, navigation, and saved recommendations to support users in areas with poor connectivity. 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AI-Driven Personalization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Enhance the recommendation system using advanced AI algorithms for deeper insights into user behavior and preferences. 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Augmented Reality (AR) Integration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 AR features to provide immersive navigation and interactive exploration of nearby locations. 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 Multi-Language Support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Expand accessibility by incorporating support for multiple languages to cater to a diverse global audience.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15D9C206-5D0E-D19A-92C6-1C7541093EE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0275" y="-106250"/>
            <a:ext cx="1401725" cy="1066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1D67F93-DC95-BFEB-DC63-6832FC21C7BE}"/>
              </a:ext>
            </a:extLst>
          </p:cNvPr>
          <p:cNvSpPr/>
          <p:nvPr/>
        </p:nvSpPr>
        <p:spPr>
          <a:xfrm>
            <a:off x="-9982" y="-12427"/>
            <a:ext cx="10790584" cy="4395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8E59CC-7F86-B64D-AFF5-75F12A03A213}"/>
              </a:ext>
            </a:extLst>
          </p:cNvPr>
          <p:cNvSpPr/>
          <p:nvPr/>
        </p:nvSpPr>
        <p:spPr>
          <a:xfrm>
            <a:off x="18245" y="6505971"/>
            <a:ext cx="12155510" cy="3520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521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Database design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design for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Location-Based Travel Companion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would need to handle various types of data, such as user profiles, recommendations, reviews, and real-time location-based information. Below is a high-level overview of the key entities and their relationships: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18201C59-4A45-A7EB-71E7-C9B78E65627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0275" y="-106250"/>
            <a:ext cx="1401725" cy="1066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ED9C00-1EA1-6EAA-C33D-787C60699D42}"/>
              </a:ext>
            </a:extLst>
          </p:cNvPr>
          <p:cNvSpPr/>
          <p:nvPr/>
        </p:nvSpPr>
        <p:spPr>
          <a:xfrm>
            <a:off x="-9982" y="-12427"/>
            <a:ext cx="10790584" cy="4395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E0B071-AD28-42E2-6E80-C1A108EF0629}"/>
              </a:ext>
            </a:extLst>
          </p:cNvPr>
          <p:cNvSpPr/>
          <p:nvPr/>
        </p:nvSpPr>
        <p:spPr>
          <a:xfrm>
            <a:off x="18245" y="6505971"/>
            <a:ext cx="12155510" cy="3520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750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Test cases and screenshots</a:t>
            </a:r>
            <a:endParaRPr lang="en-IN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User Authentication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User Registration: Verify account creation with valid credentials.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Login with Correct Credentials: Ensure successful login with valid details.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Login with Incorrect Credentials: Display error message for invalid login attempts.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Social Media Login: Confirm login via Google/Facebook works properly. </a:t>
            </a:r>
          </a:p>
          <a:p>
            <a:pPr algn="just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 Functionality: Verify successful logout from the application. 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Location Exploration &amp; Navigation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Search for Nearby Places: Ensure relevant locations appear based on user query.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View Location Details: Check if place details and reviews are displayed correctly.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Get Directions: Verify step-by-step navigation is provided.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Map Integration: Ensure interactive maps display user location and points of interest.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6E7351C7-9CF0-2993-E7F0-9612244BF2B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0275" y="-106250"/>
            <a:ext cx="1401725" cy="1066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76B436F-5FA4-3140-7706-71EAC9757F6C}"/>
              </a:ext>
            </a:extLst>
          </p:cNvPr>
          <p:cNvSpPr/>
          <p:nvPr/>
        </p:nvSpPr>
        <p:spPr>
          <a:xfrm>
            <a:off x="-9982" y="-12427"/>
            <a:ext cx="10790584" cy="4395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162EB9-9CD7-74A4-98EC-56C799525B94}"/>
              </a:ext>
            </a:extLst>
          </p:cNvPr>
          <p:cNvSpPr/>
          <p:nvPr/>
        </p:nvSpPr>
        <p:spPr>
          <a:xfrm>
            <a:off x="18245" y="6505971"/>
            <a:ext cx="12155510" cy="3520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545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Test cases and screenshots</a:t>
            </a:r>
            <a:endParaRPr lang="en-IN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 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Personalized Recommendations: Confirm AI-based suggestions match user preferences. </a:t>
            </a:r>
          </a:p>
          <a:p>
            <a:pPr algn="just"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Preferences: Verify updates in recommendations after modifying filters.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Review &amp; Rating System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Add Review: Ensure users can submit reviews and ratings for locations.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View Reviews: Check if user reviews and ratings are displayed correctly.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Voice Assistant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Response: Verify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accurate responses to queries.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Voice Command Execution: Ensure voice commands trigger correct actions. 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692679C1-AE44-59F0-3BE1-B0B0664E146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0275" y="-106250"/>
            <a:ext cx="1401725" cy="1066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20726F-B364-EEC8-324C-2C805B14CEBD}"/>
              </a:ext>
            </a:extLst>
          </p:cNvPr>
          <p:cNvSpPr/>
          <p:nvPr/>
        </p:nvSpPr>
        <p:spPr>
          <a:xfrm>
            <a:off x="-9982" y="-12427"/>
            <a:ext cx="10790584" cy="4395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70E53F-4AB9-1EC2-5605-FE6AC550C166}"/>
              </a:ext>
            </a:extLst>
          </p:cNvPr>
          <p:cNvSpPr/>
          <p:nvPr/>
        </p:nvSpPr>
        <p:spPr>
          <a:xfrm>
            <a:off x="18245" y="6505971"/>
            <a:ext cx="12155510" cy="3520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442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Test cases and Screenshots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Weather Forecast Feature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Check Weather for Current Location: Display real-time weather updates.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Search Weather for Another Location: Ensure weather information appears for selected locations.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User Preferences &amp; Customization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Save Favorite Locations: Verify successful bookmarking of locations.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Filter and Sort Locations: Ensure sorting and filtering options work correctly.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Social Media Sharing &amp; Feedback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Share Location on Social Media: Confirm seamless sharing of places on social platforms.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Submit Feedback: Ensure user feedback submission is successfully processed. 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C012BC4E-8922-9E92-2285-409FE9D1181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0275" y="-106250"/>
            <a:ext cx="1401725" cy="1066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E067EC-6BC9-418E-2188-52A705E85CB4}"/>
              </a:ext>
            </a:extLst>
          </p:cNvPr>
          <p:cNvSpPr/>
          <p:nvPr/>
        </p:nvSpPr>
        <p:spPr>
          <a:xfrm>
            <a:off x="-9982" y="-12427"/>
            <a:ext cx="10790584" cy="4395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355FFD-0285-87A8-3D9C-E314699BC04F}"/>
              </a:ext>
            </a:extLst>
          </p:cNvPr>
          <p:cNvSpPr/>
          <p:nvPr/>
        </p:nvSpPr>
        <p:spPr>
          <a:xfrm>
            <a:off x="18245" y="6505971"/>
            <a:ext cx="12155510" cy="3520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65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5A3197-EF8A-0911-FAE2-8D88476BDD47}"/>
              </a:ext>
            </a:extLst>
          </p:cNvPr>
          <p:cNvSpPr/>
          <p:nvPr/>
        </p:nvSpPr>
        <p:spPr>
          <a:xfrm>
            <a:off x="-9982" y="-12427"/>
            <a:ext cx="10790584" cy="4395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A8787A21-D8CF-47A1-F666-F8F48AD0B29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0275" y="-106250"/>
            <a:ext cx="1401725" cy="1066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9BBBEF-EF25-BA48-8478-46BE758866EF}"/>
              </a:ext>
            </a:extLst>
          </p:cNvPr>
          <p:cNvSpPr/>
          <p:nvPr/>
        </p:nvSpPr>
        <p:spPr>
          <a:xfrm>
            <a:off x="18245" y="6505971"/>
            <a:ext cx="12155510" cy="3520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2FE136-BD85-5CFC-13F4-54E1D14E2BFE}"/>
              </a:ext>
            </a:extLst>
          </p:cNvPr>
          <p:cNvSpPr txBox="1"/>
          <p:nvPr/>
        </p:nvSpPr>
        <p:spPr>
          <a:xfrm>
            <a:off x="1552575" y="775884"/>
            <a:ext cx="8315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</a:rPr>
              <a:t>Conclusion</a:t>
            </a:r>
            <a:endParaRPr lang="en-IN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669314-2EEC-D58A-2641-BB91EDAF52F4}"/>
              </a:ext>
            </a:extLst>
          </p:cNvPr>
          <p:cNvSpPr txBox="1"/>
          <p:nvPr/>
        </p:nvSpPr>
        <p:spPr>
          <a:xfrm>
            <a:off x="887066" y="1545326"/>
            <a:ext cx="1079058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Travel Experience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Provides personalized recommendations, seamless navigation, and real-time assistance.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Integration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Includes secure authentication, interactive maps, AI-driven suggestions, weather updates, chatbot support, and social media sharing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Convenience &amp; Accessibility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Ensures ease of use for travelers in unfamiliar locations.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Allows filtering searches, bookmarking favorite spots, and effortless experience sharing.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Built-in feedback system helps refine the app based on user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Reliable &amp; Intelligent Guide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Simplifies travel decisions and enhances confidence in exploring new places.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7724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2AAC4-92CE-4861-9AC7-10C09A08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Reference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F4EC87-796F-4499-A96F-29EE6CB16F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101771"/>
            <a:ext cx="10393907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John, D., &amp; Smith, A. (2020).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Travel Companion: A Personalized Approach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Journal of Tourism Technology, 12(3), 45-58.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Smith, L., &amp; Lee, H. (2021).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Location-Based Services in Tourism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International Journal of Travel Research, 15(4), 110-125.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Kumar, P., Gupta, R., &amp; Sharma, S. (2020).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Intelligent Travel Guide Using Chatbots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AI Applications in Tourism, 7(2), 32-45.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Zhang, Y., Wang, X., &amp; Liu, J. (2022).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Analyzing User Preferences in Travel Applications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IEEE Transactions on Consumer Electronics, 68(1), 15-23.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Gupta, R., &amp; Verma, A. (2023).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Integrating Weather Updates in Travel Apps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International Journal of Mobile Computing, 21(3), 54-67.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Williams, K., et al. (2021).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 User Experience with Voice Assistance in Travel Applications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Journal of Human-Computer Interaction, 19(2), 89-104.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Lee, S., &amp; Park, J. (2022).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and Rating Systems for Travel Applications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Advances in Tourism Studies, 13(5), 78-91.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Ahmed, T., Rahman, S., &amp; Ali, M. (2023).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Social Media Integration in Travel Platforms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Social Computing and Travel, 10(4), 112-127.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Brown, E., Wilson, M., &amp; Clark, T. (2024).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Navigational Features in Travel Apps: A Modern Approach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Location-Based Services Journal, 25(1), 34-46.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Patel, N., &amp; Sharma, R. (2023).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Comprehensive Feedback Mechanisms in Travel Applications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Mobile Technology in Tourism, 16(2), 58-73. </a:t>
            </a: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94EE3682-7948-900E-6F2E-C24F5B51A08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0275" y="-106250"/>
            <a:ext cx="1401725" cy="1066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A498EE-6D53-B037-5A31-2919DE9C4FE5}"/>
              </a:ext>
            </a:extLst>
          </p:cNvPr>
          <p:cNvSpPr/>
          <p:nvPr/>
        </p:nvSpPr>
        <p:spPr>
          <a:xfrm>
            <a:off x="-9982" y="-12427"/>
            <a:ext cx="10790584" cy="4395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5E7A1C-D16F-C71A-6D7B-790EA4101D18}"/>
              </a:ext>
            </a:extLst>
          </p:cNvPr>
          <p:cNvSpPr/>
          <p:nvPr/>
        </p:nvSpPr>
        <p:spPr>
          <a:xfrm>
            <a:off x="18245" y="6505971"/>
            <a:ext cx="12155510" cy="3520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766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4C1AF-AA2F-CD64-5BC1-3E2616A3E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439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Thanks to All..</a:t>
            </a:r>
            <a:br>
              <a:rPr lang="en-US" sz="6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</a:br>
            <a:br>
              <a:rPr lang="en-US" sz="6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</a:br>
            <a:r>
              <a:rPr lang="en-US" sz="8000">
                <a:solidFill>
                  <a:srgbClr val="C00000"/>
                </a:solidFill>
                <a:latin typeface="+mn-lt"/>
              </a:rPr>
              <a:t>Questions &amp; Answers</a:t>
            </a:r>
            <a:endParaRPr lang="en-IN" sz="800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44DCEAFA-05B2-311C-504E-49E398EA5A4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0275" y="-106250"/>
            <a:ext cx="1401725" cy="1066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1FAB3EB-668D-736F-2B13-3DDE52937A05}"/>
              </a:ext>
            </a:extLst>
          </p:cNvPr>
          <p:cNvSpPr/>
          <p:nvPr/>
        </p:nvSpPr>
        <p:spPr>
          <a:xfrm>
            <a:off x="-9982" y="-12427"/>
            <a:ext cx="10790584" cy="4395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E353E6-494C-100C-7F5B-DF4EEA9D55EF}"/>
              </a:ext>
            </a:extLst>
          </p:cNvPr>
          <p:cNvSpPr/>
          <p:nvPr/>
        </p:nvSpPr>
        <p:spPr>
          <a:xfrm>
            <a:off x="18245" y="6505971"/>
            <a:ext cx="12155510" cy="3520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87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81F2-31F5-456F-8992-C5510D887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24" y="1084639"/>
            <a:ext cx="10084098" cy="14296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Abstract</a:t>
            </a:r>
            <a:endParaRPr lang="en-IN" sz="36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C06FCE3-3CE4-43E2-4E7D-68D1C5C996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5724" y="1556822"/>
            <a:ext cx="10798992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User Authentication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login via email, social media, or other methods.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Location Exploration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Discover nearby places with detailed info and interactive  maps.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Recommendation System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suggestions based on user behavior and preferences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Review &amp; Rating System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can provide feedback to help others make informed choices.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Navigation &amp; Maps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directions and map integration for easy travel.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Chatbot Assistance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query resolution and app guidance.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17322ED4-AFED-837A-C7CE-CDBB8DC9740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0275" y="-106250"/>
            <a:ext cx="1401725" cy="1066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D4F0401-9F13-7440-999D-4FA6E03972A2}"/>
              </a:ext>
            </a:extLst>
          </p:cNvPr>
          <p:cNvSpPr/>
          <p:nvPr/>
        </p:nvSpPr>
        <p:spPr>
          <a:xfrm>
            <a:off x="36490" y="6505971"/>
            <a:ext cx="12155510" cy="3520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621EC7-ECA3-6AC2-3F3D-9B94843413A0}"/>
              </a:ext>
            </a:extLst>
          </p:cNvPr>
          <p:cNvSpPr/>
          <p:nvPr/>
        </p:nvSpPr>
        <p:spPr>
          <a:xfrm>
            <a:off x="-9982" y="-12427"/>
            <a:ext cx="10790584" cy="4395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3A67DE-1CAF-087F-8BB9-7D4AD66C334E}"/>
              </a:ext>
            </a:extLst>
          </p:cNvPr>
          <p:cNvSpPr/>
          <p:nvPr/>
        </p:nvSpPr>
        <p:spPr>
          <a:xfrm>
            <a:off x="-9982" y="-12427"/>
            <a:ext cx="10790584" cy="4395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A4D31E65-DD08-D0EC-6E9E-5C3F64A28F3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0275" y="-106250"/>
            <a:ext cx="1401725" cy="1066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0DBBAE-1F28-1F8D-C640-E3BAF72DEE1F}"/>
              </a:ext>
            </a:extLst>
          </p:cNvPr>
          <p:cNvSpPr/>
          <p:nvPr/>
        </p:nvSpPr>
        <p:spPr>
          <a:xfrm>
            <a:off x="36490" y="6505971"/>
            <a:ext cx="12155510" cy="3520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D45C2-7656-1A90-C297-5B6DC25EBE9F}"/>
              </a:ext>
            </a:extLst>
          </p:cNvPr>
          <p:cNvSpPr txBox="1"/>
          <p:nvPr/>
        </p:nvSpPr>
        <p:spPr>
          <a:xfrm>
            <a:off x="1266825" y="866775"/>
            <a:ext cx="3076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Abstract</a:t>
            </a:r>
            <a:endParaRPr lang="en-IN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B46B0-B14B-9242-5487-5923AA4519EE}"/>
              </a:ext>
            </a:extLst>
          </p:cNvPr>
          <p:cNvSpPr txBox="1"/>
          <p:nvPr/>
        </p:nvSpPr>
        <p:spPr>
          <a:xfrm>
            <a:off x="1266825" y="1724025"/>
            <a:ext cx="88201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Preferences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filters and sorting for a tailored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Bookmarks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Save favorite places for easy access later.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Voice Assistant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Hands-free interaction for convenience.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Weather Forecast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Up-to-date weather updates for any 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Sharing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Share experiences directly to social platforms.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Feedback 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Collects user input for continuous app improvement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664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5828-8CDB-45E9-AFE0-14C4EDB70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1143871"/>
            <a:ext cx="10515600" cy="2001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3CA41B-8EC5-496E-B03F-CC9DE9BDA1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7007" y="1850978"/>
            <a:ext cx="10897986" cy="3763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Location-Based Travel Companion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travelers find accommodations, dining, and attractions in unfamiliar places by offering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recommendations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user behavior.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features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authentication, interactive maps, navigation assistance, reviews, chatbot support, and weather updates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can save preferences, bookmark locations, use voice commands, and share experiences on social media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feedback system ensures continuous improvement for a tailored experience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B5FC5D75-AB6F-D0D6-B6B9-3F78BE37FAA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0275" y="-106250"/>
            <a:ext cx="1401725" cy="1066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063237-834F-9B40-6298-392566CAFADB}"/>
              </a:ext>
            </a:extLst>
          </p:cNvPr>
          <p:cNvSpPr/>
          <p:nvPr/>
        </p:nvSpPr>
        <p:spPr>
          <a:xfrm>
            <a:off x="18245" y="6505971"/>
            <a:ext cx="12155510" cy="3520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69136B-E7A3-9A06-924C-3FEA5B9554F6}"/>
              </a:ext>
            </a:extLst>
          </p:cNvPr>
          <p:cNvSpPr/>
          <p:nvPr/>
        </p:nvSpPr>
        <p:spPr>
          <a:xfrm>
            <a:off x="-9982" y="-12427"/>
            <a:ext cx="10790584" cy="4395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08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41E6-1283-4176-A88A-DEEA2FA8E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Objective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78606-3B9B-41F3-AD9D-2B905F194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5222"/>
            <a:ext cx="10515600" cy="4921741"/>
          </a:xfrm>
        </p:spPr>
        <p:txBody>
          <a:bodyPr>
            <a:normAutofit fontScale="70000" lnSpcReduction="20000"/>
          </a:bodyPr>
          <a:lstStyle/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 – Location-Based Travel Companion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User-Centric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Develop an intuitive travel companion app for easy discovery of accommodations, dining, and attractions.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Location-Based Services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Utilize real-time location data to provide relevant suggestions.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Personalized Recommendations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Offer tailored suggestions based on user behavior and preferences.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Interactive 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Enhance user experience with maps, navigation, and chatbot assistance.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Overcoming Travel Challenges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Address limited local knowledge and poor choices with accurate recommendations.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Secure Access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Ensure safe login and data protection for users.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Navigation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Provide step-by-step directions to destinations.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Weather Forecasts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Offer up-to-date weather insights for better trip planning.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Feedback Mechanisms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Enable reviews, ratings, and suggestions for continuous improvement.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Seamless Experience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Create a reliable, personalized platform for stress-free travel.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B1522381-8542-F488-248B-F3A90B5B67A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0275" y="-106250"/>
            <a:ext cx="1401725" cy="1066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90EAA6-8D78-D12B-1B52-D2A96A7A3CD4}"/>
              </a:ext>
            </a:extLst>
          </p:cNvPr>
          <p:cNvSpPr/>
          <p:nvPr/>
        </p:nvSpPr>
        <p:spPr>
          <a:xfrm>
            <a:off x="18245" y="6505971"/>
            <a:ext cx="12155510" cy="3520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BD14F4-C1F4-FE4C-9914-078F84997635}"/>
              </a:ext>
            </a:extLst>
          </p:cNvPr>
          <p:cNvSpPr/>
          <p:nvPr/>
        </p:nvSpPr>
        <p:spPr>
          <a:xfrm>
            <a:off x="-9982" y="-12427"/>
            <a:ext cx="10790584" cy="4395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51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817" y="1135046"/>
            <a:ext cx="10515600" cy="77273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  <a:cs typeface="Times New Roman" panose="02020603050405020304" pitchFamily="18" charset="0"/>
              </a:rPr>
              <a:t>Challenges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C2D5EBB-3516-0DFF-20DA-56E4534E66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1817" y="2224276"/>
            <a:ext cx="1133283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Lack of Local Knowledge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Travelers struggle to find reliable information, leading to poor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Overwhelming Information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Excessive online content makes it hard to filter relevant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Limited Personalization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Generic suggestions fail to match individual preferences.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Navigation Challenges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Difficulty in locating and reaching desired places without step-by-step guidance.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Absence of Real-Time Assistance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Lack of instant support for resolving travel-related queries.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Negative Impact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Leads to dissatisfaction, wasted time, and a less enjoyable experience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E2A501F7-ECFB-9DEA-AA8A-E057EAA4950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0275" y="-106250"/>
            <a:ext cx="1401725" cy="1066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1C0A2B-45B5-1972-5D86-6EFC3482A6D7}"/>
              </a:ext>
            </a:extLst>
          </p:cNvPr>
          <p:cNvSpPr/>
          <p:nvPr/>
        </p:nvSpPr>
        <p:spPr>
          <a:xfrm>
            <a:off x="-9982" y="-12427"/>
            <a:ext cx="10790584" cy="4395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00A9DD-D6F9-D688-D9CD-5728D3D04B52}"/>
              </a:ext>
            </a:extLst>
          </p:cNvPr>
          <p:cNvSpPr/>
          <p:nvPr/>
        </p:nvSpPr>
        <p:spPr>
          <a:xfrm>
            <a:off x="18245" y="6505971"/>
            <a:ext cx="12155510" cy="3520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96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FF4A6-DA0A-06EF-673B-D222AD18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5526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Solutions : Location-Based Travel Companion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8420F-92B1-2505-C833-0DE3323E9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1375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Location-Based Travel Companion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Reliable &amp; User-Centric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platform designed to simplify travel planning and exploration.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Personalized Recommendations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Tailored suggestions based on user behavior and preferences.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Navigation Support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Step-by-step guidance to desired destinations.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Assistance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Chatbot support for quick query resolution.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Feedback Mechanisms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Reviews and ratings to enhance decision-making.</a:t>
            </a:r>
          </a:p>
          <a:p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F7E61C47-627A-FC7F-F1B4-FB0A2F3BB53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0275" y="-106250"/>
            <a:ext cx="1401725" cy="1066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EA4B02-E53A-3189-B781-6B5DA171CC20}"/>
              </a:ext>
            </a:extLst>
          </p:cNvPr>
          <p:cNvSpPr/>
          <p:nvPr/>
        </p:nvSpPr>
        <p:spPr>
          <a:xfrm>
            <a:off x="-9982" y="-12427"/>
            <a:ext cx="10790584" cy="4395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957F2F-3994-CF07-655D-C165DD326CA9}"/>
              </a:ext>
            </a:extLst>
          </p:cNvPr>
          <p:cNvSpPr/>
          <p:nvPr/>
        </p:nvSpPr>
        <p:spPr>
          <a:xfrm>
            <a:off x="18245" y="6505971"/>
            <a:ext cx="12155510" cy="3520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136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7E68-9711-4250-9713-430B2869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Existing System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CCF57-F7B5-48F0-BE04-AC7E3F34C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the Existing System</a:t>
            </a:r>
          </a:p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Fragmented Platforms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Travelers must use separate apps for     accommodation, dining, and navigation.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Lack of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Information is scattered across multiple platforms,    leading to inconsistency.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Generic Recommendations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Existing systems fail to provide personalized suggestions.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Real-Time Updates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Limited adaptability to changing user needs and live data.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Missing 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Absence of voice assistance, interactive chat support, and seamless social sharing reduces usability.</a:t>
            </a:r>
          </a:p>
          <a:p>
            <a:pPr algn="just"/>
            <a:endParaRPr lang="en-IN" dirty="0">
              <a:cs typeface="Times New Roman" panose="02020603050405020304" pitchFamily="18" charset="0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F2E3BB11-B368-C6EE-664E-C0C31766608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90275" y="-106250"/>
            <a:ext cx="1401725" cy="1066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6984319-E3A3-384E-A97C-33356835A0E1}"/>
              </a:ext>
            </a:extLst>
          </p:cNvPr>
          <p:cNvSpPr/>
          <p:nvPr/>
        </p:nvSpPr>
        <p:spPr>
          <a:xfrm>
            <a:off x="18245" y="6505971"/>
            <a:ext cx="12155510" cy="3520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E91CB7-D8E2-206D-D4EA-E69A450210D1}"/>
              </a:ext>
            </a:extLst>
          </p:cNvPr>
          <p:cNvSpPr/>
          <p:nvPr/>
        </p:nvSpPr>
        <p:spPr>
          <a:xfrm>
            <a:off x="-9982" y="-12427"/>
            <a:ext cx="10790584" cy="4395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42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2572</Words>
  <Application>Microsoft Office PowerPoint</Application>
  <PresentationFormat>Widescreen</PresentationFormat>
  <Paragraphs>302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Algerian</vt:lpstr>
      <vt:lpstr>Arial</vt:lpstr>
      <vt:lpstr>Calibri</vt:lpstr>
      <vt:lpstr>Calibri Light</vt:lpstr>
      <vt:lpstr>Lato</vt:lpstr>
      <vt:lpstr>Times New Roman</vt:lpstr>
      <vt:lpstr>Wingdings</vt:lpstr>
      <vt:lpstr>Office Theme</vt:lpstr>
      <vt:lpstr>TOURISM EXPLOREX</vt:lpstr>
      <vt:lpstr>PowerPoint Presentation</vt:lpstr>
      <vt:lpstr>Abstract</vt:lpstr>
      <vt:lpstr>PowerPoint Presentation</vt:lpstr>
      <vt:lpstr>Introduction</vt:lpstr>
      <vt:lpstr>Objective </vt:lpstr>
      <vt:lpstr>Challenges</vt:lpstr>
      <vt:lpstr>Solutions : Location-Based Travel Companion</vt:lpstr>
      <vt:lpstr>Existing System</vt:lpstr>
      <vt:lpstr>PowerPoint Presentation</vt:lpstr>
      <vt:lpstr>Competitive analysis</vt:lpstr>
      <vt:lpstr>Literature Survey </vt:lpstr>
      <vt:lpstr>Literature Survey </vt:lpstr>
      <vt:lpstr>Architecture Diagram</vt:lpstr>
      <vt:lpstr>Architecture Diagram</vt:lpstr>
      <vt:lpstr>Proposed System – Tourism Explorex</vt:lpstr>
      <vt:lpstr>PowerPoint Presentation</vt:lpstr>
      <vt:lpstr>Technology Stack </vt:lpstr>
      <vt:lpstr>Limitations</vt:lpstr>
      <vt:lpstr>Future Enhancements</vt:lpstr>
      <vt:lpstr>Database design</vt:lpstr>
      <vt:lpstr>Test cases and screenshots</vt:lpstr>
      <vt:lpstr>Test cases and screenshots</vt:lpstr>
      <vt:lpstr>Test cases and Screenshots</vt:lpstr>
      <vt:lpstr>PowerPoint Presentation</vt:lpstr>
      <vt:lpstr>Reference</vt:lpstr>
      <vt:lpstr>Thanks to All..  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TOURISM EXPLOREX</dc:title>
  <dc:creator>Admin</dc:creator>
  <cp:lastModifiedBy>Srilakshmi Chinmai</cp:lastModifiedBy>
  <cp:revision>31</cp:revision>
  <dcterms:created xsi:type="dcterms:W3CDTF">2024-12-25T06:29:34Z</dcterms:created>
  <dcterms:modified xsi:type="dcterms:W3CDTF">2025-04-06T15:30:43Z</dcterms:modified>
</cp:coreProperties>
</file>