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4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0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9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0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0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0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2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8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6/3/2025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79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57" r:id="rId5"/>
    <p:sldLayoutId id="2147483762" r:id="rId6"/>
    <p:sldLayoutId id="2147483758" r:id="rId7"/>
    <p:sldLayoutId id="2147483759" r:id="rId8"/>
    <p:sldLayoutId id="2147483760" r:id="rId9"/>
    <p:sldLayoutId id="2147483761" r:id="rId10"/>
    <p:sldLayoutId id="214748376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00A26AB-E1BA-4180-829A-BF134BA8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F115D9-B423-4A07-A511-A50BDDE95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6EE7D6-395C-723D-DAEE-D0A1726A5C2C}"/>
              </a:ext>
            </a:extLst>
          </p:cNvPr>
          <p:cNvSpPr txBox="1"/>
          <p:nvPr/>
        </p:nvSpPr>
        <p:spPr>
          <a:xfrm>
            <a:off x="751114" y="631885"/>
            <a:ext cx="43325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CriptoAnalytics: Exploración y Análisis de Datos del Mercado Cripto</a:t>
            </a:r>
          </a:p>
          <a:p>
            <a:endParaRPr lang="es-A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82FCC02-949A-4FCA-FB8A-1F614D0B8278}"/>
              </a:ext>
            </a:extLst>
          </p:cNvPr>
          <p:cNvSpPr/>
          <p:nvPr/>
        </p:nvSpPr>
        <p:spPr>
          <a:xfrm>
            <a:off x="751114" y="502585"/>
            <a:ext cx="449579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BBB16C7-3409-8F66-DA00-821EA062062B}"/>
              </a:ext>
            </a:extLst>
          </p:cNvPr>
          <p:cNvSpPr/>
          <p:nvPr/>
        </p:nvSpPr>
        <p:spPr>
          <a:xfrm>
            <a:off x="7052734" y="6324385"/>
            <a:ext cx="449579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F5D9DE9-C441-37A6-01A6-AC0C97C7206F}"/>
              </a:ext>
            </a:extLst>
          </p:cNvPr>
          <p:cNvSpPr txBox="1"/>
          <p:nvPr/>
        </p:nvSpPr>
        <p:spPr>
          <a:xfrm>
            <a:off x="6977743" y="4406336"/>
            <a:ext cx="52142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chemeClr val="bg1"/>
                </a:solidFill>
              </a:rPr>
              <a:t>Autor: Alejandro Traversa Olazabal 👨‍💻</a:t>
            </a:r>
          </a:p>
          <a:p>
            <a:br>
              <a:rPr lang="es-AR" dirty="0">
                <a:solidFill>
                  <a:schemeClr val="bg1"/>
                </a:solidFill>
              </a:rPr>
            </a:br>
            <a:r>
              <a:rPr lang="es-AR" sz="1400" dirty="0">
                <a:solidFill>
                  <a:schemeClr val="bg1"/>
                </a:solidFill>
              </a:rPr>
              <a:t>🔗 https://www.linkedin.com/in/alejandro-traversa-olazabal/</a:t>
            </a:r>
          </a:p>
          <a:p>
            <a:br>
              <a:rPr lang="es-AR" sz="1400" dirty="0">
                <a:solidFill>
                  <a:schemeClr val="bg1"/>
                </a:solidFill>
              </a:rPr>
            </a:br>
            <a:r>
              <a:rPr lang="es-AR" sz="1400" dirty="0">
                <a:solidFill>
                  <a:schemeClr val="bg1"/>
                </a:solidFill>
              </a:rPr>
              <a:t>🔗 https://github.com/TraversaOlazabal</a:t>
            </a:r>
          </a:p>
          <a:p>
            <a:endParaRPr lang="es-AR" sz="1400" dirty="0">
              <a:solidFill>
                <a:schemeClr val="bg1"/>
              </a:solidFill>
            </a:endParaRPr>
          </a:p>
          <a:p>
            <a:r>
              <a:rPr lang="es-AR" sz="1400" dirty="0">
                <a:solidFill>
                  <a:schemeClr val="bg1"/>
                </a:solidFill>
              </a:rPr>
              <a:t>Data Science II – Comisión 75690</a:t>
            </a:r>
          </a:p>
          <a:p>
            <a:endParaRPr lang="es-A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Imagen 15" descr="Forma&#10;&#10;El contenido generado por IA puede ser incorrecto.">
            <a:extLst>
              <a:ext uri="{FF2B5EF4-FFF2-40B4-BE49-F238E27FC236}">
                <a16:creationId xmlns:a16="http://schemas.microsoft.com/office/drawing/2014/main" id="{A636D1DB-CD6A-3B3B-F399-02582DCB3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3637863"/>
            <a:ext cx="2459377" cy="2459377"/>
          </a:xfrm>
          <a:prstGeom prst="rect">
            <a:avLst/>
          </a:prstGeom>
        </p:spPr>
      </p:pic>
      <p:pic>
        <p:nvPicPr>
          <p:cNvPr id="19" name="Imagen 18" descr="Icono&#10;&#10;El contenido generado por IA puede ser incorrecto.">
            <a:extLst>
              <a:ext uri="{FF2B5EF4-FFF2-40B4-BE49-F238E27FC236}">
                <a16:creationId xmlns:a16="http://schemas.microsoft.com/office/drawing/2014/main" id="{CEFA2238-BB2F-9010-2275-35F59067B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371" y="3605533"/>
            <a:ext cx="2491707" cy="249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01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86B5A7-3B1D-ECC8-033B-3FBD49A7F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D375DC-1E15-9238-4B2F-9D7805CFF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3F0B27-5E6B-CE1F-361D-2CEDC704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F2A42B-A09D-D6A7-6F56-3B3BCCBA6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A0C820-C316-1850-26D5-A10292325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7BF4867-5811-F1BE-6B31-19C3CA8AB9E2}"/>
              </a:ext>
            </a:extLst>
          </p:cNvPr>
          <p:cNvSpPr/>
          <p:nvPr/>
        </p:nvSpPr>
        <p:spPr>
          <a:xfrm>
            <a:off x="751114" y="502585"/>
            <a:ext cx="449579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51A9609-F0D2-ABF2-D2B6-A3DE8192D083}"/>
              </a:ext>
            </a:extLst>
          </p:cNvPr>
          <p:cNvSpPr/>
          <p:nvPr/>
        </p:nvSpPr>
        <p:spPr>
          <a:xfrm>
            <a:off x="7052734" y="6324385"/>
            <a:ext cx="449579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D019843-837D-BB88-F7E5-9C1F39FF9E37}"/>
              </a:ext>
            </a:extLst>
          </p:cNvPr>
          <p:cNvSpPr txBox="1"/>
          <p:nvPr/>
        </p:nvSpPr>
        <p:spPr>
          <a:xfrm>
            <a:off x="695427" y="662000"/>
            <a:ext cx="4789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>
                <a:solidFill>
                  <a:schemeClr val="bg1"/>
                </a:solidFill>
              </a:rPr>
              <a:t>Insights</a:t>
            </a:r>
            <a:endParaRPr lang="es-MX" sz="3600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A7621C-E136-0258-3D99-BE9C7E0B0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411" y="3026771"/>
            <a:ext cx="648592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El análisis muestra diferencias significativas en el </a:t>
            </a:r>
            <a:r>
              <a:rPr lang="es-MX" b="1" dirty="0">
                <a:solidFill>
                  <a:schemeClr val="bg1"/>
                </a:solidFill>
              </a:rPr>
              <a:t>tiempo promedio que tardan las criptomonedas en recuperarse</a:t>
            </a:r>
            <a:r>
              <a:rPr lang="es-MX" dirty="0">
                <a:solidFill>
                  <a:schemeClr val="bg1"/>
                </a:solidFill>
              </a:rPr>
              <a:t> luego de caídas importantes.</a:t>
            </a:r>
            <a:br>
              <a:rPr lang="es-MX" dirty="0">
                <a:solidFill>
                  <a:schemeClr val="bg1"/>
                </a:solidFill>
              </a:rPr>
            </a:br>
            <a:r>
              <a:rPr lang="es-MX" dirty="0">
                <a:solidFill>
                  <a:schemeClr val="bg1"/>
                </a:solidFill>
              </a:rPr>
              <a:t>XRP, Cardano y Solana destacan como las </a:t>
            </a:r>
            <a:r>
              <a:rPr lang="es-MX" b="1" dirty="0">
                <a:solidFill>
                  <a:schemeClr val="bg1"/>
                </a:solidFill>
              </a:rPr>
              <a:t>más rápidas en recuperar valor</a:t>
            </a:r>
            <a:r>
              <a:rPr lang="es-MX" dirty="0">
                <a:solidFill>
                  <a:schemeClr val="bg1"/>
                </a:solidFill>
              </a:rPr>
              <a:t>, con promedios inferiores a 17 días. En contraste, Ethereum, </a:t>
            </a:r>
            <a:r>
              <a:rPr lang="es-MX" dirty="0" err="1">
                <a:solidFill>
                  <a:schemeClr val="bg1"/>
                </a:solidFill>
              </a:rPr>
              <a:t>Polkadot</a:t>
            </a:r>
            <a:r>
              <a:rPr lang="es-MX" dirty="0">
                <a:solidFill>
                  <a:schemeClr val="bg1"/>
                </a:solidFill>
              </a:rPr>
              <a:t> y BNB presentan </a:t>
            </a:r>
            <a:r>
              <a:rPr lang="es-MX" b="1" dirty="0">
                <a:solidFill>
                  <a:schemeClr val="bg1"/>
                </a:solidFill>
              </a:rPr>
              <a:t>recuperaciones más lentas</a:t>
            </a:r>
            <a:r>
              <a:rPr lang="es-MX" dirty="0">
                <a:solidFill>
                  <a:schemeClr val="bg1"/>
                </a:solidFill>
              </a:rPr>
              <a:t>, superando los 27 días.</a:t>
            </a:r>
            <a:br>
              <a:rPr lang="es-MX" dirty="0">
                <a:solidFill>
                  <a:schemeClr val="bg1"/>
                </a:solidFill>
              </a:rPr>
            </a:br>
            <a:r>
              <a:rPr lang="es-MX" dirty="0">
                <a:solidFill>
                  <a:schemeClr val="bg1"/>
                </a:solidFill>
              </a:rPr>
              <a:t>Este comportamiento puede ser clave para </a:t>
            </a:r>
            <a:r>
              <a:rPr lang="es-MX" b="1" dirty="0">
                <a:solidFill>
                  <a:schemeClr val="bg1"/>
                </a:solidFill>
              </a:rPr>
              <a:t>evaluar estrategias de inversión a corto plazo</a:t>
            </a:r>
            <a:r>
              <a:rPr lang="es-MX" dirty="0">
                <a:solidFill>
                  <a:schemeClr val="bg1"/>
                </a:solidFill>
              </a:rPr>
              <a:t> y la </a:t>
            </a:r>
            <a:r>
              <a:rPr lang="es-MX" b="1" dirty="0">
                <a:solidFill>
                  <a:schemeClr val="bg1"/>
                </a:solidFill>
              </a:rPr>
              <a:t>resiliencia de cada activo</a:t>
            </a:r>
            <a:r>
              <a:rPr lang="es-MX" dirty="0">
                <a:solidFill>
                  <a:schemeClr val="bg1"/>
                </a:solidFill>
              </a:rPr>
              <a:t> ante eventos de alta volatilidad.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AA2AA6B-01B7-3C77-AA93-6BCFDB576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65" y="1802298"/>
            <a:ext cx="3791479" cy="4086795"/>
          </a:xfrm>
          <a:prstGeom prst="rect">
            <a:avLst/>
          </a:prstGeom>
        </p:spPr>
      </p:pic>
      <p:pic>
        <p:nvPicPr>
          <p:cNvPr id="5" name="Imagen 4" descr="Forma&#10;&#10;El contenido generado por IA puede ser incorrecto.">
            <a:extLst>
              <a:ext uri="{FF2B5EF4-FFF2-40B4-BE49-F238E27FC236}">
                <a16:creationId xmlns:a16="http://schemas.microsoft.com/office/drawing/2014/main" id="{9DC2C18F-5C0E-FC8A-913C-4FD5F691D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701" y="162919"/>
            <a:ext cx="1883644" cy="188364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58B4131-3A80-1C79-C79C-8B654B36CE74}"/>
              </a:ext>
            </a:extLst>
          </p:cNvPr>
          <p:cNvSpPr txBox="1"/>
          <p:nvPr/>
        </p:nvSpPr>
        <p:spPr>
          <a:xfrm>
            <a:off x="751114" y="1256629"/>
            <a:ext cx="6859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Diferentes velocidad de recuperación tras caídas</a:t>
            </a:r>
            <a:r>
              <a:rPr lang="es-MX" dirty="0"/>
              <a:t>:</a:t>
            </a:r>
            <a:endParaRPr lang="es-A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793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9A0F9F-F0E3-C301-5EC7-400161813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4439D1-683B-5723-28ED-1D3909C69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10DD56-ACA9-89C6-6E74-8E5565A55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2E690F3-8247-8FAD-21EF-3E867A286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A38CCD-8D12-C9F7-4E58-7AA579350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5303E69-402F-B160-0C4F-87F833469518}"/>
              </a:ext>
            </a:extLst>
          </p:cNvPr>
          <p:cNvSpPr/>
          <p:nvPr/>
        </p:nvSpPr>
        <p:spPr>
          <a:xfrm>
            <a:off x="751114" y="502585"/>
            <a:ext cx="449579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67D9AD1-DD0F-8751-3B19-FC1E4437A1AA}"/>
              </a:ext>
            </a:extLst>
          </p:cNvPr>
          <p:cNvSpPr/>
          <p:nvPr/>
        </p:nvSpPr>
        <p:spPr>
          <a:xfrm>
            <a:off x="7052734" y="6324385"/>
            <a:ext cx="449579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0791848-0BBE-A93F-6C27-A372F4B56C27}"/>
              </a:ext>
            </a:extLst>
          </p:cNvPr>
          <p:cNvSpPr txBox="1"/>
          <p:nvPr/>
        </p:nvSpPr>
        <p:spPr>
          <a:xfrm>
            <a:off x="695427" y="662000"/>
            <a:ext cx="4789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>
                <a:solidFill>
                  <a:schemeClr val="bg1"/>
                </a:solidFill>
              </a:rPr>
              <a:t>Insights</a:t>
            </a:r>
            <a:endParaRPr lang="es-MX" sz="3600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3A6EFA-C85D-A917-A0E2-47B45BB9B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857" y="2102768"/>
            <a:ext cx="4687312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El análisis comparativo entre las 5 criptomonedas con mayor capitalización y las 5 con menor capitalización revela una diferencia significativa en sus niveles de volatilidad.</a:t>
            </a:r>
            <a:br>
              <a:rPr lang="es-MX" sz="1600" dirty="0">
                <a:solidFill>
                  <a:schemeClr val="bg1"/>
                </a:solidFill>
              </a:rPr>
            </a:br>
            <a:r>
              <a:rPr lang="es-MX" sz="1600" dirty="0">
                <a:solidFill>
                  <a:schemeClr val="bg1"/>
                </a:solidFill>
              </a:rPr>
              <a:t>Las criptomonedas del grupo "Top 5" (como Bitcoin, Ethereum y BNB) presentan una volatilidad promedio menor respecto al grupo "Bottom 5" (como </a:t>
            </a:r>
            <a:r>
              <a:rPr lang="es-MX" sz="1600" dirty="0" err="1">
                <a:solidFill>
                  <a:schemeClr val="bg1"/>
                </a:solidFill>
              </a:rPr>
              <a:t>Dogecoin</a:t>
            </a:r>
            <a:r>
              <a:rPr lang="es-MX" sz="1600" dirty="0">
                <a:solidFill>
                  <a:schemeClr val="bg1"/>
                </a:solidFill>
              </a:rPr>
              <a:t>, Cardano y </a:t>
            </a:r>
            <a:r>
              <a:rPr lang="es-MX" sz="1600" dirty="0" err="1">
                <a:solidFill>
                  <a:schemeClr val="bg1"/>
                </a:solidFill>
              </a:rPr>
              <a:t>Litecoin</a:t>
            </a:r>
            <a:r>
              <a:rPr lang="es-MX" sz="1600" dirty="0">
                <a:solidFill>
                  <a:schemeClr val="bg1"/>
                </a:solidFill>
              </a:rPr>
              <a:t>).</a:t>
            </a:r>
            <a:br>
              <a:rPr lang="es-MX" sz="1600" dirty="0">
                <a:solidFill>
                  <a:schemeClr val="bg1"/>
                </a:solidFill>
              </a:rPr>
            </a:br>
            <a:r>
              <a:rPr lang="es-MX" sz="1600" dirty="0">
                <a:solidFill>
                  <a:schemeClr val="bg1"/>
                </a:solidFill>
              </a:rPr>
              <a:t>El test t de diferencia de medias arrojó un resultado significativo (t = -2.373, p = 0.0464), lo que respalda la hipótesis de que las criptomonedas más grandes tienden a tener precios más estables.</a:t>
            </a:r>
            <a:br>
              <a:rPr lang="es-MX" sz="1600" dirty="0">
                <a:solidFill>
                  <a:schemeClr val="bg1"/>
                </a:solidFill>
              </a:rPr>
            </a:br>
            <a:r>
              <a:rPr lang="es-MX" sz="1600" dirty="0">
                <a:solidFill>
                  <a:schemeClr val="bg1"/>
                </a:solidFill>
              </a:rPr>
              <a:t>Este </a:t>
            </a:r>
            <a:r>
              <a:rPr lang="es-MX" sz="1600" dirty="0" err="1">
                <a:solidFill>
                  <a:schemeClr val="bg1"/>
                </a:solidFill>
              </a:rPr>
              <a:t>insight</a:t>
            </a:r>
            <a:r>
              <a:rPr lang="es-MX" sz="1600" dirty="0">
                <a:solidFill>
                  <a:schemeClr val="bg1"/>
                </a:solidFill>
              </a:rPr>
              <a:t> puede resultar útil para inversores que priorizan activos menos volátiles dentro del mercado cripto.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9EDFC94-2237-EBDB-CE36-D20E7C382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103" y="2027837"/>
            <a:ext cx="5909735" cy="4406118"/>
          </a:xfrm>
          <a:prstGeom prst="rect">
            <a:avLst/>
          </a:prstGeom>
        </p:spPr>
      </p:pic>
      <p:pic>
        <p:nvPicPr>
          <p:cNvPr id="3" name="Imagen 2" descr="Icono&#10;&#10;El contenido generado por IA puede ser incorrecto.">
            <a:extLst>
              <a:ext uri="{FF2B5EF4-FFF2-40B4-BE49-F238E27FC236}">
                <a16:creationId xmlns:a16="http://schemas.microsoft.com/office/drawing/2014/main" id="{433ED9CB-9A8E-432A-C1F2-9A85031C7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757" y="82220"/>
            <a:ext cx="1620263" cy="16202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BE60EF6-4E54-00E4-1CC3-EBBCCF05A336}"/>
              </a:ext>
            </a:extLst>
          </p:cNvPr>
          <p:cNvSpPr txBox="1"/>
          <p:nvPr/>
        </p:nvSpPr>
        <p:spPr>
          <a:xfrm>
            <a:off x="643467" y="1245006"/>
            <a:ext cx="95467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Criptomonedas con mayor capitalización presentan, en promedio, menor volatilidad que aquellas con menor capitalización</a:t>
            </a:r>
            <a:endParaRPr lang="es-A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37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EB2832-2571-9A21-3A39-91CADD539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3E880C-99A9-3829-F677-07CE729FE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6A1B73-8C44-38E1-38E5-8040F4764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D7BB243-1220-7A5A-5200-CB4271D32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5BAB46-796D-5B93-ECAD-1FF6BA70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FD880D0-2D5D-D006-EED6-E5DDDB95C026}"/>
              </a:ext>
            </a:extLst>
          </p:cNvPr>
          <p:cNvSpPr/>
          <p:nvPr/>
        </p:nvSpPr>
        <p:spPr>
          <a:xfrm>
            <a:off x="751114" y="502585"/>
            <a:ext cx="449579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7F97505-5583-9CD6-B7A3-94D48DA68659}"/>
              </a:ext>
            </a:extLst>
          </p:cNvPr>
          <p:cNvSpPr/>
          <p:nvPr/>
        </p:nvSpPr>
        <p:spPr>
          <a:xfrm>
            <a:off x="7052734" y="6324385"/>
            <a:ext cx="449579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84A9F33-6BFD-2D16-B445-3578B5D6B566}"/>
              </a:ext>
            </a:extLst>
          </p:cNvPr>
          <p:cNvSpPr txBox="1"/>
          <p:nvPr/>
        </p:nvSpPr>
        <p:spPr>
          <a:xfrm>
            <a:off x="695427" y="662000"/>
            <a:ext cx="4789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>
                <a:solidFill>
                  <a:schemeClr val="bg1"/>
                </a:solidFill>
              </a:rPr>
              <a:t>Conclusiones Finales</a:t>
            </a:r>
            <a:endParaRPr lang="es-MX" sz="3600" b="1" dirty="0">
              <a:solidFill>
                <a:schemeClr val="bg1"/>
              </a:solidFill>
            </a:endParaRPr>
          </a:p>
        </p:txBody>
      </p:sp>
      <p:pic>
        <p:nvPicPr>
          <p:cNvPr id="3" name="Imagen 2" descr="Icono&#10;&#10;El contenido generado por IA puede ser incorrecto.">
            <a:extLst>
              <a:ext uri="{FF2B5EF4-FFF2-40B4-BE49-F238E27FC236}">
                <a16:creationId xmlns:a16="http://schemas.microsoft.com/office/drawing/2014/main" id="{1EED9196-EB67-25CC-B5A6-423A2C8E9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715" y="197098"/>
            <a:ext cx="1795449" cy="1795449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A67222F-ACC9-BECE-3201-93D3C6DE8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27" y="1357439"/>
            <a:ext cx="600779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Las altcoins son más volátiles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AR" altLang="es-AR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 capitalización del mercado de criptomonedas se encuentra altamente concentrado en Bitcoin.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Las criptomonedas de mayor capitalización tienden a ser más estables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AR" altLang="es-A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Hay correlaciones fuertes entre algunas criptos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AR" altLang="es-AR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 han observado grandes diferencias de tiempo de recuperación ante caídas de precios.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CEC513C-559F-37C3-3D75-CD75213C8E6B}"/>
              </a:ext>
            </a:extLst>
          </p:cNvPr>
          <p:cNvSpPr txBox="1"/>
          <p:nvPr/>
        </p:nvSpPr>
        <p:spPr>
          <a:xfrm>
            <a:off x="6977743" y="4491260"/>
            <a:ext cx="52142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solidFill>
                  <a:schemeClr val="bg1"/>
                </a:solidFill>
              </a:rPr>
              <a:t>Autor: Alejandro Traversa Olazabal 👨‍💻</a:t>
            </a:r>
          </a:p>
          <a:p>
            <a:br>
              <a:rPr lang="es-AR" dirty="0">
                <a:solidFill>
                  <a:schemeClr val="bg1"/>
                </a:solidFill>
              </a:rPr>
            </a:br>
            <a:r>
              <a:rPr lang="es-AR" sz="1400" dirty="0">
                <a:solidFill>
                  <a:schemeClr val="bg1"/>
                </a:solidFill>
              </a:rPr>
              <a:t>🔗 https://www.linkedin.com/in/alejandro-traversa-olazabal/</a:t>
            </a:r>
          </a:p>
          <a:p>
            <a:br>
              <a:rPr lang="es-AR" sz="1400" dirty="0">
                <a:solidFill>
                  <a:schemeClr val="bg1"/>
                </a:solidFill>
              </a:rPr>
            </a:br>
            <a:r>
              <a:rPr lang="es-AR" sz="1400" dirty="0">
                <a:solidFill>
                  <a:schemeClr val="bg1"/>
                </a:solidFill>
              </a:rPr>
              <a:t>🔗 https://github.com/TraversaOlazabal</a:t>
            </a:r>
          </a:p>
          <a:p>
            <a:endParaRPr lang="es-AR" sz="1400" dirty="0">
              <a:solidFill>
                <a:schemeClr val="bg1"/>
              </a:solidFill>
            </a:endParaRPr>
          </a:p>
          <a:p>
            <a:r>
              <a:rPr lang="es-AR" sz="1400" dirty="0">
                <a:solidFill>
                  <a:schemeClr val="bg1"/>
                </a:solidFill>
              </a:rPr>
              <a:t>Data Science II – Comisión 75690</a:t>
            </a:r>
          </a:p>
          <a:p>
            <a:endParaRPr lang="es-A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63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9064B0-268E-2E0C-53B8-3D3524FE0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E07A50-91F4-C8CE-21FF-93688D32A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35C1F8-8F91-4807-9ECC-071E74FAC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40A2BFB-C820-14C8-2C4E-192E07E30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3A1DA4-A340-4306-1792-8332131C2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F58E573-F248-7ECC-AC50-1A2920138064}"/>
              </a:ext>
            </a:extLst>
          </p:cNvPr>
          <p:cNvSpPr txBox="1"/>
          <p:nvPr/>
        </p:nvSpPr>
        <p:spPr>
          <a:xfrm>
            <a:off x="751114" y="3528165"/>
            <a:ext cx="9797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👤💼🎓📊🧠🏢 </a:t>
            </a:r>
            <a:r>
              <a:rPr lang="es-MX" sz="2400" dirty="0">
                <a:solidFill>
                  <a:schemeClr val="bg1"/>
                </a:solidFill>
              </a:rPr>
              <a:t>Audiencia</a:t>
            </a:r>
          </a:p>
          <a:p>
            <a:br>
              <a:rPr lang="es-MX" sz="2400" dirty="0"/>
            </a:br>
            <a:r>
              <a:rPr lang="es-MX" sz="2400" dirty="0">
                <a:solidFill>
                  <a:schemeClr val="bg1"/>
                </a:solidFill>
              </a:rPr>
              <a:t>Este análisis está diseñado para ayudar a un público amplio: desde inversores individuales y profesionales financieros, hasta estudiantes, analistas y tomadores de decisión en empresas que consideran las criptomonedas como una alternativa estratégica.</a:t>
            </a:r>
            <a:endParaRPr lang="es-AR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13C775B-1652-04EE-F806-0A10D32E6A46}"/>
              </a:ext>
            </a:extLst>
          </p:cNvPr>
          <p:cNvSpPr/>
          <p:nvPr/>
        </p:nvSpPr>
        <p:spPr>
          <a:xfrm>
            <a:off x="751114" y="502585"/>
            <a:ext cx="449579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C0BDEC8-C999-AB78-BE78-B44036AD8528}"/>
              </a:ext>
            </a:extLst>
          </p:cNvPr>
          <p:cNvSpPr/>
          <p:nvPr/>
        </p:nvSpPr>
        <p:spPr>
          <a:xfrm>
            <a:off x="7052734" y="6324385"/>
            <a:ext cx="449579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A889B72-5E45-87E1-357D-B3C9AD964003}"/>
              </a:ext>
            </a:extLst>
          </p:cNvPr>
          <p:cNvSpPr txBox="1"/>
          <p:nvPr/>
        </p:nvSpPr>
        <p:spPr>
          <a:xfrm>
            <a:off x="751114" y="746635"/>
            <a:ext cx="9797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</a:rPr>
              <a:t>🎯 Objetivo</a:t>
            </a:r>
          </a:p>
          <a:p>
            <a:br>
              <a:rPr lang="es-MX" sz="2400" dirty="0">
                <a:solidFill>
                  <a:schemeClr val="bg1"/>
                </a:solidFill>
              </a:rPr>
            </a:br>
            <a:r>
              <a:rPr lang="es-MX" sz="2400" dirty="0">
                <a:solidFill>
                  <a:schemeClr val="bg1"/>
                </a:solidFill>
              </a:rPr>
              <a:t>El objetivo de este trabajo es realizar un análisis exploratorio y predictivo del mercado de criptomonedas, utilizando un conjunto de datos que combina información histórica y actual de las principales </a:t>
            </a:r>
            <a:r>
              <a:rPr lang="es-MX" sz="2400" dirty="0" err="1">
                <a:solidFill>
                  <a:schemeClr val="bg1"/>
                </a:solidFill>
              </a:rPr>
              <a:t>criptos</a:t>
            </a:r>
            <a:r>
              <a:rPr lang="es-MX" sz="2400" dirty="0">
                <a:solidFill>
                  <a:schemeClr val="bg1"/>
                </a:solidFill>
              </a:rPr>
              <a:t> por capitalización de mercado.</a:t>
            </a:r>
          </a:p>
        </p:txBody>
      </p:sp>
      <p:pic>
        <p:nvPicPr>
          <p:cNvPr id="4" name="Imagen 3" descr="Logotipo, Icono&#10;&#10;El contenido generado por IA puede ser incorrecto.">
            <a:extLst>
              <a:ext uri="{FF2B5EF4-FFF2-40B4-BE49-F238E27FC236}">
                <a16:creationId xmlns:a16="http://schemas.microsoft.com/office/drawing/2014/main" id="{B2A68626-AC24-CB3A-A24A-7088EAB1F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813" y="198331"/>
            <a:ext cx="2033448" cy="20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4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962082-C0EE-530A-345D-B5F733CF1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3CBBF4-9313-4D52-6EEA-6EF152AF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C690ED7-933B-91ED-45D2-71106D4B5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58C2208-7DA2-D79F-0063-C492CB546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DA40A5-576F-24E6-42FF-F1623231E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BD2A29B-4147-8D47-5887-492C9F88A5B0}"/>
              </a:ext>
            </a:extLst>
          </p:cNvPr>
          <p:cNvSpPr/>
          <p:nvPr/>
        </p:nvSpPr>
        <p:spPr>
          <a:xfrm>
            <a:off x="751114" y="502585"/>
            <a:ext cx="449579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8B1B080-F39E-1B95-134E-9F9312287B42}"/>
              </a:ext>
            </a:extLst>
          </p:cNvPr>
          <p:cNvSpPr/>
          <p:nvPr/>
        </p:nvSpPr>
        <p:spPr>
          <a:xfrm>
            <a:off x="7052734" y="6324385"/>
            <a:ext cx="449579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CAE097D-0919-DE1E-847B-4E1B089C9B23}"/>
              </a:ext>
            </a:extLst>
          </p:cNvPr>
          <p:cNvSpPr txBox="1"/>
          <p:nvPr/>
        </p:nvSpPr>
        <p:spPr>
          <a:xfrm>
            <a:off x="751114" y="636789"/>
            <a:ext cx="3548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solidFill>
                  <a:schemeClr val="bg1"/>
                </a:solidFill>
              </a:rPr>
              <a:t>METADATA</a:t>
            </a:r>
          </a:p>
        </p:txBody>
      </p:sp>
      <p:pic>
        <p:nvPicPr>
          <p:cNvPr id="13" name="Imagen 12" descr="Icono&#10;&#10;El contenido generado por IA puede ser incorrecto.">
            <a:extLst>
              <a:ext uri="{FF2B5EF4-FFF2-40B4-BE49-F238E27FC236}">
                <a16:creationId xmlns:a16="http://schemas.microsoft.com/office/drawing/2014/main" id="{20FDBF8B-567E-914F-092F-E557DA42D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407" y="227416"/>
            <a:ext cx="2005574" cy="2005574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75542E5D-5ABB-ADAC-A0D9-D0964B2A7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67" y="1641971"/>
            <a:ext cx="3800079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Criptomonedas Analizadas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Bitcoin (bitcoin)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Ethereum (ethereum)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Binance Coin (binancecoin)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Solana (solana)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Dogecoin (dogecoin)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Cardano (cardano)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Ripple (ripple)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Polkadot (polkadot)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Litecoin (litecoin)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 (tron)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92CB8C0-15DF-7F4C-9923-8E3BC9ACC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013" y="1950745"/>
            <a:ext cx="573041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A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Columnas totales: 27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A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Registros totales: 3.650</a:t>
            </a:r>
            <a:endParaRPr kumimoji="0" lang="es-AR" altLang="es-AR" sz="2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Período cubierto: 365 días de datos diarios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Fuente de datos: API pública de CoinGecko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B5478361-4993-7072-1BB6-EAAA7E7D1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013" y="3882807"/>
            <a:ext cx="559749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Tipos de variables: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 columnas numéricas (float64)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columnas enteras (int64)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 columnas categóricas o de texto (</a:t>
            </a:r>
            <a:r>
              <a:rPr kumimoji="0" lang="es-AR" altLang="es-A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columna booleana (</a:t>
            </a:r>
            <a:r>
              <a:rPr kumimoji="0" lang="es-AR" altLang="es-A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bool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60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2F54D4-D829-0A14-DC8F-C5B9F2152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70D441-D778-DDF3-EBC6-670B08712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A658B1-1D2F-7CE1-C8CA-F230E5DB3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BFCC109-960A-E092-4AE5-FB038255D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6225CF-BF83-537F-F7FF-6C23B5F9A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C9D046B-FEB0-8FAD-11A7-89142EFC3521}"/>
              </a:ext>
            </a:extLst>
          </p:cNvPr>
          <p:cNvSpPr/>
          <p:nvPr/>
        </p:nvSpPr>
        <p:spPr>
          <a:xfrm>
            <a:off x="751114" y="502585"/>
            <a:ext cx="449579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9A172A6-437B-5441-B24B-572B2A1B3490}"/>
              </a:ext>
            </a:extLst>
          </p:cNvPr>
          <p:cNvSpPr/>
          <p:nvPr/>
        </p:nvSpPr>
        <p:spPr>
          <a:xfrm>
            <a:off x="7052734" y="6324385"/>
            <a:ext cx="449579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4C3B2F4-B85B-CEBF-AC28-2E588F75D839}"/>
              </a:ext>
            </a:extLst>
          </p:cNvPr>
          <p:cNvSpPr txBox="1"/>
          <p:nvPr/>
        </p:nvSpPr>
        <p:spPr>
          <a:xfrm>
            <a:off x="751114" y="636789"/>
            <a:ext cx="3548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solidFill>
                  <a:schemeClr val="bg1"/>
                </a:solidFill>
              </a:rPr>
              <a:t>METADATA</a:t>
            </a:r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1B7AD31A-5F58-E3EE-5D15-979FF9593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844185"/>
              </p:ext>
            </p:extLst>
          </p:nvPr>
        </p:nvGraphicFramePr>
        <p:xfrm>
          <a:off x="751114" y="1779720"/>
          <a:ext cx="8763000" cy="4029514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4150852651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854037521"/>
                    </a:ext>
                  </a:extLst>
                </a:gridCol>
              </a:tblGrid>
              <a:tr h="133193">
                <a:tc>
                  <a:txBody>
                    <a:bodyPr/>
                    <a:lstStyle/>
                    <a:p>
                      <a:pPr algn="l"/>
                      <a:r>
                        <a:rPr lang="es-AR" sz="2000" b="1" u="sng" dirty="0">
                          <a:solidFill>
                            <a:schemeClr val="bg1"/>
                          </a:solidFill>
                        </a:rPr>
                        <a:t>Columna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000" b="1" u="sng" dirty="0">
                          <a:solidFill>
                            <a:schemeClr val="bg1"/>
                          </a:solidFill>
                        </a:rPr>
                        <a:t>Descripción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49624"/>
                  </a:ext>
                </a:extLst>
              </a:tr>
              <a:tr h="133193">
                <a:tc>
                  <a:txBody>
                    <a:bodyPr/>
                    <a:lstStyle/>
                    <a:p>
                      <a:r>
                        <a:rPr lang="es-AR" sz="1800" b="0" dirty="0">
                          <a:solidFill>
                            <a:schemeClr val="bg1"/>
                          </a:solidFill>
                        </a:rPr>
                        <a:t>id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0">
                          <a:solidFill>
                            <a:schemeClr val="bg1"/>
                          </a:solidFill>
                        </a:rPr>
                        <a:t>ID único de la criptomoneda según CoinGecko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504953"/>
                  </a:ext>
                </a:extLst>
              </a:tr>
              <a:tr h="133193">
                <a:tc>
                  <a:txBody>
                    <a:bodyPr/>
                    <a:lstStyle/>
                    <a:p>
                      <a:r>
                        <a:rPr lang="es-AR" sz="1800" b="0" dirty="0">
                          <a:solidFill>
                            <a:schemeClr val="bg1"/>
                          </a:solidFill>
                        </a:rPr>
                        <a:t>symbol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0">
                          <a:solidFill>
                            <a:schemeClr val="bg1"/>
                          </a:solidFill>
                        </a:rPr>
                        <a:t>Símbolo o ticker de la criptomoneda (ej. BTC, ETH)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487608"/>
                  </a:ext>
                </a:extLst>
              </a:tr>
              <a:tr h="133193">
                <a:tc>
                  <a:txBody>
                    <a:bodyPr/>
                    <a:lstStyle/>
                    <a:p>
                      <a:r>
                        <a:rPr lang="es-AR" sz="1800" b="0" dirty="0" err="1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s-AR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b="0">
                          <a:solidFill>
                            <a:schemeClr val="bg1"/>
                          </a:solidFill>
                        </a:rPr>
                        <a:t>Nombre de la criptomoneda (ej. Bitcoin, Ethereum)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60124"/>
                  </a:ext>
                </a:extLst>
              </a:tr>
              <a:tr h="133193">
                <a:tc>
                  <a:txBody>
                    <a:bodyPr/>
                    <a:lstStyle/>
                    <a:p>
                      <a:r>
                        <a:rPr lang="es-AR" sz="1800" b="0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b="0">
                          <a:solidFill>
                            <a:schemeClr val="bg1"/>
                          </a:solidFill>
                        </a:rPr>
                        <a:t>Fecha del registro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056583"/>
                  </a:ext>
                </a:extLst>
              </a:tr>
              <a:tr h="133193">
                <a:tc>
                  <a:txBody>
                    <a:bodyPr/>
                    <a:lstStyle/>
                    <a:p>
                      <a:r>
                        <a:rPr lang="es-AR" sz="1800" b="0" dirty="0" err="1">
                          <a:solidFill>
                            <a:schemeClr val="bg1"/>
                          </a:solidFill>
                        </a:rPr>
                        <a:t>year</a:t>
                      </a:r>
                      <a:endParaRPr lang="es-AR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b="0">
                          <a:solidFill>
                            <a:schemeClr val="bg1"/>
                          </a:solidFill>
                        </a:rPr>
                        <a:t>Año de la fecha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524801"/>
                  </a:ext>
                </a:extLst>
              </a:tr>
              <a:tr h="133193">
                <a:tc>
                  <a:txBody>
                    <a:bodyPr/>
                    <a:lstStyle/>
                    <a:p>
                      <a:r>
                        <a:rPr lang="es-AR" sz="1800" b="0" dirty="0" err="1">
                          <a:solidFill>
                            <a:schemeClr val="bg1"/>
                          </a:solidFill>
                        </a:rPr>
                        <a:t>month</a:t>
                      </a:r>
                      <a:endParaRPr lang="es-AR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b="0">
                          <a:solidFill>
                            <a:schemeClr val="bg1"/>
                          </a:solidFill>
                        </a:rPr>
                        <a:t>Mes de la fecha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262788"/>
                  </a:ext>
                </a:extLst>
              </a:tr>
              <a:tr h="133193">
                <a:tc>
                  <a:txBody>
                    <a:bodyPr/>
                    <a:lstStyle/>
                    <a:p>
                      <a:r>
                        <a:rPr lang="es-AR" sz="1800" b="0" dirty="0" err="1">
                          <a:solidFill>
                            <a:schemeClr val="bg1"/>
                          </a:solidFill>
                        </a:rPr>
                        <a:t>weekday</a:t>
                      </a:r>
                      <a:endParaRPr lang="es-AR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b="0">
                          <a:solidFill>
                            <a:schemeClr val="bg1"/>
                          </a:solidFill>
                        </a:rPr>
                        <a:t>Día de la semana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40707"/>
                  </a:ext>
                </a:extLst>
              </a:tr>
              <a:tr h="133193">
                <a:tc>
                  <a:txBody>
                    <a:bodyPr/>
                    <a:lstStyle/>
                    <a:p>
                      <a:r>
                        <a:rPr lang="es-AR" sz="1800" b="0" dirty="0" err="1">
                          <a:solidFill>
                            <a:schemeClr val="bg1"/>
                          </a:solidFill>
                        </a:rPr>
                        <a:t>is_weekend</a:t>
                      </a:r>
                      <a:endParaRPr lang="es-AR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0">
                          <a:solidFill>
                            <a:schemeClr val="bg1"/>
                          </a:solidFill>
                        </a:rPr>
                        <a:t>Indica si la fecha es fin de semana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875820"/>
                  </a:ext>
                </a:extLst>
              </a:tr>
              <a:tr h="133193">
                <a:tc>
                  <a:txBody>
                    <a:bodyPr/>
                    <a:lstStyle/>
                    <a:p>
                      <a:r>
                        <a:rPr lang="es-AR" sz="1800" b="0" dirty="0" err="1">
                          <a:solidFill>
                            <a:schemeClr val="bg1"/>
                          </a:solidFill>
                        </a:rPr>
                        <a:t>closing_price</a:t>
                      </a:r>
                      <a:endParaRPr lang="es-AR" sz="1800" b="0" dirty="0">
                        <a:solidFill>
                          <a:schemeClr val="bg1"/>
                        </a:solidFill>
                      </a:endParaRP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b="0" dirty="0">
                          <a:solidFill>
                            <a:schemeClr val="bg1"/>
                          </a:solidFill>
                        </a:rPr>
                        <a:t>Precio de cierre diario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42628"/>
                  </a:ext>
                </a:extLst>
              </a:tr>
              <a:tr h="133193">
                <a:tc>
                  <a:txBody>
                    <a:bodyPr/>
                    <a:lstStyle/>
                    <a:p>
                      <a:r>
                        <a:rPr lang="es-AR" sz="1800" b="0">
                          <a:solidFill>
                            <a:schemeClr val="bg1"/>
                          </a:solidFill>
                        </a:rPr>
                        <a:t>daily_pct_change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0">
                          <a:solidFill>
                            <a:schemeClr val="bg1"/>
                          </a:solidFill>
                        </a:rPr>
                        <a:t>Variación porcentual diaria del precio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944122"/>
                  </a:ext>
                </a:extLst>
              </a:tr>
              <a:tr h="133193">
                <a:tc>
                  <a:txBody>
                    <a:bodyPr/>
                    <a:lstStyle/>
                    <a:p>
                      <a:r>
                        <a:rPr lang="es-AR" sz="1800" b="0" dirty="0">
                          <a:solidFill>
                            <a:schemeClr val="bg1"/>
                          </a:solidFill>
                        </a:rPr>
                        <a:t>sma_7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0" dirty="0">
                          <a:solidFill>
                            <a:schemeClr val="bg1"/>
                          </a:solidFill>
                        </a:rPr>
                        <a:t>Media móvil simple de 7 días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878682"/>
                  </a:ext>
                </a:extLst>
              </a:tr>
              <a:tr h="133193">
                <a:tc>
                  <a:txBody>
                    <a:bodyPr/>
                    <a:lstStyle/>
                    <a:p>
                      <a:r>
                        <a:rPr lang="es-AR" sz="1800" b="0">
                          <a:solidFill>
                            <a:schemeClr val="bg1"/>
                          </a:solidFill>
                        </a:rPr>
                        <a:t>sma_30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800" b="0" dirty="0">
                          <a:solidFill>
                            <a:schemeClr val="bg1"/>
                          </a:solidFill>
                        </a:rPr>
                        <a:t>Media móvil simple de 30 días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172956"/>
                  </a:ext>
                </a:extLst>
              </a:tr>
            </a:tbl>
          </a:graphicData>
        </a:graphic>
      </p:graphicFrame>
      <p:pic>
        <p:nvPicPr>
          <p:cNvPr id="23" name="Imagen 22" descr="Logotipo&#10;&#10;El contenido generado por IA puede ser incorrecto.">
            <a:extLst>
              <a:ext uri="{FF2B5EF4-FFF2-40B4-BE49-F238E27FC236}">
                <a16:creationId xmlns:a16="http://schemas.microsoft.com/office/drawing/2014/main" id="{31F16DC3-7646-EE59-3028-04FBD77B7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123" y="291437"/>
            <a:ext cx="1460143" cy="146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8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062E21-0475-903E-0078-1511FA799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5A196E-915E-8D4A-BB69-189A789C0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B3BA0B-3C7C-22ED-1400-E46F06A76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88D79A9-D06A-0E89-AADD-3F9044F1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8E30AF-67D9-2D75-2EA4-1264B71A2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0D7D54C-975C-3FB3-DA8D-12E201CB08FD}"/>
              </a:ext>
            </a:extLst>
          </p:cNvPr>
          <p:cNvSpPr/>
          <p:nvPr/>
        </p:nvSpPr>
        <p:spPr>
          <a:xfrm>
            <a:off x="751114" y="502585"/>
            <a:ext cx="449579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40107FF-44A7-BF63-B2CF-BF8060B76D27}"/>
              </a:ext>
            </a:extLst>
          </p:cNvPr>
          <p:cNvSpPr/>
          <p:nvPr/>
        </p:nvSpPr>
        <p:spPr>
          <a:xfrm>
            <a:off x="7052734" y="6324385"/>
            <a:ext cx="449579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AC21E7C-5A43-03D0-73BD-7FFD4090217A}"/>
              </a:ext>
            </a:extLst>
          </p:cNvPr>
          <p:cNvSpPr txBox="1"/>
          <p:nvPr/>
        </p:nvSpPr>
        <p:spPr>
          <a:xfrm>
            <a:off x="751114" y="636789"/>
            <a:ext cx="3548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solidFill>
                  <a:schemeClr val="bg1"/>
                </a:solidFill>
              </a:rPr>
              <a:t>METADATA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7B2FAD5-B959-4A45-090B-22B022C71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150981"/>
              </p:ext>
            </p:extLst>
          </p:nvPr>
        </p:nvGraphicFramePr>
        <p:xfrm>
          <a:off x="751114" y="1610378"/>
          <a:ext cx="9785048" cy="4495168"/>
        </p:xfrm>
        <a:graphic>
          <a:graphicData uri="http://schemas.openxmlformats.org/drawingml/2006/table">
            <a:tbl>
              <a:tblPr/>
              <a:tblGrid>
                <a:gridCol w="2981477">
                  <a:extLst>
                    <a:ext uri="{9D8B030D-6E8A-4147-A177-3AD203B41FA5}">
                      <a16:colId xmlns:a16="http://schemas.microsoft.com/office/drawing/2014/main" val="4138627302"/>
                    </a:ext>
                  </a:extLst>
                </a:gridCol>
                <a:gridCol w="6803571">
                  <a:extLst>
                    <a:ext uri="{9D8B030D-6E8A-4147-A177-3AD203B41FA5}">
                      <a16:colId xmlns:a16="http://schemas.microsoft.com/office/drawing/2014/main" val="2174248928"/>
                    </a:ext>
                  </a:extLst>
                </a:gridCol>
              </a:tblGrid>
              <a:tr h="233087">
                <a:tc>
                  <a:txBody>
                    <a:bodyPr/>
                    <a:lstStyle/>
                    <a:p>
                      <a:pPr algn="l"/>
                      <a:r>
                        <a:rPr lang="es-AR" sz="2000" b="1" u="sng" dirty="0">
                          <a:solidFill>
                            <a:schemeClr val="bg1"/>
                          </a:solidFill>
                        </a:rPr>
                        <a:t>Columna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2000" b="1" u="sng" dirty="0">
                          <a:solidFill>
                            <a:schemeClr val="bg1"/>
                          </a:solidFill>
                        </a:rPr>
                        <a:t>Descripción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561617"/>
                  </a:ext>
                </a:extLst>
              </a:tr>
              <a:tr h="233087">
                <a:tc>
                  <a:txBody>
                    <a:bodyPr/>
                    <a:lstStyle/>
                    <a:p>
                      <a:r>
                        <a:rPr lang="es-AR" sz="1600" b="0" dirty="0">
                          <a:solidFill>
                            <a:schemeClr val="bg1"/>
                          </a:solidFill>
                        </a:rPr>
                        <a:t>volatility_7d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bg1"/>
                          </a:solidFill>
                        </a:rPr>
                        <a:t>Volatilidad de 7 días (desviación estándar de los retornos)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778245"/>
                  </a:ext>
                </a:extLst>
              </a:tr>
              <a:tr h="133193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bg1"/>
                          </a:solidFill>
                        </a:rPr>
                        <a:t>total_volume_day</a:t>
                      </a:r>
                      <a:endParaRPr lang="es-A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bg1"/>
                          </a:solidFill>
                        </a:rPr>
                        <a:t>Volumen total de operaciones en el día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304943"/>
                  </a:ext>
                </a:extLst>
              </a:tr>
              <a:tr h="133193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bg1"/>
                          </a:solidFill>
                        </a:rPr>
                        <a:t>volume_marketcap_ratio</a:t>
                      </a:r>
                      <a:endParaRPr lang="es-A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bg1"/>
                          </a:solidFill>
                        </a:rPr>
                        <a:t>Relación entre volumen y capitalización de mercado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959523"/>
                  </a:ext>
                </a:extLst>
              </a:tr>
              <a:tr h="133193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bg1"/>
                          </a:solidFill>
                        </a:rPr>
                        <a:t>market_cap</a:t>
                      </a:r>
                      <a:endParaRPr lang="es-A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b="0">
                          <a:solidFill>
                            <a:schemeClr val="bg1"/>
                          </a:solidFill>
                        </a:rPr>
                        <a:t>Capitalización de mercado actual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227085"/>
                  </a:ext>
                </a:extLst>
              </a:tr>
              <a:tr h="133193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bg1"/>
                          </a:solidFill>
                        </a:rPr>
                        <a:t>market_cap_rank</a:t>
                      </a:r>
                      <a:endParaRPr lang="es-A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bg1"/>
                          </a:solidFill>
                        </a:rPr>
                        <a:t>Ranking de capitalización de mercado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902965"/>
                  </a:ext>
                </a:extLst>
              </a:tr>
              <a:tr h="233087">
                <a:tc>
                  <a:txBody>
                    <a:bodyPr/>
                    <a:lstStyle/>
                    <a:p>
                      <a:r>
                        <a:rPr lang="es-AR" sz="1600" b="0">
                          <a:solidFill>
                            <a:schemeClr val="bg1"/>
                          </a:solidFill>
                        </a:rPr>
                        <a:t>fully_diluted_valuation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bg1"/>
                          </a:solidFill>
                        </a:rPr>
                        <a:t>Valor de mercado si se emitiera todo el suministro máximo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356581"/>
                  </a:ext>
                </a:extLst>
              </a:tr>
              <a:tr h="133193">
                <a:tc>
                  <a:txBody>
                    <a:bodyPr/>
                    <a:lstStyle/>
                    <a:p>
                      <a:r>
                        <a:rPr lang="es-AR" sz="1600" b="0">
                          <a:solidFill>
                            <a:schemeClr val="bg1"/>
                          </a:solidFill>
                        </a:rPr>
                        <a:t>circulating_supply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b="0" dirty="0">
                          <a:solidFill>
                            <a:schemeClr val="bg1"/>
                          </a:solidFill>
                        </a:rPr>
                        <a:t>Suministro en circulación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673486"/>
                  </a:ext>
                </a:extLst>
              </a:tr>
              <a:tr h="127177">
                <a:tc>
                  <a:txBody>
                    <a:bodyPr/>
                    <a:lstStyle/>
                    <a:p>
                      <a:r>
                        <a:rPr lang="es-AR" sz="1600" b="0">
                          <a:solidFill>
                            <a:schemeClr val="bg1"/>
                          </a:solidFill>
                        </a:rPr>
                        <a:t>max_supply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bg1"/>
                          </a:solidFill>
                        </a:rPr>
                        <a:t>Suministro máximo posible (si está disponible)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860504"/>
                  </a:ext>
                </a:extLst>
              </a:tr>
              <a:tr h="233087">
                <a:tc>
                  <a:txBody>
                    <a:bodyPr/>
                    <a:lstStyle/>
                    <a:p>
                      <a:r>
                        <a:rPr lang="es-AR" sz="1600" b="0">
                          <a:solidFill>
                            <a:schemeClr val="bg1"/>
                          </a:solidFill>
                        </a:rPr>
                        <a:t>circulation_ratio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bg1"/>
                          </a:solidFill>
                        </a:rPr>
                        <a:t>Porcentaje del suministro en circulación sobre el máximo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819853"/>
                  </a:ext>
                </a:extLst>
              </a:tr>
              <a:tr h="133193">
                <a:tc>
                  <a:txBody>
                    <a:bodyPr/>
                    <a:lstStyle/>
                    <a:p>
                      <a:r>
                        <a:rPr lang="es-AR" sz="1600" b="0">
                          <a:solidFill>
                            <a:schemeClr val="bg1"/>
                          </a:solidFill>
                        </a:rPr>
                        <a:t>ath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b="0" dirty="0">
                          <a:solidFill>
                            <a:schemeClr val="bg1"/>
                          </a:solidFill>
                        </a:rPr>
                        <a:t>Precio máximo histórico (</a:t>
                      </a:r>
                      <a:r>
                        <a:rPr lang="es-AR" sz="1600" b="0" dirty="0" err="1">
                          <a:solidFill>
                            <a:schemeClr val="bg1"/>
                          </a:solidFill>
                        </a:rPr>
                        <a:t>All</a:t>
                      </a:r>
                      <a:r>
                        <a:rPr lang="es-AR" sz="1600" b="0" dirty="0">
                          <a:solidFill>
                            <a:schemeClr val="bg1"/>
                          </a:solidFill>
                        </a:rPr>
                        <a:t>-Time High)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604699"/>
                  </a:ext>
                </a:extLst>
              </a:tr>
              <a:tr h="192027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bg1"/>
                          </a:solidFill>
                        </a:rPr>
                        <a:t>ath_date</a:t>
                      </a:r>
                      <a:endParaRPr lang="es-A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bg1"/>
                          </a:solidFill>
                        </a:rPr>
                        <a:t>Fecha del precio máximo histórico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400384"/>
                  </a:ext>
                </a:extLst>
              </a:tr>
              <a:tr h="133193">
                <a:tc>
                  <a:txBody>
                    <a:bodyPr/>
                    <a:lstStyle/>
                    <a:p>
                      <a:r>
                        <a:rPr lang="es-AR" sz="1600" b="0">
                          <a:solidFill>
                            <a:schemeClr val="bg1"/>
                          </a:solidFill>
                        </a:rPr>
                        <a:t>atl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b="0" dirty="0">
                          <a:solidFill>
                            <a:schemeClr val="bg1"/>
                          </a:solidFill>
                        </a:rPr>
                        <a:t>Precio mínimo histórico (</a:t>
                      </a:r>
                      <a:r>
                        <a:rPr lang="es-AR" sz="1600" b="0" dirty="0" err="1">
                          <a:solidFill>
                            <a:schemeClr val="bg1"/>
                          </a:solidFill>
                        </a:rPr>
                        <a:t>All</a:t>
                      </a:r>
                      <a:r>
                        <a:rPr lang="es-AR" sz="1600" b="0" dirty="0">
                          <a:solidFill>
                            <a:schemeClr val="bg1"/>
                          </a:solidFill>
                        </a:rPr>
                        <a:t>-Time Low)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799690"/>
                  </a:ext>
                </a:extLst>
              </a:tr>
              <a:tr h="133193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bg1"/>
                          </a:solidFill>
                        </a:rPr>
                        <a:t>atl_date</a:t>
                      </a:r>
                      <a:endParaRPr lang="es-A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bg1"/>
                          </a:solidFill>
                        </a:rPr>
                        <a:t>Fecha del precio mínimo histórico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702079"/>
                  </a:ext>
                </a:extLst>
              </a:tr>
              <a:tr h="133193">
                <a:tc>
                  <a:txBody>
                    <a:bodyPr/>
                    <a:lstStyle/>
                    <a:p>
                      <a:r>
                        <a:rPr lang="es-AR" sz="1600" b="0">
                          <a:solidFill>
                            <a:schemeClr val="bg1"/>
                          </a:solidFill>
                        </a:rPr>
                        <a:t>image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bg1"/>
                          </a:solidFill>
                        </a:rPr>
                        <a:t>URL de la imagen del logo de la criptomoneda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192095"/>
                  </a:ext>
                </a:extLst>
              </a:tr>
              <a:tr h="133193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bg1"/>
                          </a:solidFill>
                        </a:rPr>
                        <a:t>last_updated</a:t>
                      </a:r>
                      <a:endParaRPr lang="es-AR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0" dirty="0">
                          <a:solidFill>
                            <a:schemeClr val="bg1"/>
                          </a:solidFill>
                        </a:rPr>
                        <a:t>Última fecha de actualización desde la API</a:t>
                      </a:r>
                    </a:p>
                  </a:txBody>
                  <a:tcPr marL="33298" marR="33298" marT="16649" marB="16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44710"/>
                  </a:ext>
                </a:extLst>
              </a:tr>
            </a:tbl>
          </a:graphicData>
        </a:graphic>
      </p:graphicFrame>
      <p:pic>
        <p:nvPicPr>
          <p:cNvPr id="10" name="Imagen 9" descr="Icono&#10;&#10;El contenido generado por IA puede ser incorrecto.">
            <a:extLst>
              <a:ext uri="{FF2B5EF4-FFF2-40B4-BE49-F238E27FC236}">
                <a16:creationId xmlns:a16="http://schemas.microsoft.com/office/drawing/2014/main" id="{5FE37E95-8CC3-436F-FAD3-43D9824EF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500" y="302614"/>
            <a:ext cx="1961613" cy="196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4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D4AA10-66D4-0F5C-6BF7-595ADAB34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B0700D-4C85-5C35-FA8E-D646358DB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A13D20-E1B2-2244-4730-5CC544FC5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F80B1F2-7DE9-66EA-3081-AE04B595D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65BAAC-9F74-6876-5C59-6588BEE44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7FA4CCF-D90C-9119-1850-F10985651D96}"/>
              </a:ext>
            </a:extLst>
          </p:cNvPr>
          <p:cNvSpPr/>
          <p:nvPr/>
        </p:nvSpPr>
        <p:spPr>
          <a:xfrm>
            <a:off x="751114" y="502585"/>
            <a:ext cx="449579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41B56ED-65A8-3B02-ADBC-31E6EDB5D2DE}"/>
              </a:ext>
            </a:extLst>
          </p:cNvPr>
          <p:cNvSpPr/>
          <p:nvPr/>
        </p:nvSpPr>
        <p:spPr>
          <a:xfrm>
            <a:off x="7052734" y="6324385"/>
            <a:ext cx="449579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E5E9B11-3CC0-43D8-407C-E4709648D020}"/>
              </a:ext>
            </a:extLst>
          </p:cNvPr>
          <p:cNvSpPr txBox="1"/>
          <p:nvPr/>
        </p:nvSpPr>
        <p:spPr>
          <a:xfrm>
            <a:off x="751114" y="636789"/>
            <a:ext cx="4789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chemeClr val="bg1"/>
                </a:solidFill>
              </a:rPr>
              <a:t>Preguntas de interés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8F69FA-4CCF-1E1E-0A21-4304D547C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114" y="1376179"/>
            <a:ext cx="946805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¿Qué criptomonedas presentan mayor capitalización de mercado promedio en los últimos 90 días?</a:t>
            </a:r>
          </a:p>
          <a:p>
            <a:r>
              <a:rPr lang="es-MX" dirty="0">
                <a:solidFill>
                  <a:schemeClr val="bg1"/>
                </a:solidFill>
              </a:rPr>
              <a:t>¿Cuál ha sido el comportamiento del precio de las principales criptomonedas en el tiempo?</a:t>
            </a:r>
          </a:p>
          <a:p>
            <a:r>
              <a:rPr lang="es-MX" dirty="0">
                <a:solidFill>
                  <a:schemeClr val="bg1"/>
                </a:solidFill>
              </a:rPr>
              <a:t>¿Existen criptomonedas que evolucionan de forma similar (positiva o negativa) a lo largo del tiempo?</a:t>
            </a:r>
          </a:p>
          <a:p>
            <a:r>
              <a:rPr lang="es-MX" dirty="0">
                <a:solidFill>
                  <a:schemeClr val="bg1"/>
                </a:solidFill>
              </a:rPr>
              <a:t>¿Cuál es la relación entre el volumen de operaciones y el precio diario?</a:t>
            </a:r>
          </a:p>
          <a:p>
            <a:r>
              <a:rPr lang="es-MX" dirty="0">
                <a:solidFill>
                  <a:schemeClr val="bg1"/>
                </a:solidFill>
              </a:rPr>
              <a:t>¿Qué tan volátil ha sido cada criptomoneda en el periodo analizado?</a:t>
            </a:r>
          </a:p>
          <a:p>
            <a:r>
              <a:rPr lang="es-MX" dirty="0">
                <a:solidFill>
                  <a:schemeClr val="bg1"/>
                </a:solidFill>
              </a:rPr>
              <a:t>¿Cómo se comporta el precio de una criptomoneda frente a movimientos bruscos en otra?</a:t>
            </a:r>
          </a:p>
          <a:p>
            <a:r>
              <a:rPr lang="es-MX" dirty="0">
                <a:solidFill>
                  <a:schemeClr val="bg1"/>
                </a:solidFill>
              </a:rPr>
              <a:t>¿Qué criptomonedas muestran una recuperación más rápida tras caídas significativas?</a:t>
            </a:r>
          </a:p>
        </p:txBody>
      </p:sp>
      <p:pic>
        <p:nvPicPr>
          <p:cNvPr id="5" name="Imagen 4" descr="Icono&#10;&#10;El contenido generado por IA puede ser incorrecto.">
            <a:extLst>
              <a:ext uri="{FF2B5EF4-FFF2-40B4-BE49-F238E27FC236}">
                <a16:creationId xmlns:a16="http://schemas.microsoft.com/office/drawing/2014/main" id="{820BB2B2-0014-7F5C-5129-E506EE587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038" y="192123"/>
            <a:ext cx="1974133" cy="197413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74061F6-F9FD-9D68-BFF6-D3D4CC35F1AC}"/>
              </a:ext>
            </a:extLst>
          </p:cNvPr>
          <p:cNvSpPr txBox="1"/>
          <p:nvPr/>
        </p:nvSpPr>
        <p:spPr>
          <a:xfrm>
            <a:off x="896862" y="5019196"/>
            <a:ext cx="93223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"Las criptomonedas con mayor capitalización de mercado presentan menor volatilidad de precios que aquellas con menor capitalización."</a:t>
            </a:r>
            <a:endParaRPr lang="es-AR" sz="2000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3AEC7B6-16C2-6178-1CF7-BFF9F8AC3BE7}"/>
              </a:ext>
            </a:extLst>
          </p:cNvPr>
          <p:cNvSpPr txBox="1"/>
          <p:nvPr/>
        </p:nvSpPr>
        <p:spPr>
          <a:xfrm>
            <a:off x="896862" y="4366573"/>
            <a:ext cx="2684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HIPÓTESIS</a:t>
            </a:r>
          </a:p>
        </p:txBody>
      </p:sp>
    </p:spTree>
    <p:extLst>
      <p:ext uri="{BB962C8B-B14F-4D97-AF65-F5344CB8AC3E}">
        <p14:creationId xmlns:p14="http://schemas.microsoft.com/office/powerpoint/2010/main" val="304918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99E7EB-FDA2-6770-504C-ADDD59122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591BE9-8CCB-C70E-184E-0740C8F65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EA380C-A582-7D16-E3C8-F72301E5C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84E95CE-0333-4991-4402-427C9F544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F9F2D8-931E-03D1-0018-BB30A225D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FE0AD24-3279-90BF-B865-D98A0E86FE23}"/>
              </a:ext>
            </a:extLst>
          </p:cNvPr>
          <p:cNvSpPr/>
          <p:nvPr/>
        </p:nvSpPr>
        <p:spPr>
          <a:xfrm>
            <a:off x="751114" y="502585"/>
            <a:ext cx="449579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B858DBE-821D-2397-C1E8-57974A217FED}"/>
              </a:ext>
            </a:extLst>
          </p:cNvPr>
          <p:cNvSpPr/>
          <p:nvPr/>
        </p:nvSpPr>
        <p:spPr>
          <a:xfrm>
            <a:off x="7052734" y="6324385"/>
            <a:ext cx="449579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CC0A1B-36CE-2B00-0E36-F8BDF3B7ADEF}"/>
              </a:ext>
            </a:extLst>
          </p:cNvPr>
          <p:cNvSpPr txBox="1"/>
          <p:nvPr/>
        </p:nvSpPr>
        <p:spPr>
          <a:xfrm>
            <a:off x="695427" y="662000"/>
            <a:ext cx="4789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>
                <a:solidFill>
                  <a:schemeClr val="bg1"/>
                </a:solidFill>
              </a:rPr>
              <a:t>Insights</a:t>
            </a:r>
            <a:endParaRPr lang="es-MX" sz="3600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90B813-A00E-33FA-C4A0-94CF58A7B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613" y="2038769"/>
            <a:ext cx="412317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El gráfico muestra claramente el dominio de Bitcoin en el mercado cripto, representando el </a:t>
            </a:r>
            <a:r>
              <a:rPr lang="es-MX" b="1" dirty="0">
                <a:solidFill>
                  <a:schemeClr val="bg1"/>
                </a:solidFill>
              </a:rPr>
              <a:t>74,5%</a:t>
            </a:r>
            <a:r>
              <a:rPr lang="es-MX" dirty="0">
                <a:solidFill>
                  <a:schemeClr val="bg1"/>
                </a:solidFill>
              </a:rPr>
              <a:t> de la capitalización total entre las criptomonedas analizadas. Le sigue Ethereum con un </a:t>
            </a:r>
            <a:r>
              <a:rPr lang="es-MX" b="1" dirty="0">
                <a:solidFill>
                  <a:schemeClr val="bg1"/>
                </a:solidFill>
              </a:rPr>
              <a:t>11,2%</a:t>
            </a:r>
            <a:r>
              <a:rPr lang="es-MX" dirty="0">
                <a:solidFill>
                  <a:schemeClr val="bg1"/>
                </a:solidFill>
              </a:rPr>
              <a:t>, mientras que el </a:t>
            </a:r>
            <a:r>
              <a:rPr lang="es-MX" b="1" dirty="0">
                <a:solidFill>
                  <a:schemeClr val="bg1"/>
                </a:solidFill>
              </a:rPr>
              <a:t>resto de las 8 criptomonedas combinadas</a:t>
            </a:r>
            <a:r>
              <a:rPr lang="es-MX" dirty="0">
                <a:solidFill>
                  <a:schemeClr val="bg1"/>
                </a:solidFill>
              </a:rPr>
              <a:t> apenas alcanza un </a:t>
            </a:r>
            <a:r>
              <a:rPr lang="es-MX" b="1" dirty="0">
                <a:solidFill>
                  <a:schemeClr val="bg1"/>
                </a:solidFill>
              </a:rPr>
              <a:t>14,3%</a:t>
            </a:r>
            <a:r>
              <a:rPr lang="es-MX" dirty="0">
                <a:solidFill>
                  <a:schemeClr val="bg1"/>
                </a:solidFill>
              </a:rPr>
              <a:t>.</a:t>
            </a:r>
            <a:br>
              <a:rPr lang="es-MX" dirty="0">
                <a:solidFill>
                  <a:schemeClr val="bg1"/>
                </a:solidFill>
              </a:rPr>
            </a:br>
            <a:r>
              <a:rPr lang="es-MX" dirty="0">
                <a:solidFill>
                  <a:schemeClr val="bg1"/>
                </a:solidFill>
              </a:rPr>
              <a:t>Esto destaca la alta concentración del valor de mercado en un pequeño número de activos, lo que puede tener implicancias clave para decisiones de inversión y análisis de riesgo.</a:t>
            </a:r>
          </a:p>
        </p:txBody>
      </p:sp>
      <p:pic>
        <p:nvPicPr>
          <p:cNvPr id="8" name="Imagen 7" descr="Forma, Círculo&#10;&#10;El contenido generado por IA puede ser incorrecto.">
            <a:extLst>
              <a:ext uri="{FF2B5EF4-FFF2-40B4-BE49-F238E27FC236}">
                <a16:creationId xmlns:a16="http://schemas.microsoft.com/office/drawing/2014/main" id="{8C724189-C1BE-794C-6825-532B8DD59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57" y="76302"/>
            <a:ext cx="2982685" cy="1789611"/>
          </a:xfrm>
          <a:prstGeom prst="rect">
            <a:avLst/>
          </a:prstGeom>
        </p:spPr>
      </p:pic>
      <p:pic>
        <p:nvPicPr>
          <p:cNvPr id="10" name="Imagen 9" descr="Gráfico, Gráfico circular&#10;&#10;El contenido generado por IA puede ser incorrecto.">
            <a:extLst>
              <a:ext uri="{FF2B5EF4-FFF2-40B4-BE49-F238E27FC236}">
                <a16:creationId xmlns:a16="http://schemas.microsoft.com/office/drawing/2014/main" id="{D5C6D526-6E53-3A39-D7EC-78D1F5409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4" y="2102346"/>
            <a:ext cx="4946914" cy="356616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8929C8C6-9B45-0FD8-AF3C-DD14B4B9BAD1}"/>
              </a:ext>
            </a:extLst>
          </p:cNvPr>
          <p:cNvSpPr txBox="1"/>
          <p:nvPr/>
        </p:nvSpPr>
        <p:spPr>
          <a:xfrm>
            <a:off x="723485" y="1412423"/>
            <a:ext cx="5534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Alta concentración en la capitalización de mercado:</a:t>
            </a:r>
            <a:endParaRPr lang="es-A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48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999B5A-7CE2-016C-0EA5-949168535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D05842-AD02-D38E-13FA-564B7BB53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43B7CB-FA85-2190-8AB3-FF277A665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C889D4A-7136-4983-D220-9BCF564E2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772F2C-2C3E-1F73-43F1-CCB4FB2E3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0E86128-FB5C-2491-1DA8-810209E2F7CD}"/>
              </a:ext>
            </a:extLst>
          </p:cNvPr>
          <p:cNvSpPr/>
          <p:nvPr/>
        </p:nvSpPr>
        <p:spPr>
          <a:xfrm>
            <a:off x="751114" y="502585"/>
            <a:ext cx="449579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6393A6E-44B7-D7D5-831C-57F7C1F0F42E}"/>
              </a:ext>
            </a:extLst>
          </p:cNvPr>
          <p:cNvSpPr/>
          <p:nvPr/>
        </p:nvSpPr>
        <p:spPr>
          <a:xfrm>
            <a:off x="7052734" y="6324385"/>
            <a:ext cx="449579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BA4665D-5CC6-641C-3C8B-3EE1056BCA19}"/>
              </a:ext>
            </a:extLst>
          </p:cNvPr>
          <p:cNvSpPr txBox="1"/>
          <p:nvPr/>
        </p:nvSpPr>
        <p:spPr>
          <a:xfrm>
            <a:off x="751114" y="563567"/>
            <a:ext cx="2296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>
                <a:solidFill>
                  <a:schemeClr val="bg1"/>
                </a:solidFill>
              </a:rPr>
              <a:t>Insights</a:t>
            </a:r>
            <a:endParaRPr lang="es-MX" sz="3600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09725C-9DB4-A901-CFA4-B53937169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217" y="1252085"/>
            <a:ext cx="3537859" cy="224676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AR" sz="2000" b="1" dirty="0">
                <a:solidFill>
                  <a:schemeClr val="bg1"/>
                </a:solidFill>
              </a:rPr>
              <a:t>Pares de criptomonedas con alta correlación (&gt; 0.7): </a:t>
            </a:r>
          </a:p>
          <a:p>
            <a:r>
              <a:rPr lang="es-AR" sz="2000" dirty="0">
                <a:solidFill>
                  <a:schemeClr val="bg1"/>
                </a:solidFill>
              </a:rPr>
              <a:t>Bitcoin Ethereum 0.80 </a:t>
            </a:r>
          </a:p>
          <a:p>
            <a:r>
              <a:rPr lang="es-AR" sz="2000" dirty="0">
                <a:solidFill>
                  <a:schemeClr val="bg1"/>
                </a:solidFill>
              </a:rPr>
              <a:t>Solana Bitcoin 0.76 </a:t>
            </a:r>
          </a:p>
          <a:p>
            <a:r>
              <a:rPr lang="es-AR" sz="2000" dirty="0">
                <a:solidFill>
                  <a:schemeClr val="bg1"/>
                </a:solidFill>
              </a:rPr>
              <a:t>Bitcoin Dogecoin 0.73 </a:t>
            </a:r>
          </a:p>
          <a:p>
            <a:r>
              <a:rPr lang="es-AR" sz="2000" dirty="0">
                <a:solidFill>
                  <a:schemeClr val="bg1"/>
                </a:solidFill>
              </a:rPr>
              <a:t>Solana Ethereum 0.72 </a:t>
            </a:r>
          </a:p>
          <a:p>
            <a:r>
              <a:rPr lang="es-AR" sz="2000" dirty="0">
                <a:solidFill>
                  <a:schemeClr val="bg1"/>
                </a:solidFill>
              </a:rPr>
              <a:t>Ethereum Polkadot 0.71</a:t>
            </a:r>
            <a:endParaRPr lang="es-MX" sz="2000" dirty="0">
              <a:solidFill>
                <a:schemeClr val="bg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25E6F4E-DFEF-39B1-7FDB-DE7F19FAF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056" y="1252085"/>
            <a:ext cx="6455229" cy="5570809"/>
          </a:xfrm>
          <a:prstGeom prst="rect">
            <a:avLst/>
          </a:prstGeom>
        </p:spPr>
      </p:pic>
      <p:pic>
        <p:nvPicPr>
          <p:cNvPr id="3" name="Imagen 2" descr="Logotipo, Icono&#10;&#10;El contenido generado por IA puede ser incorrecto.">
            <a:extLst>
              <a:ext uri="{FF2B5EF4-FFF2-40B4-BE49-F238E27FC236}">
                <a16:creationId xmlns:a16="http://schemas.microsoft.com/office/drawing/2014/main" id="{8D20CFB8-E616-1B48-E9B9-55AC0FA63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533" y="211016"/>
            <a:ext cx="1393371" cy="1393371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C11FBAC5-4671-76B3-196F-A8E6A5B78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820" y="3611613"/>
            <a:ext cx="505264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Se identificaron </a:t>
            </a:r>
            <a:r>
              <a:rPr lang="es-MX" b="1" dirty="0">
                <a:solidFill>
                  <a:schemeClr val="bg1"/>
                </a:solidFill>
              </a:rPr>
              <a:t>pares de criptomonedas con correlaciones superiores a 0.70</a:t>
            </a:r>
            <a:r>
              <a:rPr lang="es-MX" dirty="0">
                <a:solidFill>
                  <a:schemeClr val="bg1"/>
                </a:solidFill>
              </a:rPr>
              <a:t>, lo que indica que tienden a moverse en la misma dirección. Por ejemplo, </a:t>
            </a:r>
            <a:r>
              <a:rPr lang="es-MX" b="1" dirty="0">
                <a:solidFill>
                  <a:schemeClr val="bg1"/>
                </a:solidFill>
              </a:rPr>
              <a:t>Bitcoin y Ethereum</a:t>
            </a:r>
            <a:r>
              <a:rPr lang="es-MX" dirty="0">
                <a:solidFill>
                  <a:schemeClr val="bg1"/>
                </a:solidFill>
              </a:rPr>
              <a:t> presentan una correlación de </a:t>
            </a:r>
            <a:r>
              <a:rPr lang="es-MX" b="1" dirty="0">
                <a:solidFill>
                  <a:schemeClr val="bg1"/>
                </a:solidFill>
              </a:rPr>
              <a:t>0.80</a:t>
            </a:r>
            <a:r>
              <a:rPr lang="es-MX" dirty="0">
                <a:solidFill>
                  <a:schemeClr val="bg1"/>
                </a:solidFill>
              </a:rPr>
              <a:t>, la más alta del análisis.</a:t>
            </a:r>
            <a:br>
              <a:rPr lang="es-MX" dirty="0">
                <a:solidFill>
                  <a:schemeClr val="bg1"/>
                </a:solidFill>
              </a:rPr>
            </a:br>
            <a:r>
              <a:rPr lang="es-MX" dirty="0">
                <a:solidFill>
                  <a:schemeClr val="bg1"/>
                </a:solidFill>
              </a:rPr>
              <a:t>Esto sugiere que ciertos activos comparten comportamientos de mercado similares, lo cual es relevante para estrategias de diversificación y análisis de riesgo en carteras de inversión.</a:t>
            </a:r>
          </a:p>
        </p:txBody>
      </p:sp>
    </p:spTree>
    <p:extLst>
      <p:ext uri="{BB962C8B-B14F-4D97-AF65-F5344CB8AC3E}">
        <p14:creationId xmlns:p14="http://schemas.microsoft.com/office/powerpoint/2010/main" val="279366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4B3BD0-EA37-762E-266C-7DB0BF93F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AEB8DA-675F-EF91-1900-91F976210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F91786-3FE3-939C-61F2-23003DB28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0099345-B4AC-9E54-15CD-5CE1D7B8E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A85591-F9CE-443B-58BF-78B2B3CED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75346FF-7F02-7ADC-30AE-A526C98F2ADF}"/>
              </a:ext>
            </a:extLst>
          </p:cNvPr>
          <p:cNvSpPr/>
          <p:nvPr/>
        </p:nvSpPr>
        <p:spPr>
          <a:xfrm>
            <a:off x="751114" y="502585"/>
            <a:ext cx="449579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417F4F9-152F-584D-CA47-0E47CCFF36E4}"/>
              </a:ext>
            </a:extLst>
          </p:cNvPr>
          <p:cNvSpPr/>
          <p:nvPr/>
        </p:nvSpPr>
        <p:spPr>
          <a:xfrm>
            <a:off x="7052734" y="6324385"/>
            <a:ext cx="449579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187334B-DA2A-FE01-5F98-018CBFB5DAE6}"/>
              </a:ext>
            </a:extLst>
          </p:cNvPr>
          <p:cNvSpPr txBox="1"/>
          <p:nvPr/>
        </p:nvSpPr>
        <p:spPr>
          <a:xfrm>
            <a:off x="695427" y="662000"/>
            <a:ext cx="4789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>
                <a:solidFill>
                  <a:schemeClr val="bg1"/>
                </a:solidFill>
              </a:rPr>
              <a:t>Insights</a:t>
            </a:r>
            <a:endParaRPr lang="es-MX" sz="3600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B1B8A5-BBF0-BCEE-346A-65A0933FA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27" y="5092279"/>
            <a:ext cx="1147032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Las criptomonedas se caracterizan por una </a:t>
            </a:r>
            <a:r>
              <a:rPr lang="es-MX" sz="1600" b="1" dirty="0">
                <a:solidFill>
                  <a:schemeClr val="bg1"/>
                </a:solidFill>
              </a:rPr>
              <a:t>alta volatilidad</a:t>
            </a:r>
            <a:r>
              <a:rPr lang="es-MX" sz="1600" dirty="0">
                <a:solidFill>
                  <a:schemeClr val="bg1"/>
                </a:solidFill>
              </a:rPr>
              <a:t>, es decir, presentan </a:t>
            </a:r>
            <a:r>
              <a:rPr lang="es-MX" sz="1600" b="1" dirty="0">
                <a:solidFill>
                  <a:schemeClr val="bg1"/>
                </a:solidFill>
              </a:rPr>
              <a:t>fuertes fluctuaciones en sus precios diarios</a:t>
            </a:r>
            <a:r>
              <a:rPr lang="es-MX" sz="1600" dirty="0">
                <a:solidFill>
                  <a:schemeClr val="bg1"/>
                </a:solidFill>
              </a:rPr>
              <a:t>. Esta inestabilidad puede representar </a:t>
            </a:r>
            <a:r>
              <a:rPr lang="es-MX" sz="1600" b="1" dirty="0">
                <a:solidFill>
                  <a:schemeClr val="bg1"/>
                </a:solidFill>
              </a:rPr>
              <a:t>riesgos significativos</a:t>
            </a:r>
            <a:r>
              <a:rPr lang="es-MX" sz="1600" dirty="0">
                <a:solidFill>
                  <a:schemeClr val="bg1"/>
                </a:solidFill>
              </a:rPr>
              <a:t>, pero también </a:t>
            </a:r>
            <a:r>
              <a:rPr lang="es-MX" sz="1600" b="1" dirty="0">
                <a:solidFill>
                  <a:schemeClr val="bg1"/>
                </a:solidFill>
              </a:rPr>
              <a:t>oportunidades de ganancias</a:t>
            </a:r>
            <a:r>
              <a:rPr lang="es-MX" sz="1600" dirty="0">
                <a:solidFill>
                  <a:schemeClr val="bg1"/>
                </a:solidFill>
              </a:rPr>
              <a:t> para inversores con alta tolerancia al riesgo.</a:t>
            </a:r>
            <a:br>
              <a:rPr lang="es-MX" sz="1600" dirty="0">
                <a:solidFill>
                  <a:schemeClr val="bg1"/>
                </a:solidFill>
              </a:rPr>
            </a:br>
            <a:r>
              <a:rPr lang="es-MX" sz="1600" dirty="0">
                <a:solidFill>
                  <a:schemeClr val="bg1"/>
                </a:solidFill>
              </a:rPr>
              <a:t>En nuestro análisis, se observaron diferencias importantes entre activos, siendo las criptomonedas con menor capitalización las que muestran </a:t>
            </a:r>
            <a:r>
              <a:rPr lang="es-MX" sz="1600" b="1" dirty="0">
                <a:solidFill>
                  <a:schemeClr val="bg1"/>
                </a:solidFill>
              </a:rPr>
              <a:t>mayores niveles de volatilidad</a:t>
            </a:r>
            <a:r>
              <a:rPr lang="es-MX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5AC3806-4E3C-D1BD-0CC6-E3D0AD522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114" y="1714547"/>
            <a:ext cx="6707624" cy="3328425"/>
          </a:xfrm>
          <a:prstGeom prst="rect">
            <a:avLst/>
          </a:prstGeom>
        </p:spPr>
      </p:pic>
      <p:pic>
        <p:nvPicPr>
          <p:cNvPr id="3" name="Imagen 2" descr="Icono&#10;&#10;El contenido generado por IA puede ser incorrecto.">
            <a:extLst>
              <a:ext uri="{FF2B5EF4-FFF2-40B4-BE49-F238E27FC236}">
                <a16:creationId xmlns:a16="http://schemas.microsoft.com/office/drawing/2014/main" id="{7511B2EB-185E-FB54-3757-550317A3A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105" y="194473"/>
            <a:ext cx="1530962" cy="153096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AE3AA40-02B0-6D6B-7111-CF5908E3001E}"/>
              </a:ext>
            </a:extLst>
          </p:cNvPr>
          <p:cNvSpPr txBox="1"/>
          <p:nvPr/>
        </p:nvSpPr>
        <p:spPr>
          <a:xfrm>
            <a:off x="751114" y="1291581"/>
            <a:ext cx="6859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Altos pero dispares índices de volatilidad entre criptomonedas</a:t>
            </a:r>
            <a:endParaRPr lang="es-A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4748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</TotalTime>
  <Words>1183</Words>
  <Application>Microsoft Office PowerPoint</Application>
  <PresentationFormat>Panorámica</PresentationFormat>
  <Paragraphs>136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Amasis MT Pro Medium</vt:lpstr>
      <vt:lpstr>Arial</vt:lpstr>
      <vt:lpstr>Calibri</vt:lpstr>
      <vt:lpstr>Roboto</vt:lpstr>
      <vt:lpstr>Univers Light</vt:lpstr>
      <vt:lpstr>TribuneVTI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Traversa Olazabal</dc:creator>
  <cp:lastModifiedBy>Alejandro Traversa Olazabal</cp:lastModifiedBy>
  <cp:revision>9</cp:revision>
  <dcterms:created xsi:type="dcterms:W3CDTF">2025-06-03T06:50:40Z</dcterms:created>
  <dcterms:modified xsi:type="dcterms:W3CDTF">2025-06-03T08:26:30Z</dcterms:modified>
</cp:coreProperties>
</file>