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74" r:id="rId5"/>
    <p:sldId id="375" r:id="rId6"/>
    <p:sldId id="371" r:id="rId7"/>
    <p:sldId id="377" r:id="rId8"/>
    <p:sldId id="378" r:id="rId9"/>
    <p:sldId id="379" r:id="rId10"/>
    <p:sldId id="380" r:id="rId11"/>
    <p:sldId id="376" r:id="rId12"/>
    <p:sldId id="382" r:id="rId13"/>
    <p:sldId id="383" r:id="rId14"/>
    <p:sldId id="384" r:id="rId15"/>
    <p:sldId id="385" r:id="rId16"/>
    <p:sldId id="386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A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77" autoAdjust="0"/>
  </p:normalViewPr>
  <p:slideViewPr>
    <p:cSldViewPr snapToGrid="0">
      <p:cViewPr>
        <p:scale>
          <a:sx n="100" d="100"/>
          <a:sy n="100" d="100"/>
        </p:scale>
        <p:origin x="249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D9B45F-D66D-444B-B579-008D8AE44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04E4A-5B0B-4786-95C4-B5368CE45A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93147-70D1-4A30-B1E4-A4559F7C825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7AF6C-59B9-4851-8825-E497DB6A63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12397-605D-40A8-AACD-FB27F75BC2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837C7-D5A0-4B98-9EFA-F10CEC122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96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84BD3-5E54-465C-8381-2675A3FF191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B9B3D-D9CB-427F-99E3-A4045DF8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0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B9B3D-D9CB-427F-99E3-A4045DF887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6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0C2C-F57A-4E06-ABD2-96E58BEE9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DE657-E24A-4882-BFF8-68669CF34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5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65CC-40CC-43CB-AFF8-55A7A955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6BFC0-8029-4172-BF2D-76DA5AD38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24D86-520B-4B64-A623-2BE61046C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5A495-297F-47E8-B5C4-890BF36B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D6D92-21AF-4080-B80A-BB2BB9FDAB6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B47BA-F065-4A8A-ADD1-50E22663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DCBF7-F826-448F-9F10-7C7AEC1B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7F439-DE68-4A4A-A570-506ED1B0F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D1DF-F42E-4B4E-B98C-F6BBBE5A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11793-6C78-4FAF-9091-1393E1DE9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2C6E2-22AA-4941-8EE8-C352DAEB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D6D92-21AF-4080-B80A-BB2BB9FDAB6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2B1E-44E1-4E4C-9D88-DB1BBE95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61BA0-F347-4CD8-BB21-9A4728EE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7F439-DE68-4A4A-A570-506ED1B0F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2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475D6-7B64-47BB-8AEF-F4D24754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666FB-BAC3-4D7F-85CE-BD5FEC602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1B52-D36A-4C26-96B9-8904284D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D6D92-21AF-4080-B80A-BB2BB9FDAB6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75889-B125-4ACA-A0C8-3769FAB5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964B5-6DE2-46B9-959B-86B0DB32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7F439-DE68-4A4A-A570-506ED1B0F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00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F7B40E6-07B8-4B5D-A4AB-96E6FC4EFB3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8" imgH="278" progId="TCLayout.ActiveDocument.1">
                  <p:embed/>
                </p:oleObj>
              </mc:Choice>
              <mc:Fallback>
                <p:oleObj name="think-cell Slide" r:id="rId4" imgW="278" imgH="27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3F7B40E6-07B8-4B5D-A4AB-96E6FC4EFB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2A8C72A-A985-4504-BDED-8811194249D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Kite Display" panose="02000000000000000000" pitchFamily="50" charset="0"/>
              <a:ea typeface="+mj-ea"/>
              <a:cs typeface="+mj-cs"/>
              <a:sym typeface="Kite Display" panose="020000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1FBCD-3F55-4403-B223-2CF948AB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14006"/>
            <a:ext cx="10944225" cy="5905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6D90-39A7-4491-AC0B-FA59CB55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F779D-6A06-4D00-AB3A-F2C8AD2F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5387-4AAD-4B90-BE07-2B50EA74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F7F49C5-DB9D-40A8-AA79-B7AC69A0266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9124" y="542925"/>
            <a:ext cx="10948989" cy="2373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71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F7B40E6-07B8-4B5D-A4AB-96E6FC4EFB3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8" imgH="278" progId="TCLayout.ActiveDocument.1">
                  <p:embed/>
                </p:oleObj>
              </mc:Choice>
              <mc:Fallback>
                <p:oleObj name="think-cell Slide" r:id="rId4" imgW="278" imgH="27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3F7B40E6-07B8-4B5D-A4AB-96E6FC4EFB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2A8C72A-A985-4504-BDED-8811194249D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Kite Display" panose="02000000000000000000" pitchFamily="50" charset="0"/>
              <a:ea typeface="+mj-ea"/>
              <a:cs typeface="+mj-cs"/>
              <a:sym typeface="Kite Display" panose="020000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1FBCD-3F55-4403-B223-2CF948AB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14006"/>
            <a:ext cx="10944225" cy="5905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6D90-39A7-4491-AC0B-FA59CB55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F779D-6A06-4D00-AB3A-F2C8AD2F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5387-4AAD-4B90-BE07-2B50EA74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F7F49C5-DB9D-40A8-AA79-B7AC69A0266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9124" y="542925"/>
            <a:ext cx="10948989" cy="2373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14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6E11-1223-4D26-9D21-A4072605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C6D09-716B-49A4-8DB3-D56EDD2D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9A760-273E-4624-A9CC-8F4C38CD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DAD6D92-21AF-4080-B80A-BB2BB9FDAB66}" type="datetimeFigureOut">
              <a:rPr lang="en-US" smtClean="0"/>
              <a:pPr algn="r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89D22-4A2E-4A4C-B333-11D52F1C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42885-3766-4568-9D73-AD3DBACB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439-DE68-4A4A-A570-506ED1B0F30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B12E35-E993-430C-9128-B072CB016325}"/>
              </a:ext>
            </a:extLst>
          </p:cNvPr>
          <p:cNvCxnSpPr/>
          <p:nvPr userDrawn="1"/>
        </p:nvCxnSpPr>
        <p:spPr>
          <a:xfrm>
            <a:off x="152399" y="1446166"/>
            <a:ext cx="10591801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9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56F8FCB-B953-41EF-9242-12769B1AD0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25" y="1511299"/>
            <a:ext cx="2861350" cy="42550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44EBAA-93DD-4EDB-9B89-B53877CE7FD7}"/>
              </a:ext>
            </a:extLst>
          </p:cNvPr>
          <p:cNvSpPr txBox="1"/>
          <p:nvPr userDrawn="1"/>
        </p:nvSpPr>
        <p:spPr>
          <a:xfrm>
            <a:off x="914400" y="1511299"/>
            <a:ext cx="4381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Thank you for choosing to Traverse Science with 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8C065-2E33-4BE9-8726-4E497A5348C2}"/>
              </a:ext>
            </a:extLst>
          </p:cNvPr>
          <p:cNvSpPr txBox="1"/>
          <p:nvPr userDrawn="1"/>
        </p:nvSpPr>
        <p:spPr>
          <a:xfrm>
            <a:off x="7526675" y="4869647"/>
            <a:ext cx="4381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Questions?</a:t>
            </a:r>
          </a:p>
          <a:p>
            <a:r>
              <a:rPr lang="en-US" sz="2400" b="0" i="0" u="none" strike="noStrike">
                <a:solidFill>
                  <a:schemeClr val="accent1"/>
                </a:solidFill>
                <a:effectLst/>
                <a:latin typeface="Montserrat"/>
              </a:rPr>
              <a:t>engage@traversescience.com</a:t>
            </a:r>
            <a:endParaRPr lang="en-US" sz="2400" b="1" u="non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9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4C7B-8857-47F4-9E03-5407568E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F2A4-A06D-4321-926F-96DA59C4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8A50B38-3401-435D-939A-25F572E1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DAD6D92-21AF-4080-B80A-BB2BB9FDAB66}" type="datetimeFigureOut">
              <a:rPr lang="en-US" smtClean="0"/>
              <a:pPr algn="r"/>
              <a:t>5/31/2021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E45F7A1-CC43-483A-B6AE-A38B9E78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A4D711F-1AF4-4D53-980B-72B5EC8E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439-DE68-4A4A-A570-506ED1B0F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8CA1-CAAF-4795-B28C-162F4754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47C0-32C8-42BB-89CD-38EAEF45C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E74BD-FC6F-49DF-834B-233031E87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41E82-1CB7-4069-B047-50CF6F0B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D6D92-21AF-4080-B80A-BB2BB9FDAB6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80DF1-DC16-45A1-BA0A-58FB28FA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9E49A-590C-4BA9-8E48-DB2999FA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7F439-DE68-4A4A-A570-506ED1B0F3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701E3D-93FA-4984-BE35-7CB663A83658}"/>
              </a:ext>
            </a:extLst>
          </p:cNvPr>
          <p:cNvCxnSpPr/>
          <p:nvPr userDrawn="1"/>
        </p:nvCxnSpPr>
        <p:spPr>
          <a:xfrm>
            <a:off x="152399" y="1446166"/>
            <a:ext cx="10591801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49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F869-7BFB-418F-82B8-B58A836E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1DB4-55CB-4C12-9456-5DD400CA1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B2E33-1FA5-4806-83C2-FEEEB76D4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283BE-A358-467B-80B4-4100CBB91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CE7A1-5663-416A-BC84-804C24F3C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F74A0-5657-468F-92C1-35A72694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D6D92-21AF-4080-B80A-BB2BB9FDAB6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EEEA7-560E-48BA-AE23-8A1260B0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CE633-76D4-431D-8929-3886E815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7F439-DE68-4A4A-A570-506ED1B0F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1623-17E5-4D73-823C-A416DBCA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EE6B9-3EE2-4992-990E-317E8BA8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D6D92-21AF-4080-B80A-BB2BB9FDAB6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B3F7C-0AC4-42AA-9624-4767E2FE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5846D-96B9-4C3E-9242-31AAE1FE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7F439-DE68-4A4A-A570-506ED1B0F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1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FC3C6-3C7C-421C-8D31-1130D70D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D6D92-21AF-4080-B80A-BB2BB9FDAB6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CC0C5-8572-43BA-B7C1-EB21316E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1F63-C900-45FB-8BD5-B4C842DA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7F439-DE68-4A4A-A570-506ED1B0F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1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C3B0-EBFC-4DE2-AE88-3432AD39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5B09-BD4C-4E08-BA3F-1637C02B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15934-99AC-43D6-BF61-752240613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AC911-1EAB-4315-9265-455700A1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D6D92-21AF-4080-B80A-BB2BB9FDAB6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B35AB-8890-4AF5-A713-B266EAF1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59724-D381-4884-B80D-5295D94C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7F439-DE68-4A4A-A570-506ED1B0F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3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Picture 400">
            <a:extLst>
              <a:ext uri="{FF2B5EF4-FFF2-40B4-BE49-F238E27FC236}">
                <a16:creationId xmlns:a16="http://schemas.microsoft.com/office/drawing/2014/main" id="{B814FF74-5C9B-4B85-A726-44EEC6B956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6160"/>
          <a:stretch/>
        </p:blipFill>
        <p:spPr>
          <a:xfrm>
            <a:off x="0" y="2943415"/>
            <a:ext cx="12192000" cy="39145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B7A4BA-8ACF-4302-84D2-CA5E5AA09445}"/>
              </a:ext>
            </a:extLst>
          </p:cNvPr>
          <p:cNvSpPr/>
          <p:nvPr userDrawn="1"/>
        </p:nvSpPr>
        <p:spPr>
          <a:xfrm>
            <a:off x="-5480" y="453240"/>
            <a:ext cx="12197480" cy="64047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2000"/>
                </a:schemeClr>
              </a:gs>
              <a:gs pos="54000">
                <a:schemeClr val="bg2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E3A39-55BE-4649-B4AF-4BD255BF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" y="1488698"/>
            <a:ext cx="113157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4C58A-5B29-409C-9B4B-3D08FFBC5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57648" y="6362465"/>
            <a:ext cx="1699409" cy="36576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DAD6D92-21AF-4080-B80A-BB2BB9FDAB66}" type="datetimeFigureOut">
              <a:rPr lang="en-US" smtClean="0"/>
              <a:pPr algn="r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982A-B58E-4F2D-8AF0-018205439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742" y="6362466"/>
            <a:ext cx="5194932" cy="381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23AF0-5E73-4320-99F8-2E2538315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3458" y="6364419"/>
            <a:ext cx="71982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F439-DE68-4A4A-A570-506ED1B0F30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FA38B1-3F50-4EDB-9590-0A89096340DA}"/>
              </a:ext>
            </a:extLst>
          </p:cNvPr>
          <p:cNvGrpSpPr/>
          <p:nvPr userDrawn="1"/>
        </p:nvGrpSpPr>
        <p:grpSpPr>
          <a:xfrm>
            <a:off x="0" y="23804"/>
            <a:ext cx="12192000" cy="747093"/>
            <a:chOff x="0" y="6043192"/>
            <a:chExt cx="12192000" cy="74709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E57790-865A-4058-A688-9CDDC79F3F99}"/>
                </a:ext>
              </a:extLst>
            </p:cNvPr>
            <p:cNvSpPr/>
            <p:nvPr/>
          </p:nvSpPr>
          <p:spPr>
            <a:xfrm>
              <a:off x="0" y="6220046"/>
              <a:ext cx="12192000" cy="393404"/>
            </a:xfrm>
            <a:prstGeom prst="rect">
              <a:avLst/>
            </a:prstGeom>
            <a:gradFill flip="none" rotWithShape="1">
              <a:gsLst>
                <a:gs pos="100000">
                  <a:srgbClr val="81B266"/>
                </a:gs>
                <a:gs pos="0">
                  <a:srgbClr val="00ADEE"/>
                </a:gs>
                <a:gs pos="75000">
                  <a:srgbClr val="58B091"/>
                </a:gs>
                <a:gs pos="15000">
                  <a:srgbClr val="0BADE2"/>
                </a:gs>
                <a:gs pos="40000">
                  <a:srgbClr val="29AFC3"/>
                </a:gs>
                <a:gs pos="100000">
                  <a:srgbClr val="81B2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6BE2676-DCA1-484E-93A7-90B256E9EA29}"/>
                </a:ext>
              </a:extLst>
            </p:cNvPr>
            <p:cNvGrpSpPr/>
            <p:nvPr/>
          </p:nvGrpSpPr>
          <p:grpSpPr>
            <a:xfrm>
              <a:off x="11503028" y="6043192"/>
              <a:ext cx="501648" cy="747093"/>
              <a:chOff x="10643022" y="5477016"/>
              <a:chExt cx="501648" cy="747093"/>
            </a:xfrm>
          </p:grpSpPr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EDFB2797-D3A3-4BB2-ABC0-084DB49B2F3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0520299" y="5599739"/>
                <a:ext cx="747093" cy="501648"/>
              </a:xfrm>
              <a:prstGeom prst="hexagon">
                <a:avLst>
                  <a:gd name="adj" fmla="val 49967"/>
                  <a:gd name="vf" fmla="val 1154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 descr="A picture containing text, sign&#10;&#10;Description automatically generated">
                <a:extLst>
                  <a:ext uri="{FF2B5EF4-FFF2-40B4-BE49-F238E27FC236}">
                    <a16:creationId xmlns:a16="http://schemas.microsoft.com/office/drawing/2014/main" id="{8C451DE7-06CC-4AA8-B539-7FC7E6C65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79505" y="5532808"/>
                <a:ext cx="427361" cy="635513"/>
              </a:xfrm>
              <a:prstGeom prst="rect">
                <a:avLst/>
              </a:prstGeom>
            </p:spPr>
          </p:pic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30120-E8E0-48FE-99AB-0DCC5808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14624"/>
            <a:ext cx="10591800" cy="7950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4480082C-219C-4E1C-87FE-BD63689463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l="18750" t="1598"/>
          <a:stretch/>
        </p:blipFill>
        <p:spPr>
          <a:xfrm>
            <a:off x="152399" y="6324716"/>
            <a:ext cx="1828800" cy="4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6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2250" algn="l" defTabSz="914400" rtl="0" eaLnBrk="1" latinLnBrk="0" hangingPunct="1">
        <a:lnSpc>
          <a:spcPct val="90000"/>
        </a:lnSpc>
        <a:spcBef>
          <a:spcPts val="500"/>
        </a:spcBef>
        <a:buFontTx/>
        <a:buChar char="−"/>
        <a:tabLst>
          <a:tab pos="404813" algn="l"/>
        </a:tabLst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6788" indent="-111125" algn="l" defTabSz="914400" rtl="0" eaLnBrk="1" latinLnBrk="0" hangingPunct="1">
        <a:lnSpc>
          <a:spcPct val="90000"/>
        </a:lnSpc>
        <a:spcBef>
          <a:spcPts val="500"/>
        </a:spcBef>
        <a:buFontTx/>
        <a:buChar char="∙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125" indent="-111125" algn="l" defTabSz="914400" rtl="0" eaLnBrk="1" latinLnBrk="0" hangingPunct="1">
        <a:lnSpc>
          <a:spcPct val="90000"/>
        </a:lnSpc>
        <a:spcBef>
          <a:spcPts val="500"/>
        </a:spcBef>
        <a:buFontTx/>
        <a:buChar char="∙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11125" algn="l" defTabSz="914400" rtl="0" eaLnBrk="1" latinLnBrk="0" hangingPunct="1">
        <a:lnSpc>
          <a:spcPct val="90000"/>
        </a:lnSpc>
        <a:spcBef>
          <a:spcPts val="500"/>
        </a:spcBef>
        <a:buFontTx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" userDrawn="1">
          <p15:clr>
            <a:srgbClr val="F26B43"/>
          </p15:clr>
        </p15:guide>
        <p15:guide id="2" pos="6768" userDrawn="1">
          <p15:clr>
            <a:srgbClr val="F26B43"/>
          </p15:clr>
        </p15:guide>
        <p15:guide id="3" pos="7560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384" userDrawn="1">
          <p15:clr>
            <a:srgbClr val="F26B43"/>
          </p15:clr>
        </p15:guide>
        <p15:guide id="7" pos="96" userDrawn="1">
          <p15:clr>
            <a:srgbClr val="F26B43"/>
          </p15:clr>
        </p15:guide>
        <p15:guide id="8" orient="horz" pos="120" userDrawn="1">
          <p15:clr>
            <a:srgbClr val="F26B43"/>
          </p15:clr>
        </p15:guide>
        <p15:guide id="9" orient="horz" pos="360" userDrawn="1">
          <p15:clr>
            <a:srgbClr val="F26B43"/>
          </p15:clr>
        </p15:guide>
        <p15:guide id="10" pos="7224" userDrawn="1">
          <p15:clr>
            <a:srgbClr val="F26B43"/>
          </p15:clr>
        </p15:guide>
        <p15:guide id="11" orient="horz" pos="4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20BB-31AD-40A1-8AB6-1101AA43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078182"/>
            <a:ext cx="10944225" cy="2004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Developing a Reference Framework for Typical Development in the Young Pig</a:t>
            </a:r>
            <a:endParaRPr lang="en-US" b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37FC5-3102-4CD7-8961-04C50C98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1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ED493-6FC0-4F62-B8B2-0DCB878283E6}"/>
              </a:ext>
            </a:extLst>
          </p:cNvPr>
          <p:cNvSpPr txBox="1"/>
          <p:nvPr/>
        </p:nvSpPr>
        <p:spPr>
          <a:xfrm>
            <a:off x="0" y="690016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 Presentation Number: OR06-01-21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Oral Session Title: Challenges to Development from Perinatal Nutrition (Oral 6)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4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04D654-919C-41BD-8691-458FF65E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591"/>
            <a:ext cx="10944225" cy="590550"/>
          </a:xfrm>
        </p:spPr>
        <p:txBody>
          <a:bodyPr>
            <a:noAutofit/>
          </a:bodyPr>
          <a:lstStyle/>
          <a:p>
            <a:r>
              <a:rPr lang="en-US" sz="2800" b="1" u="sng" dirty="0"/>
              <a:t>Rearing, Sex, and Feeding Style Differences does not Affect Growth Rate of Pigs PND 0-30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0C17F1-2C1F-4A96-AB4F-86B333231FB0}"/>
              </a:ext>
            </a:extLst>
          </p:cNvPr>
          <p:cNvSpPr/>
          <p:nvPr/>
        </p:nvSpPr>
        <p:spPr>
          <a:xfrm>
            <a:off x="82550" y="6253298"/>
            <a:ext cx="2300748" cy="604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D1571F-B3BB-49F5-9D9A-7A90EABB6749}"/>
              </a:ext>
            </a:extLst>
          </p:cNvPr>
          <p:cNvGrpSpPr/>
          <p:nvPr/>
        </p:nvGrpSpPr>
        <p:grpSpPr>
          <a:xfrm>
            <a:off x="711200" y="1524877"/>
            <a:ext cx="10502900" cy="5172150"/>
            <a:chOff x="495300" y="877252"/>
            <a:chExt cx="11353800" cy="5591175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9D5961D-435A-4BA0-9ACC-4FFA1D6E6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300" y="877252"/>
              <a:ext cx="11353800" cy="559117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D5D477-42AE-4F93-87CE-9008E34DC4BF}"/>
                </a:ext>
              </a:extLst>
            </p:cNvPr>
            <p:cNvSpPr/>
            <p:nvPr/>
          </p:nvSpPr>
          <p:spPr>
            <a:xfrm>
              <a:off x="992605" y="2027321"/>
              <a:ext cx="312821" cy="108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04B045-67FC-4BB0-B900-78E447834C5F}"/>
                </a:ext>
              </a:extLst>
            </p:cNvPr>
            <p:cNvSpPr/>
            <p:nvPr/>
          </p:nvSpPr>
          <p:spPr>
            <a:xfrm>
              <a:off x="994610" y="4369469"/>
              <a:ext cx="312821" cy="108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9C1434-737D-4BF2-A099-2C47B82FD34F}"/>
                </a:ext>
              </a:extLst>
            </p:cNvPr>
            <p:cNvSpPr/>
            <p:nvPr/>
          </p:nvSpPr>
          <p:spPr>
            <a:xfrm>
              <a:off x="4916905" y="2075195"/>
              <a:ext cx="312821" cy="108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AE105D-2C9F-4279-A5B4-64A6208524C8}"/>
                </a:ext>
              </a:extLst>
            </p:cNvPr>
            <p:cNvSpPr/>
            <p:nvPr/>
          </p:nvSpPr>
          <p:spPr>
            <a:xfrm>
              <a:off x="4946984" y="4441658"/>
              <a:ext cx="312821" cy="108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B0A829-8997-4EDF-8409-FFBD88BE7BEC}"/>
                </a:ext>
              </a:extLst>
            </p:cNvPr>
            <p:cNvSpPr/>
            <p:nvPr/>
          </p:nvSpPr>
          <p:spPr>
            <a:xfrm>
              <a:off x="8629022" y="2016042"/>
              <a:ext cx="312821" cy="108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11D820-A908-48D6-8186-67F6CE794E98}"/>
                </a:ext>
              </a:extLst>
            </p:cNvPr>
            <p:cNvSpPr/>
            <p:nvPr/>
          </p:nvSpPr>
          <p:spPr>
            <a:xfrm>
              <a:off x="8574505" y="4384007"/>
              <a:ext cx="312821" cy="108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ACF2CA-D0A8-462F-BC4C-70C41D99C332}"/>
                </a:ext>
              </a:extLst>
            </p:cNvPr>
            <p:cNvSpPr txBox="1"/>
            <p:nvPr/>
          </p:nvSpPr>
          <p:spPr>
            <a:xfrm>
              <a:off x="933703" y="1967288"/>
              <a:ext cx="59824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latin typeface="Arial" panose="020B0604020202020204" pitchFamily="34" charset="0"/>
                  <a:cs typeface="Arial" panose="020B0604020202020204" pitchFamily="34" charset="0"/>
                </a:rPr>
                <a:t>Reference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B652DC-C2A6-479A-B7D4-AE7A1C50CAA4}"/>
                </a:ext>
              </a:extLst>
            </p:cNvPr>
            <p:cNvSpPr txBox="1"/>
            <p:nvPr/>
          </p:nvSpPr>
          <p:spPr>
            <a:xfrm>
              <a:off x="4838953" y="2007769"/>
              <a:ext cx="59824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latin typeface="Arial" panose="020B0604020202020204" pitchFamily="34" charset="0"/>
                  <a:cs typeface="Arial" panose="020B0604020202020204" pitchFamily="34" charset="0"/>
                </a:rPr>
                <a:t>Reference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64982C-E7FC-4CF1-9B40-4B7AEB6F455A}"/>
                </a:ext>
              </a:extLst>
            </p:cNvPr>
            <p:cNvSpPr txBox="1"/>
            <p:nvPr/>
          </p:nvSpPr>
          <p:spPr>
            <a:xfrm>
              <a:off x="923677" y="4311943"/>
              <a:ext cx="59824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latin typeface="Arial" panose="020B0604020202020204" pitchFamily="34" charset="0"/>
                  <a:cs typeface="Arial" panose="020B0604020202020204" pitchFamily="34" charset="0"/>
                </a:rPr>
                <a:t>Reference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E7AE8A-A64C-4334-A528-43BF6C5C5187}"/>
                </a:ext>
              </a:extLst>
            </p:cNvPr>
            <p:cNvSpPr txBox="1"/>
            <p:nvPr/>
          </p:nvSpPr>
          <p:spPr>
            <a:xfrm>
              <a:off x="4840631" y="4362065"/>
              <a:ext cx="59824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Reference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26D26F-C98B-4905-9815-6BE5F8750917}"/>
                </a:ext>
              </a:extLst>
            </p:cNvPr>
            <p:cNvSpPr txBox="1"/>
            <p:nvPr/>
          </p:nvSpPr>
          <p:spPr>
            <a:xfrm>
              <a:off x="8563354" y="1947862"/>
              <a:ext cx="59824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latin typeface="Arial" panose="020B0604020202020204" pitchFamily="34" charset="0"/>
                  <a:cs typeface="Arial" panose="020B0604020202020204" pitchFamily="34" charset="0"/>
                </a:rPr>
                <a:t>Reference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6375E9-E133-446A-8984-D2F9B90DEA66}"/>
                </a:ext>
              </a:extLst>
            </p:cNvPr>
            <p:cNvSpPr txBox="1"/>
            <p:nvPr/>
          </p:nvSpPr>
          <p:spPr>
            <a:xfrm>
              <a:off x="8505953" y="4313196"/>
              <a:ext cx="59824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Reference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345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67C5EA-522D-49B5-B748-EEA62F6F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C9DC8-EA4A-43BA-85D1-60EFA56F756A}"/>
              </a:ext>
            </a:extLst>
          </p:cNvPr>
          <p:cNvSpPr txBox="1"/>
          <p:nvPr/>
        </p:nvSpPr>
        <p:spPr>
          <a:xfrm>
            <a:off x="188258" y="1969994"/>
            <a:ext cx="3966166" cy="416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We compiled growth data on body and organ weights from a decade of studies using young pig as a biomedical model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This database is a first step toward defining biological normal during critical developmental periods.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Our references standards can be used as a tool for the assessment of the safety and efficacy in the development of novel ingredients used in infant nutrition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0C17F1-2C1F-4A96-AB4F-86B333231FB0}"/>
              </a:ext>
            </a:extLst>
          </p:cNvPr>
          <p:cNvSpPr/>
          <p:nvPr/>
        </p:nvSpPr>
        <p:spPr>
          <a:xfrm>
            <a:off x="82550" y="6253298"/>
            <a:ext cx="2300748" cy="604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81D0CBED-3D63-45B5-A11E-606387DE6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37425"/>
              </p:ext>
            </p:extLst>
          </p:nvPr>
        </p:nvGraphicFramePr>
        <p:xfrm>
          <a:off x="5197289" y="679077"/>
          <a:ext cx="6120332" cy="4992386"/>
        </p:xfrm>
        <a:graphic>
          <a:graphicData uri="http://schemas.openxmlformats.org/drawingml/2006/table">
            <a:tbl>
              <a:tblPr firstRow="1" firstCol="1" bandRow="1"/>
              <a:tblGrid>
                <a:gridCol w="703855">
                  <a:extLst>
                    <a:ext uri="{9D8B030D-6E8A-4147-A177-3AD203B41FA5}">
                      <a16:colId xmlns:a16="http://schemas.microsoft.com/office/drawing/2014/main" val="4047417145"/>
                    </a:ext>
                  </a:extLst>
                </a:gridCol>
                <a:gridCol w="1838529">
                  <a:extLst>
                    <a:ext uri="{9D8B030D-6E8A-4147-A177-3AD203B41FA5}">
                      <a16:colId xmlns:a16="http://schemas.microsoft.com/office/drawing/2014/main" val="609945712"/>
                    </a:ext>
                  </a:extLst>
                </a:gridCol>
                <a:gridCol w="631563">
                  <a:extLst>
                    <a:ext uri="{9D8B030D-6E8A-4147-A177-3AD203B41FA5}">
                      <a16:colId xmlns:a16="http://schemas.microsoft.com/office/drawing/2014/main" val="3480068825"/>
                    </a:ext>
                  </a:extLst>
                </a:gridCol>
                <a:gridCol w="461833">
                  <a:extLst>
                    <a:ext uri="{9D8B030D-6E8A-4147-A177-3AD203B41FA5}">
                      <a16:colId xmlns:a16="http://schemas.microsoft.com/office/drawing/2014/main" val="3300332178"/>
                    </a:ext>
                  </a:extLst>
                </a:gridCol>
                <a:gridCol w="518410">
                  <a:extLst>
                    <a:ext uri="{9D8B030D-6E8A-4147-A177-3AD203B41FA5}">
                      <a16:colId xmlns:a16="http://schemas.microsoft.com/office/drawing/2014/main" val="3358008076"/>
                    </a:ext>
                  </a:extLst>
                </a:gridCol>
                <a:gridCol w="1364962">
                  <a:extLst>
                    <a:ext uri="{9D8B030D-6E8A-4147-A177-3AD203B41FA5}">
                      <a16:colId xmlns:a16="http://schemas.microsoft.com/office/drawing/2014/main" val="1381684678"/>
                    </a:ext>
                  </a:extLst>
                </a:gridCol>
                <a:gridCol w="601180">
                  <a:extLst>
                    <a:ext uri="{9D8B030D-6E8A-4147-A177-3AD203B41FA5}">
                      <a16:colId xmlns:a16="http://schemas.microsoft.com/office/drawing/2014/main" val="2979738386"/>
                    </a:ext>
                  </a:extLst>
                </a:gridCol>
              </a:tblGrid>
              <a:tr h="199706">
                <a:tc gridSpan="7"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2</a:t>
                      </a: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Studies included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352" marR="59352" marT="29676" marB="296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54553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Study </a:t>
                      </a:r>
                      <a:r>
                        <a:rPr lang="en-US" sz="5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Rearing environment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Feeding regimen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Organs available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324943"/>
                  </a:ext>
                </a:extLst>
              </a:tr>
              <a:tr h="14437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Feeding trial on arginine supplementation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Sow-reared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MF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363776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Feeding trial on perinatal choline deficiency and metabolomics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Sow-reared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MF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Brain, liver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718403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Feeding trial on perinatal choline deficiency and brain development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Sow-reared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MF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Brain, liver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982284"/>
                  </a:ext>
                </a:extLst>
              </a:tr>
              <a:tr h="14437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Feeding trial on prebiotics and milk bioactives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Prescribed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Brain, intestines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07840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Study on choline deficiency and porcine milk composition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Sow-reared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MF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444520"/>
                  </a:ext>
                </a:extLst>
              </a:tr>
              <a:tr h="14437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 of behavioral testing methods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Prescribed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Unpublished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349169"/>
                  </a:ext>
                </a:extLst>
              </a:tr>
              <a:tr h="14437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Feeding trial on alpha-lipoic acid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Prescribed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Brain, intestine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680197"/>
                  </a:ext>
                </a:extLst>
              </a:tr>
              <a:tr h="14437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Feeding trial on sialyllactose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Prescribed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Intestine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160372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 study comparing commercial milk replacers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Prescribed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Unpublished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542520"/>
                  </a:ext>
                </a:extLst>
              </a:tr>
              <a:tr h="14437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Feeding trial on pectin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MF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Prescribed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652677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Feeding trial on polydextrose and galactooligosaccharide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Prescribed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Intestine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201365"/>
                  </a:ext>
                </a:extLst>
              </a:tr>
              <a:tr h="14437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 study assessing growth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Prescribed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Unpublished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698581"/>
                  </a:ext>
                </a:extLst>
              </a:tr>
              <a:tr h="14437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Feeding trial on iron deficiency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1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 libitum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Brain, intestine, liver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6439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 study testing behavioral paradigms with sow-reared pigs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Sow-reared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MF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Unpublished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845317"/>
                  </a:ext>
                </a:extLst>
              </a:tr>
              <a:tr h="14437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Feeding trial on sialyllactose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1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 libitum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538721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Study on brain development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 and Sow-reared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1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 libitum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Brain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019186"/>
                  </a:ext>
                </a:extLst>
              </a:tr>
              <a:tr h="14437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Feeding trial on milk fat globule membrane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1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 libitum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584177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 study on maternal egg intake and offspring behavior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Sow-reared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MF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Unpublished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481815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Feeding trial on polydextrose and galactooligosaccharide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specified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Prescribed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Intestine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71295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Feeding trial on phthalate exposure using DEHP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MF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Brain, intestine, liver, lung, heart, kidney, spleen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Unpublished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998412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Feeding trial on polydextrose and galactooligosaccharide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MF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Prescribed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Intestine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838432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Study on immune system development in sow-reared pigs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Sow-reared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MF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Intestine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Unpublished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76" marR="29676" marT="61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240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19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ollaboration, hands, handshake, partnership, shaking, shaking hands icon -  Download on Iconfinder">
            <a:extLst>
              <a:ext uri="{FF2B5EF4-FFF2-40B4-BE49-F238E27FC236}">
                <a16:creationId xmlns:a16="http://schemas.microsoft.com/office/drawing/2014/main" id="{F81D2315-B5F4-4A19-9BD2-46CDEF243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619" y="743627"/>
            <a:ext cx="4358642" cy="435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020B1F-C0CC-4867-885D-D5C30EF9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39" y="838877"/>
            <a:ext cx="3691846" cy="59055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Limitations of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7AAE5-8D56-41DA-BEC7-DBD15C59AEA6}"/>
              </a:ext>
            </a:extLst>
          </p:cNvPr>
          <p:cNvSpPr txBox="1"/>
          <p:nvPr/>
        </p:nvSpPr>
        <p:spPr>
          <a:xfrm>
            <a:off x="26535" y="1410560"/>
            <a:ext cx="3966165" cy="4166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Given the dynamic nature of scientific objectives over a decade, this database was highly imbalanced with respect to the study designs, sampling frequencies, and sample sizes between studies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factors, however, may have minimal effect on the interpretation of data within a study as all subjects were treated similarly.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reported were chosen as they were all from studies conducted by and owned by the authors, who had access to the raw data.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1797BE-0BA2-4FE5-89DF-512B4C851682}"/>
              </a:ext>
            </a:extLst>
          </p:cNvPr>
          <p:cNvSpPr txBox="1">
            <a:spLocks/>
          </p:cNvSpPr>
          <p:nvPr/>
        </p:nvSpPr>
        <p:spPr>
          <a:xfrm>
            <a:off x="4230983" y="1660481"/>
            <a:ext cx="3691846" cy="590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/>
              <a:t>Future opportunities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CD649-6A61-402C-9FBB-A955FA040BF1}"/>
              </a:ext>
            </a:extLst>
          </p:cNvPr>
          <p:cNvSpPr txBox="1"/>
          <p:nvPr/>
        </p:nvSpPr>
        <p:spPr>
          <a:xfrm>
            <a:off x="3992700" y="2327913"/>
            <a:ext cx="3691846" cy="416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database serve as a first step towards organizing research from multiple institutions, which will allow far greater power to understand biological development.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safety and efficacy assessments of infant formula, it will provide needed background for assessing the relative risk-to-benefit ratio for novel ingredients.</a:t>
            </a:r>
          </a:p>
        </p:txBody>
      </p:sp>
    </p:spTree>
    <p:extLst>
      <p:ext uri="{BB962C8B-B14F-4D97-AF65-F5344CB8AC3E}">
        <p14:creationId xmlns:p14="http://schemas.microsoft.com/office/powerpoint/2010/main" val="261835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E42C-E95A-4899-BD02-AF36B4A7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637781"/>
            <a:ext cx="10944225" cy="590550"/>
          </a:xfrm>
        </p:spPr>
        <p:txBody>
          <a:bodyPr>
            <a:normAutofit fontScale="90000"/>
          </a:bodyPr>
          <a:lstStyle/>
          <a:p>
            <a:r>
              <a:rPr lang="en-US" dirty="0"/>
              <a:t>Funding and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B03B-A780-4EC4-99F0-56074AAA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71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6FFE6-F2FD-4874-A215-4139F34F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37" y="0"/>
            <a:ext cx="498217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39FFEC-BE5E-4377-B512-28342F01D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825" y="1028546"/>
            <a:ext cx="62007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5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1602DD5-225E-4948-945D-1AC29A46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640"/>
            <a:ext cx="10944225" cy="59055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Background information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ADC40A-09F4-4A9C-8D66-377D9D5A1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736436"/>
            <a:ext cx="11315701" cy="1585498"/>
          </a:xfrm>
        </p:spPr>
        <p:txBody>
          <a:bodyPr>
            <a:normAutofit/>
          </a:bodyPr>
          <a:lstStyle/>
          <a:p>
            <a:r>
              <a:rPr lang="en-US" dirty="0"/>
              <a:t>The National Academy of Medicine recommends </a:t>
            </a:r>
            <a:r>
              <a:rPr lang="en-US" b="1" i="1" dirty="0"/>
              <a:t>nonhuman primates </a:t>
            </a:r>
            <a:r>
              <a:rPr lang="en-US" dirty="0"/>
              <a:t>and </a:t>
            </a:r>
            <a:r>
              <a:rPr lang="en-US" b="1" i="1" dirty="0"/>
              <a:t>young pigs </a:t>
            </a:r>
            <a:r>
              <a:rPr lang="en-US" dirty="0"/>
              <a:t>as alternative developmental models to rodents given the difficulty of feeding preweaning rodents</a:t>
            </a:r>
          </a:p>
        </p:txBody>
      </p:sp>
      <p:pic>
        <p:nvPicPr>
          <p:cNvPr id="7170" name="Picture 2" descr="Genetically engineered mini pigs might better model some disease aspects of Huntington’s than mice.">
            <a:extLst>
              <a:ext uri="{FF2B5EF4-FFF2-40B4-BE49-F238E27FC236}">
                <a16:creationId xmlns:a16="http://schemas.microsoft.com/office/drawing/2014/main" id="{55B2EFA6-509D-4DB6-B6AF-9FDF8314A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067" y="2816674"/>
            <a:ext cx="4396591" cy="293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9D4BBA-9171-4F19-83E4-E0C9B28CEEA4}"/>
              </a:ext>
            </a:extLst>
          </p:cNvPr>
          <p:cNvSpPr txBox="1"/>
          <p:nvPr/>
        </p:nvSpPr>
        <p:spPr>
          <a:xfrm>
            <a:off x="152399" y="3626441"/>
            <a:ext cx="61866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of the pig model for biomedical research is well described and this model provide high translational power.</a:t>
            </a:r>
          </a:p>
        </p:txBody>
      </p:sp>
    </p:spTree>
    <p:extLst>
      <p:ext uri="{BB962C8B-B14F-4D97-AF65-F5344CB8AC3E}">
        <p14:creationId xmlns:p14="http://schemas.microsoft.com/office/powerpoint/2010/main" val="428331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873166-B32F-4499-9745-80618E8E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722689"/>
            <a:ext cx="10944225" cy="59055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Preclinical assessments of pediatric products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C7EBB7-5269-4CE6-8AD4-2DFAB4DED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8" y="1537436"/>
            <a:ext cx="11315701" cy="2059067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The pig model allows for great experimental control and precision, but appreciating the differences between </a:t>
            </a:r>
            <a:r>
              <a:rPr lang="en-US" sz="2600" b="1" i="1" dirty="0"/>
              <a:t>artificially</a:t>
            </a:r>
            <a:r>
              <a:rPr lang="en-US" sz="2600" dirty="0"/>
              <a:t>- and </a:t>
            </a:r>
            <a:r>
              <a:rPr lang="en-US" sz="2600" b="1" i="1" dirty="0"/>
              <a:t>sow</a:t>
            </a:r>
            <a:r>
              <a:rPr lang="en-US" sz="2600" dirty="0"/>
              <a:t> reared pigs is critical.</a:t>
            </a:r>
          </a:p>
          <a:p>
            <a:pPr lvl="1"/>
            <a:r>
              <a:rPr lang="en-US" dirty="0"/>
              <a:t>Artificially reared pigs are raised in absence of maternal care, do not consume porcine milk, and have minimal interaction with littermates</a:t>
            </a:r>
          </a:p>
          <a:p>
            <a:pPr lvl="1"/>
            <a:r>
              <a:rPr lang="en-US" dirty="0"/>
              <a:t>Despite these differences, growth has been shown to be equivalent between artificially-and sow-reared pigs</a:t>
            </a:r>
            <a:r>
              <a:rPr lang="en-US" baseline="30000" dirty="0"/>
              <a:t>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F6F62-954B-44F4-B38E-CC953CCF0100}"/>
              </a:ext>
            </a:extLst>
          </p:cNvPr>
          <p:cNvSpPr txBox="1"/>
          <p:nvPr/>
        </p:nvSpPr>
        <p:spPr>
          <a:xfrm>
            <a:off x="2349661" y="6269278"/>
            <a:ext cx="100275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9) Fil JE, </a:t>
            </a:r>
            <a:r>
              <a:rPr lang="en-US" sz="10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Joung</a:t>
            </a:r>
            <a:r>
              <a:rPr lang="en-US" sz="1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S, Hayes CA, Dilger RN. Influence of Rearing Environment on Longitudinal Brain Development, Object Recognition Memory, and Exploratory Behaviors in the Domestic Pig (Sus scrofa). Frontiers in Neuroscience. 2021;15:649536. doi:10.3389/fnins.2021.649536</a:t>
            </a:r>
            <a:endParaRPr lang="en-US" sz="10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C627F1-E87A-4D51-9129-827D553F6819}"/>
              </a:ext>
            </a:extLst>
          </p:cNvPr>
          <p:cNvSpPr txBox="1">
            <a:spLocks/>
          </p:cNvSpPr>
          <p:nvPr/>
        </p:nvSpPr>
        <p:spPr>
          <a:xfrm>
            <a:off x="152398" y="3378967"/>
            <a:ext cx="11315701" cy="158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−"/>
              <a:tabLst>
                <a:tab pos="404813" algn="l"/>
              </a:tabLs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6788" indent="-1111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4125" indent="-1111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1463" indent="-1111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126D1C-6142-47B3-92F3-A5B687CFF0EF}"/>
              </a:ext>
            </a:extLst>
          </p:cNvPr>
          <p:cNvSpPr txBox="1">
            <a:spLocks/>
          </p:cNvSpPr>
          <p:nvPr/>
        </p:nvSpPr>
        <p:spPr>
          <a:xfrm>
            <a:off x="152397" y="4140142"/>
            <a:ext cx="11315701" cy="158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−"/>
              <a:tabLst>
                <a:tab pos="404813" algn="l"/>
              </a:tabLs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6788" indent="-1111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4125" indent="-1111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1463" indent="-1111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Clinical trials investigating novel formulas rely on standardized growth charts in order to assess growth and tolerance.</a:t>
            </a:r>
          </a:p>
          <a:p>
            <a:r>
              <a:rPr lang="en-US" sz="2400" dirty="0"/>
              <a:t>Reference ranges are currently not available for young pigs which may lead to misinterpretation of data.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ADA0E-1BDE-4A0B-A9BC-3A84B2B47D0E}"/>
              </a:ext>
            </a:extLst>
          </p:cNvPr>
          <p:cNvSpPr txBox="1"/>
          <p:nvPr/>
        </p:nvSpPr>
        <p:spPr>
          <a:xfrm>
            <a:off x="152398" y="3513732"/>
            <a:ext cx="6201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9670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8498-418D-4E29-AE13-5F6DC046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4702"/>
            <a:ext cx="12192000" cy="590550"/>
          </a:xfrm>
        </p:spPr>
        <p:txBody>
          <a:bodyPr>
            <a:noAutofit/>
          </a:bodyPr>
          <a:lstStyle/>
          <a:p>
            <a:r>
              <a:rPr lang="en-US" sz="3200" b="1" u="sng" dirty="0"/>
              <a:t>Solution – Creation of Historical Standards for Normative Development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9F25D5-0DA6-4AF7-AFBF-1FB8C7559430}"/>
              </a:ext>
            </a:extLst>
          </p:cNvPr>
          <p:cNvGrpSpPr/>
          <p:nvPr/>
        </p:nvGrpSpPr>
        <p:grpSpPr>
          <a:xfrm>
            <a:off x="398206" y="1611925"/>
            <a:ext cx="7315200" cy="3668092"/>
            <a:chOff x="2174569" y="424882"/>
            <a:chExt cx="8254702" cy="36680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60293D-ECD2-408B-A0C8-171CD8139022}"/>
                </a:ext>
              </a:extLst>
            </p:cNvPr>
            <p:cNvSpPr txBox="1"/>
            <p:nvPr/>
          </p:nvSpPr>
          <p:spPr>
            <a:xfrm>
              <a:off x="9520048" y="2503251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Montserrat" panose="00000500000000000000" pitchFamily="50" charset="0"/>
                </a:rPr>
                <a:t>Model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B278A6-C384-47B3-9FC6-487EC520A697}"/>
                </a:ext>
              </a:extLst>
            </p:cNvPr>
            <p:cNvGrpSpPr/>
            <p:nvPr/>
          </p:nvGrpSpPr>
          <p:grpSpPr>
            <a:xfrm>
              <a:off x="2174569" y="473075"/>
              <a:ext cx="5015480" cy="3619899"/>
              <a:chOff x="2222194" y="1073150"/>
              <a:chExt cx="5015480" cy="3619899"/>
            </a:xfrm>
          </p:grpSpPr>
          <p:pic>
            <p:nvPicPr>
              <p:cNvPr id="19" name="Graphic 18" descr="Filter">
                <a:extLst>
                  <a:ext uri="{FF2B5EF4-FFF2-40B4-BE49-F238E27FC236}">
                    <a16:creationId xmlns:a16="http://schemas.microsoft.com/office/drawing/2014/main" id="{8D0F00C0-223C-4E95-A130-1C56ADD45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71509" y="265866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Database">
                <a:extLst>
                  <a:ext uri="{FF2B5EF4-FFF2-40B4-BE49-F238E27FC236}">
                    <a16:creationId xmlns:a16="http://schemas.microsoft.com/office/drawing/2014/main" id="{1BDD170C-47F0-4016-A263-0CEDF6B183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23274" y="2658666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61DA72B-E8D2-4ACE-9F95-0F73A3894752}"/>
                  </a:ext>
                </a:extLst>
              </p:cNvPr>
              <p:cNvGrpSpPr/>
              <p:nvPr/>
            </p:nvGrpSpPr>
            <p:grpSpPr>
              <a:xfrm>
                <a:off x="5503068" y="1073150"/>
                <a:ext cx="1185863" cy="952500"/>
                <a:chOff x="5697537" y="952500"/>
                <a:chExt cx="1185863" cy="9525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81932C4-C4F1-4F6F-B0D7-F4AB3195015C}"/>
                    </a:ext>
                  </a:extLst>
                </p:cNvPr>
                <p:cNvGrpSpPr/>
                <p:nvPr/>
              </p:nvGrpSpPr>
              <p:grpSpPr>
                <a:xfrm>
                  <a:off x="5697537" y="952500"/>
                  <a:ext cx="728663" cy="495300"/>
                  <a:chOff x="6465093" y="1166813"/>
                  <a:chExt cx="728663" cy="495300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4752423-EEEA-4B9E-AFA9-2D91B1703D68}"/>
                      </a:ext>
                    </a:extLst>
                  </p:cNvPr>
                  <p:cNvSpPr/>
                  <p:nvPr/>
                </p:nvSpPr>
                <p:spPr>
                  <a:xfrm>
                    <a:off x="6481492" y="1187359"/>
                    <a:ext cx="693214" cy="4533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0" name="Graphic 39" descr="Table">
                    <a:extLst>
                      <a:ext uri="{FF2B5EF4-FFF2-40B4-BE49-F238E27FC236}">
                        <a16:creationId xmlns:a16="http://schemas.microsoft.com/office/drawing/2014/main" id="{3DB16142-5917-4BDA-9C60-5090EF9AC2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rcRect l="10156" t="22396" r="10156" b="23437"/>
                  <a:stretch/>
                </p:blipFill>
                <p:spPr>
                  <a:xfrm>
                    <a:off x="6465093" y="1166813"/>
                    <a:ext cx="728663" cy="4953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627A22D-953E-4D4C-B046-E7890B621363}"/>
                    </a:ext>
                  </a:extLst>
                </p:cNvPr>
                <p:cNvGrpSpPr/>
                <p:nvPr/>
              </p:nvGrpSpPr>
              <p:grpSpPr>
                <a:xfrm>
                  <a:off x="5849937" y="1104900"/>
                  <a:ext cx="728663" cy="495300"/>
                  <a:chOff x="6465093" y="1166813"/>
                  <a:chExt cx="728663" cy="49530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CF181A2F-C787-40CD-B7C7-CB6B0DAE6A3B}"/>
                      </a:ext>
                    </a:extLst>
                  </p:cNvPr>
                  <p:cNvSpPr/>
                  <p:nvPr/>
                </p:nvSpPr>
                <p:spPr>
                  <a:xfrm>
                    <a:off x="6481492" y="1187359"/>
                    <a:ext cx="693214" cy="4533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8" name="Graphic 37" descr="Table">
                    <a:extLst>
                      <a:ext uri="{FF2B5EF4-FFF2-40B4-BE49-F238E27FC236}">
                        <a16:creationId xmlns:a16="http://schemas.microsoft.com/office/drawing/2014/main" id="{1A6F9AF6-1406-4440-A151-EAD1844EFE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rcRect l="10156" t="22396" r="10156" b="23437"/>
                  <a:stretch/>
                </p:blipFill>
                <p:spPr>
                  <a:xfrm>
                    <a:off x="6465093" y="1166813"/>
                    <a:ext cx="728663" cy="4953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A742E60C-8DAD-427E-B24F-CFEBA6926207}"/>
                    </a:ext>
                  </a:extLst>
                </p:cNvPr>
                <p:cNvGrpSpPr/>
                <p:nvPr/>
              </p:nvGrpSpPr>
              <p:grpSpPr>
                <a:xfrm>
                  <a:off x="6002337" y="1257300"/>
                  <a:ext cx="728663" cy="495300"/>
                  <a:chOff x="6465093" y="1166813"/>
                  <a:chExt cx="728663" cy="495300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D527DE4-9A8F-4F31-8849-638CDF9B14A6}"/>
                      </a:ext>
                    </a:extLst>
                  </p:cNvPr>
                  <p:cNvSpPr/>
                  <p:nvPr/>
                </p:nvSpPr>
                <p:spPr>
                  <a:xfrm>
                    <a:off x="6481492" y="1187359"/>
                    <a:ext cx="693214" cy="4533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6" name="Graphic 35" descr="Table">
                    <a:extLst>
                      <a:ext uri="{FF2B5EF4-FFF2-40B4-BE49-F238E27FC236}">
                        <a16:creationId xmlns:a16="http://schemas.microsoft.com/office/drawing/2014/main" id="{FC12A2BA-CDF6-4910-A980-6422CEF28A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rcRect l="10156" t="22396" r="10156" b="23437"/>
                  <a:stretch/>
                </p:blipFill>
                <p:spPr>
                  <a:xfrm>
                    <a:off x="6465093" y="1166813"/>
                    <a:ext cx="728663" cy="4953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18DA05D-98B4-40F2-B4B9-A50DCCB28CA0}"/>
                    </a:ext>
                  </a:extLst>
                </p:cNvPr>
                <p:cNvGrpSpPr/>
                <p:nvPr/>
              </p:nvGrpSpPr>
              <p:grpSpPr>
                <a:xfrm>
                  <a:off x="6154737" y="1409700"/>
                  <a:ext cx="728663" cy="495300"/>
                  <a:chOff x="6465093" y="1166813"/>
                  <a:chExt cx="728663" cy="495300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1A7F7D4-3E5A-479A-A530-F1FC4986D54A}"/>
                      </a:ext>
                    </a:extLst>
                  </p:cNvPr>
                  <p:cNvSpPr/>
                  <p:nvPr/>
                </p:nvSpPr>
                <p:spPr>
                  <a:xfrm>
                    <a:off x="6481492" y="1187359"/>
                    <a:ext cx="693214" cy="4533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4" name="Graphic 33" descr="Table">
                    <a:extLst>
                      <a:ext uri="{FF2B5EF4-FFF2-40B4-BE49-F238E27FC236}">
                        <a16:creationId xmlns:a16="http://schemas.microsoft.com/office/drawing/2014/main" id="{26BE4B48-094D-4815-8A84-C04D03B99F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rcRect l="10156" t="22396" r="10156" b="23437"/>
                  <a:stretch/>
                </p:blipFill>
                <p:spPr>
                  <a:xfrm>
                    <a:off x="6465093" y="1166813"/>
                    <a:ext cx="728663" cy="495300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26CA193-15AB-4FDF-95B2-517146CA1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175668"/>
                <a:ext cx="0" cy="408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41EF5FA-4A58-418E-BC4E-D258A4B44809}"/>
                  </a:ext>
                </a:extLst>
              </p:cNvPr>
              <p:cNvCxnSpPr>
                <a:cxnSpLocks/>
                <a:stCxn id="19" idx="3"/>
                <a:endCxn id="20" idx="1"/>
              </p:cNvCxnSpPr>
              <p:nvPr/>
            </p:nvCxnSpPr>
            <p:spPr>
              <a:xfrm>
                <a:off x="5885909" y="3115866"/>
                <a:ext cx="4373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Graphic 23" descr="Bar chart">
                <a:extLst>
                  <a:ext uri="{FF2B5EF4-FFF2-40B4-BE49-F238E27FC236}">
                    <a16:creationId xmlns:a16="http://schemas.microsoft.com/office/drawing/2014/main" id="{38F12054-8CB4-43C6-BFA0-E3B88CB14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71509" y="374888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Document">
                <a:extLst>
                  <a:ext uri="{FF2B5EF4-FFF2-40B4-BE49-F238E27FC236}">
                    <a16:creationId xmlns:a16="http://schemas.microsoft.com/office/drawing/2014/main" id="{DF4D7F2F-3E62-4918-B8F9-2B4E901F6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323274" y="374888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FFA88A-7773-4146-9AC3-05338A53EFE9}"/>
                  </a:ext>
                </a:extLst>
              </p:cNvPr>
              <p:cNvSpPr txBox="1"/>
              <p:nvPr/>
            </p:nvSpPr>
            <p:spPr>
              <a:xfrm>
                <a:off x="2222194" y="1686275"/>
                <a:ext cx="20764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ontserrat" panose="00000500000000000000" pitchFamily="50" charset="0"/>
                  </a:rPr>
                  <a:t>Data management and </a:t>
                </a:r>
              </a:p>
              <a:p>
                <a:pPr algn="ctr"/>
                <a:r>
                  <a:rPr lang="en-US" dirty="0">
                    <a:latin typeface="Montserrat" panose="00000500000000000000" pitchFamily="50" charset="0"/>
                  </a:rPr>
                  <a:t>storage </a:t>
                </a:r>
              </a:p>
            </p:txBody>
          </p:sp>
          <p:sp>
            <p:nvSpPr>
              <p:cNvPr id="27" name="Left Brace 26">
                <a:extLst>
                  <a:ext uri="{FF2B5EF4-FFF2-40B4-BE49-F238E27FC236}">
                    <a16:creationId xmlns:a16="http://schemas.microsoft.com/office/drawing/2014/main" id="{0D5D0825-C821-42A6-81CF-EA80576EF4DC}"/>
                  </a:ext>
                </a:extLst>
              </p:cNvPr>
              <p:cNvSpPr/>
              <p:nvPr/>
            </p:nvSpPr>
            <p:spPr>
              <a:xfrm>
                <a:off x="4391661" y="1073150"/>
                <a:ext cx="284965" cy="2355850"/>
              </a:xfrm>
              <a:prstGeom prst="leftBrace">
                <a:avLst>
                  <a:gd name="adj1" fmla="val 8333"/>
                  <a:gd name="adj2" fmla="val 5161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331814-CDB2-4C53-BA6E-2369E2452D1C}"/>
                  </a:ext>
                </a:extLst>
              </p:cNvPr>
              <p:cNvSpPr txBox="1"/>
              <p:nvPr/>
            </p:nvSpPr>
            <p:spPr>
              <a:xfrm>
                <a:off x="2222194" y="3492720"/>
                <a:ext cx="20764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ontserrat" panose="00000500000000000000" pitchFamily="50" charset="0"/>
                  </a:rPr>
                  <a:t>Modelling, visualization, and manuscript writing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346804-1B58-4B2B-A68E-112E924FBF10}"/>
                </a:ext>
              </a:extLst>
            </p:cNvPr>
            <p:cNvSpPr txBox="1"/>
            <p:nvPr/>
          </p:nvSpPr>
          <p:spPr>
            <a:xfrm>
              <a:off x="8644415" y="42488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Montserrat" panose="00000500000000000000" pitchFamily="50" charset="0"/>
                </a:rPr>
                <a:t>Import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ED5303-51A0-405F-A9F1-871E19A59A12}"/>
                </a:ext>
              </a:extLst>
            </p:cNvPr>
            <p:cNvSpPr txBox="1"/>
            <p:nvPr/>
          </p:nvSpPr>
          <p:spPr>
            <a:xfrm>
              <a:off x="8806318" y="1059418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Montserrat" panose="00000500000000000000" pitchFamily="50" charset="0"/>
                </a:rPr>
                <a:t>Tidy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A4B858-8146-4A15-8A20-F6D07A3F1B4D}"/>
                </a:ext>
              </a:extLst>
            </p:cNvPr>
            <p:cNvSpPr txBox="1"/>
            <p:nvPr/>
          </p:nvSpPr>
          <p:spPr>
            <a:xfrm>
              <a:off x="8449649" y="1741779"/>
              <a:ext cx="137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Montserrat" panose="00000500000000000000" pitchFamily="50" charset="0"/>
                </a:rPr>
                <a:t>Transform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6C1AD0-831B-4C1C-9F7D-8176C0572E10}"/>
                </a:ext>
              </a:extLst>
            </p:cNvPr>
            <p:cNvSpPr txBox="1"/>
            <p:nvPr/>
          </p:nvSpPr>
          <p:spPr>
            <a:xfrm>
              <a:off x="7868223" y="2490701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Montserrat" panose="00000500000000000000" pitchFamily="50" charset="0"/>
                </a:rPr>
                <a:t>Visualize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A1EAD993-179A-4E0D-9231-EAE6DFAF8EB3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5400000">
              <a:off x="8612106" y="1965309"/>
              <a:ext cx="379590" cy="67119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75B7ABC0-FB0E-44B3-9B9A-7FD1A0E79268}"/>
                </a:ext>
              </a:extLst>
            </p:cNvPr>
            <p:cNvCxnSpPr>
              <a:cxnSpLocks/>
              <a:stCxn id="11" idx="2"/>
              <a:endCxn id="6" idx="2"/>
            </p:cNvCxnSpPr>
            <p:nvPr/>
          </p:nvCxnSpPr>
          <p:spPr>
            <a:xfrm rot="16200000" flipH="1">
              <a:off x="9214207" y="2112130"/>
              <a:ext cx="12550" cy="1508356"/>
            </a:xfrm>
            <a:prstGeom prst="curvedConnector3">
              <a:avLst>
                <a:gd name="adj1" fmla="val 19215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FD26ED80-7652-419B-B4D6-EB43DF51687C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rot="16200000" flipV="1">
              <a:off x="9360009" y="1888600"/>
              <a:ext cx="392140" cy="83716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070254C-F261-4149-9FBC-9DF029751426}"/>
                </a:ext>
              </a:extLst>
            </p:cNvPr>
            <p:cNvCxnSpPr>
              <a:cxnSpLocks/>
            </p:cNvCxnSpPr>
            <p:nvPr/>
          </p:nvCxnSpPr>
          <p:spPr>
            <a:xfrm>
              <a:off x="9137498" y="3177383"/>
              <a:ext cx="0" cy="359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52B728-C9AA-4D13-9877-8D41EEE1BDE1}"/>
                </a:ext>
              </a:extLst>
            </p:cNvPr>
            <p:cNvSpPr txBox="1"/>
            <p:nvPr/>
          </p:nvSpPr>
          <p:spPr>
            <a:xfrm>
              <a:off x="8159230" y="3634583"/>
              <a:ext cx="185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Montserrat" panose="00000500000000000000" pitchFamily="50" charset="0"/>
                </a:rPr>
                <a:t>Communicate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4F330E-64F6-4391-89B6-BEB7E741516A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9137499" y="794214"/>
              <a:ext cx="0" cy="265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98A5388-C6EB-4E1E-96F7-51A57B76C459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9137498" y="1428750"/>
              <a:ext cx="1" cy="313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F689E96-6176-41A0-B649-F938AF49B9CF}"/>
              </a:ext>
            </a:extLst>
          </p:cNvPr>
          <p:cNvSpPr txBox="1"/>
          <p:nvPr/>
        </p:nvSpPr>
        <p:spPr>
          <a:xfrm>
            <a:off x="7712882" y="1466975"/>
            <a:ext cx="427986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propose a creation of a living database containing raw data on pig body and organ growth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initial step will be accomplished by compiling raw data on body and organ weights from birth to 30 days postnatal (PND) along with metadata from rearing conditions across a decade of research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E13F0C-D875-4D7E-A3C4-7E2FB8807F22}"/>
              </a:ext>
            </a:extLst>
          </p:cNvPr>
          <p:cNvSpPr/>
          <p:nvPr/>
        </p:nvSpPr>
        <p:spPr>
          <a:xfrm>
            <a:off x="0" y="6253298"/>
            <a:ext cx="2300748" cy="604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043AEE-C8D8-49E3-A4A1-CD7D78D468B6}"/>
              </a:ext>
            </a:extLst>
          </p:cNvPr>
          <p:cNvSpPr txBox="1"/>
          <p:nvPr/>
        </p:nvSpPr>
        <p:spPr>
          <a:xfrm>
            <a:off x="1105068" y="5696891"/>
            <a:ext cx="973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Ultimately, we call for a collaboration across public and private organization to contribute to this database to achieve this common goal</a:t>
            </a:r>
          </a:p>
        </p:txBody>
      </p:sp>
    </p:spTree>
    <p:extLst>
      <p:ext uri="{BB962C8B-B14F-4D97-AF65-F5344CB8AC3E}">
        <p14:creationId xmlns:p14="http://schemas.microsoft.com/office/powerpoint/2010/main" val="225575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23A9-0F2D-4CDC-A47E-FEBE599B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6211"/>
            <a:ext cx="10944225" cy="59055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Schematic for the different inclusion and exclusion categories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50C099A-FA6A-4ABF-A307-65D79D1E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19" y="1043647"/>
            <a:ext cx="9852844" cy="57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9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23A9-0F2D-4CDC-A47E-FEBE599B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6211"/>
            <a:ext cx="10944225" cy="59055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Growth Percentile Plots Depicting Typical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1F939-E42F-4A14-9AAC-31556817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830" y="1284951"/>
            <a:ext cx="5614035" cy="52397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36E576-7F68-4575-B047-CCF2BB646EDF}"/>
              </a:ext>
            </a:extLst>
          </p:cNvPr>
          <p:cNvSpPr/>
          <p:nvPr/>
        </p:nvSpPr>
        <p:spPr>
          <a:xfrm>
            <a:off x="0" y="6222367"/>
            <a:ext cx="2300748" cy="604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F12B7B-F4EB-4C5D-9610-B59E491F1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35" y="1215190"/>
            <a:ext cx="5834865" cy="537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0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19F62-3773-45C0-8123-46F36D841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2046623"/>
            <a:ext cx="3849379" cy="3275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1E2288-0F5A-40F7-BB8B-C743F1086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177" y="2046623"/>
            <a:ext cx="3801562" cy="3235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38DE9D-39A0-4D38-9447-47DF1C648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739" y="2046623"/>
            <a:ext cx="3771150" cy="32755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F04D654-919C-41BD-8691-458FF65E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591"/>
            <a:ext cx="10944225" cy="590550"/>
          </a:xfrm>
        </p:spPr>
        <p:txBody>
          <a:bodyPr>
            <a:noAutofit/>
          </a:bodyPr>
          <a:lstStyle/>
          <a:p>
            <a:r>
              <a:rPr lang="en-US" sz="2800" b="1" u="sng" dirty="0"/>
              <a:t>Rearing, Sex, and Feeding Style Differences does not Affect Growth Rate of Pigs PND 0-30</a:t>
            </a:r>
          </a:p>
        </p:txBody>
      </p:sp>
    </p:spTree>
    <p:extLst>
      <p:ext uri="{BB962C8B-B14F-4D97-AF65-F5344CB8AC3E}">
        <p14:creationId xmlns:p14="http://schemas.microsoft.com/office/powerpoint/2010/main" val="107538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04D654-919C-41BD-8691-458FF65E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591"/>
            <a:ext cx="10944225" cy="590550"/>
          </a:xfrm>
        </p:spPr>
        <p:txBody>
          <a:bodyPr>
            <a:noAutofit/>
          </a:bodyPr>
          <a:lstStyle/>
          <a:p>
            <a:r>
              <a:rPr lang="en-US" sz="2800" b="1" u="sng" dirty="0"/>
              <a:t>Rearing, Sex, and Feeding Style Differences does not Affect Growth Rate of Pigs PND 0-30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082CA5-D822-41F7-9806-D39E963E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96" y="1696013"/>
            <a:ext cx="9504488" cy="45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6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HPgXoNFRxKU_NrV3lnl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HPgXoNFRxKU_NrV3lnlA"/>
</p:tagLst>
</file>

<file path=ppt/theme/theme1.xml><?xml version="1.0" encoding="utf-8"?>
<a:theme xmlns:a="http://schemas.openxmlformats.org/drawingml/2006/main" name="Office Theme">
  <a:themeElements>
    <a:clrScheme name="Traverse Science">
      <a:dk1>
        <a:srgbClr val="59595C"/>
      </a:dk1>
      <a:lt1>
        <a:srgbClr val="FFFFFF"/>
      </a:lt1>
      <a:dk2>
        <a:srgbClr val="59595C"/>
      </a:dk2>
      <a:lt2>
        <a:srgbClr val="FFFFFF"/>
      </a:lt2>
      <a:accent1>
        <a:srgbClr val="00ADEE"/>
      </a:accent1>
      <a:accent2>
        <a:srgbClr val="0BADE2"/>
      </a:accent2>
      <a:accent3>
        <a:srgbClr val="29AFC3"/>
      </a:accent3>
      <a:accent4>
        <a:srgbClr val="58B091"/>
      </a:accent4>
      <a:accent5>
        <a:srgbClr val="81B266"/>
      </a:accent5>
      <a:accent6>
        <a:srgbClr val="FF7F7F"/>
      </a:accent6>
      <a:hlink>
        <a:srgbClr val="00ADEE"/>
      </a:hlink>
      <a:folHlink>
        <a:srgbClr val="58B091"/>
      </a:folHlink>
    </a:clrScheme>
    <a:fontScheme name="Traverse Science Fon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96BB2EDC411F44BA0D83502807E63C" ma:contentTypeVersion="12" ma:contentTypeDescription="Create a new document." ma:contentTypeScope="" ma:versionID="82534436d329008f15ca0957f9e790cb">
  <xsd:schema xmlns:xsd="http://www.w3.org/2001/XMLSchema" xmlns:xs="http://www.w3.org/2001/XMLSchema" xmlns:p="http://schemas.microsoft.com/office/2006/metadata/properties" xmlns:ns2="7d20898b-5885-4c0d-afcc-9281a2cc27ff" xmlns:ns3="6fecc678-ac11-4f91-9789-3fa85fc56059" targetNamespace="http://schemas.microsoft.com/office/2006/metadata/properties" ma:root="true" ma:fieldsID="43cb69a2b52f3e4cfd77febbf565c6d9" ns2:_="" ns3:_="">
    <xsd:import namespace="7d20898b-5885-4c0d-afcc-9281a2cc27ff"/>
    <xsd:import namespace="6fecc678-ac11-4f91-9789-3fa85fc560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0898b-5885-4c0d-afcc-9281a2cc27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ecc678-ac11-4f91-9789-3fa85fc5605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0F9DB4-E975-4F9B-BCEB-9E8ABFFCC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20898b-5885-4c0d-afcc-9281a2cc27ff"/>
    <ds:schemaRef ds:uri="6fecc678-ac11-4f91-9789-3fa85fc560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0F6D85-356F-4356-8095-ACF0285325B7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7d20898b-5885-4c0d-afcc-9281a2cc27ff"/>
    <ds:schemaRef ds:uri="http://schemas.microsoft.com/office/infopath/2007/PartnerControls"/>
    <ds:schemaRef ds:uri="http://schemas.openxmlformats.org/package/2006/metadata/core-properties"/>
    <ds:schemaRef ds:uri="6fecc678-ac11-4f91-9789-3fa85fc56059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087C1E-A63A-4C49-A529-6965F3C12B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</Words>
  <Application>Microsoft Office PowerPoint</Application>
  <PresentationFormat>Widescreen</PresentationFormat>
  <Paragraphs>216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Helvetica</vt:lpstr>
      <vt:lpstr>Kite Display</vt:lpstr>
      <vt:lpstr>Montserrat</vt:lpstr>
      <vt:lpstr>Montserrat Light</vt:lpstr>
      <vt:lpstr>Times New Roman</vt:lpstr>
      <vt:lpstr>Office Theme</vt:lpstr>
      <vt:lpstr>think-cell Slide</vt:lpstr>
      <vt:lpstr>Developing a Reference Framework for Typical Development in the Young Pig</vt:lpstr>
      <vt:lpstr>PowerPoint Presentation</vt:lpstr>
      <vt:lpstr>Background information</vt:lpstr>
      <vt:lpstr>Preclinical assessments of pediatric products</vt:lpstr>
      <vt:lpstr>Solution – Creation of Historical Standards for Normative Development</vt:lpstr>
      <vt:lpstr>Schematic for the different inclusion and exclusion categories</vt:lpstr>
      <vt:lpstr>Growth Percentile Plots Depicting Typical Growth</vt:lpstr>
      <vt:lpstr>Rearing, Sex, and Feeding Style Differences does not Affect Growth Rate of Pigs PND 0-30</vt:lpstr>
      <vt:lpstr>Rearing, Sex, and Feeding Style Differences does not Affect Growth Rate of Pigs PND 0-30</vt:lpstr>
      <vt:lpstr>Rearing, Sex, and Feeding Style Differences does not Affect Growth Rate of Pigs PND 0-30</vt:lpstr>
      <vt:lpstr>Conclusion</vt:lpstr>
      <vt:lpstr>Limitations of Data</vt:lpstr>
      <vt:lpstr>Funding and Disclosure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the piglet model for  evaluation of new ingredients: safety &amp; efficacy</dc:title>
  <dc:creator/>
  <cp:lastModifiedBy/>
  <cp:revision>805</cp:revision>
  <dcterms:modified xsi:type="dcterms:W3CDTF">2021-05-31T15:40:17Z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0x010100ED96BB2EDC411F44BA0D83502807E63C</vt:lpwstr>
  </property>
</Properties>
</file>