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70" r:id="rId3"/>
    <p:sldId id="271" r:id="rId4"/>
    <p:sldId id="272" r:id="rId5"/>
    <p:sldId id="273" r:id="rId6"/>
    <p:sldId id="274" r:id="rId7"/>
    <p:sldId id="275" r:id="rId8"/>
    <p:sldId id="276" r:id="rId9"/>
    <p:sldId id="277" r:id="rId10"/>
    <p:sldId id="256" r:id="rId11"/>
    <p:sldId id="257" r:id="rId12"/>
    <p:sldId id="258" r:id="rId13"/>
    <p:sldId id="259" r:id="rId14"/>
    <p:sldId id="260" r:id="rId15"/>
    <p:sldId id="261" r:id="rId16"/>
    <p:sldId id="262" r:id="rId17"/>
    <p:sldId id="263" r:id="rId18"/>
    <p:sldId id="264" r:id="rId19"/>
    <p:sldId id="265" r:id="rId20"/>
    <p:sldId id="278" r:id="rId21"/>
    <p:sldId id="266" r:id="rId22"/>
    <p:sldId id="267" r:id="rId23"/>
    <p:sldId id="279" r:id="rId24"/>
    <p:sldId id="268"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a:xfrm>
            <a:off x="1921934" y="5054602"/>
            <a:ext cx="4064860" cy="279400"/>
          </a:xfrm>
        </p:spPr>
        <p:txBody>
          <a:bodyPr/>
          <a:lstStyle/>
          <a:p>
            <a:endParaRPr lang="zh-CN" altLang="en-US"/>
          </a:p>
        </p:txBody>
      </p:sp>
      <p:sp>
        <p:nvSpPr>
          <p:cNvPr id="6" name="Slide Number Placeholder 5"/>
          <p:cNvSpPr>
            <a:spLocks noGrp="1"/>
          </p:cNvSpPr>
          <p:nvPr>
            <p:ph type="sldNum" sz="quarter" idx="12"/>
          </p:nvPr>
        </p:nvSpPr>
        <p:spPr>
          <a:xfrm>
            <a:off x="6817317" y="5054602"/>
            <a:ext cx="413483" cy="279400"/>
          </a:xfrm>
        </p:spPr>
        <p:txBody>
          <a:bodyPr/>
          <a:lstStyle/>
          <a:p>
            <a:fld id="{0C913308-F349-4B6D-A68A-DD1791B4A57B}" type="slidenum">
              <a:rPr lang="zh-CN" altLang="en-US" smtClean="0"/>
              <a:pPr/>
              <a:t>‹#›</a:t>
            </a:fld>
            <a:endParaRPr lang="zh-CN"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12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3107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18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35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47455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79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smtClean="0"/>
              <a:t>单击此处编辑母版标题样式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292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18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17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1718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64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5700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98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98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3684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67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4568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pPr/>
              <a:t>2018/9/10</a:t>
            </a:fld>
            <a:endParaRPr lang="zh-CN"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68446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11612908@mail.s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11612908@mail.sustc.edu.c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DSAA lab1</a:t>
            </a:r>
            <a:endParaRPr lang="zh-CN" altLang="en-US" dirty="0"/>
          </a:p>
        </p:txBody>
      </p:sp>
      <p:sp>
        <p:nvSpPr>
          <p:cNvPr id="3" name="副标题 2"/>
          <p:cNvSpPr>
            <a:spLocks noGrp="1"/>
          </p:cNvSpPr>
          <p:nvPr>
            <p:ph type="subTitle" idx="1"/>
          </p:nvPr>
        </p:nvSpPr>
        <p:spPr>
          <a:xfrm>
            <a:off x="1371600" y="4293096"/>
            <a:ext cx="6400800" cy="674190"/>
          </a:xfrm>
        </p:spPr>
        <p:txBody>
          <a:bodyPr>
            <a:normAutofit fontScale="85000" lnSpcReduction="20000"/>
          </a:bodyPr>
          <a:lstStyle/>
          <a:p>
            <a:r>
              <a:rPr lang="en-US" altLang="zh-CN" dirty="0" smtClean="0">
                <a:solidFill>
                  <a:schemeClr val="tx1">
                    <a:lumMod val="85000"/>
                    <a:lumOff val="15000"/>
                  </a:schemeClr>
                </a:solidFill>
                <a:hlinkClick r:id="rId2"/>
              </a:rPr>
              <a:t>11612908@mail.sustc.edu.cn</a:t>
            </a:r>
            <a:endParaRPr lang="en-US" altLang="zh-CN" dirty="0" smtClean="0">
              <a:solidFill>
                <a:schemeClr val="tx1">
                  <a:lumMod val="85000"/>
                  <a:lumOff val="15000"/>
                </a:schemeClr>
              </a:solidFill>
            </a:endParaRPr>
          </a:p>
          <a:p>
            <a:r>
              <a:rPr lang="zh-CN" altLang="en-US" dirty="0">
                <a:solidFill>
                  <a:schemeClr val="tx1">
                    <a:lumMod val="85000"/>
                    <a:lumOff val="15000"/>
                  </a:schemeClr>
                </a:solidFill>
              </a:rPr>
              <a:t>赵宇</a:t>
            </a:r>
          </a:p>
        </p:txBody>
      </p:sp>
    </p:spTree>
    <p:extLst>
      <p:ext uri="{BB962C8B-B14F-4D97-AF65-F5344CB8AC3E}">
        <p14:creationId xmlns:p14="http://schemas.microsoft.com/office/powerpoint/2010/main" val="372792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DSAA lab2</a:t>
            </a:r>
            <a:endParaRPr lang="zh-CN" altLang="en-US" dirty="0"/>
          </a:p>
        </p:txBody>
      </p:sp>
      <p:sp>
        <p:nvSpPr>
          <p:cNvPr id="3" name="副标题 2"/>
          <p:cNvSpPr>
            <a:spLocks noGrp="1"/>
          </p:cNvSpPr>
          <p:nvPr>
            <p:ph type="subTitle" idx="1"/>
          </p:nvPr>
        </p:nvSpPr>
        <p:spPr>
          <a:xfrm>
            <a:off x="1835696" y="5517232"/>
            <a:ext cx="6400800" cy="406896"/>
          </a:xfrm>
        </p:spPr>
        <p:txBody>
          <a:bodyPr>
            <a:normAutofit/>
          </a:bodyPr>
          <a:lstStyle/>
          <a:p>
            <a:r>
              <a:rPr lang="en-US" altLang="zh-CN" dirty="0" smtClean="0">
                <a:hlinkClick r:id="rId2"/>
              </a:rPr>
              <a:t>11612908@mail.sustc.edu.cn</a:t>
            </a:r>
            <a:r>
              <a:rPr lang="en-US" altLang="zh-CN" dirty="0" smtClean="0"/>
              <a:t> </a:t>
            </a:r>
            <a:endParaRPr lang="zh-CN" altLang="en-US" dirty="0"/>
          </a:p>
        </p:txBody>
      </p:sp>
    </p:spTree>
    <p:extLst>
      <p:ext uri="{BB962C8B-B14F-4D97-AF65-F5344CB8AC3E}">
        <p14:creationId xmlns:p14="http://schemas.microsoft.com/office/powerpoint/2010/main" val="637005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章节内容：二分</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首先明确在什么地方我们可以使用二分来得到答案</a:t>
            </a:r>
            <a:endParaRPr lang="en-US" altLang="zh-CN" dirty="0"/>
          </a:p>
          <a:p>
            <a:pPr marL="0" indent="0">
              <a:buNone/>
            </a:pPr>
            <a:r>
              <a:rPr lang="zh-CN" altLang="en-US" dirty="0" smtClean="0"/>
              <a:t>菜的不会归纳起来只会举例子：</a:t>
            </a:r>
            <a:endParaRPr lang="en-US" altLang="zh-CN" dirty="0" smtClean="0"/>
          </a:p>
          <a:p>
            <a:pPr marL="0" indent="0">
              <a:buNone/>
            </a:pPr>
            <a:r>
              <a:rPr lang="zh-CN" altLang="en-US" dirty="0" smtClean="0"/>
              <a:t>通常我们说，二分地在一个单调序列中寻找某个值，二分某个连续的单调函数（可能是为了找</a:t>
            </a:r>
            <a:r>
              <a:rPr lang="en-US" altLang="zh-CN" dirty="0" smtClean="0"/>
              <a:t>f(x) = y</a:t>
            </a:r>
            <a:r>
              <a:rPr lang="zh-CN" altLang="en-US" dirty="0" smtClean="0"/>
              <a:t>）</a:t>
            </a:r>
            <a:r>
              <a:rPr lang="en-US" altLang="zh-CN" dirty="0" smtClean="0"/>
              <a:t>,</a:t>
            </a:r>
            <a:r>
              <a:rPr lang="zh-CN" altLang="en-US" dirty="0" smtClean="0"/>
              <a:t>二分某个满足单调性的答案等等</a:t>
            </a:r>
            <a:r>
              <a:rPr lang="en-US" altLang="zh-CN" dirty="0" smtClean="0"/>
              <a:t>…</a:t>
            </a:r>
          </a:p>
          <a:p>
            <a:pPr marL="0" indent="0">
              <a:buNone/>
            </a:pPr>
            <a:r>
              <a:rPr lang="zh-CN" altLang="en-US" dirty="0" smtClean="0"/>
              <a:t>那么我们就要抓住问题中存在的单调性来求解</a:t>
            </a:r>
            <a:endParaRPr lang="en-US" altLang="zh-CN" dirty="0" smtClean="0"/>
          </a:p>
        </p:txBody>
      </p:sp>
    </p:spTree>
    <p:extLst>
      <p:ext uri="{BB962C8B-B14F-4D97-AF65-F5344CB8AC3E}">
        <p14:creationId xmlns:p14="http://schemas.microsoft.com/office/powerpoint/2010/main" val="137052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a:t>
            </a:r>
            <a:endParaRPr lang="zh-CN" altLang="en-US" dirty="0"/>
          </a:p>
        </p:txBody>
      </p:sp>
      <p:sp>
        <p:nvSpPr>
          <p:cNvPr id="3" name="内容占位符 2"/>
          <p:cNvSpPr>
            <a:spLocks noGrp="1"/>
          </p:cNvSpPr>
          <p:nvPr>
            <p:ph idx="1"/>
          </p:nvPr>
        </p:nvSpPr>
        <p:spPr>
          <a:xfrm>
            <a:off x="683568" y="2492896"/>
            <a:ext cx="7632848" cy="4104456"/>
          </a:xfrm>
        </p:spPr>
        <p:txBody>
          <a:bodyPr>
            <a:normAutofit/>
          </a:bodyPr>
          <a:lstStyle/>
          <a:p>
            <a:r>
              <a:rPr lang="zh-CN" altLang="en-US" dirty="0" smtClean="0"/>
              <a:t>给你</a:t>
            </a:r>
            <a:r>
              <a:rPr lang="en-US" altLang="zh-CN" dirty="0" smtClean="0"/>
              <a:t>n</a:t>
            </a:r>
            <a:r>
              <a:rPr lang="zh-CN" altLang="en-US" dirty="0" smtClean="0"/>
              <a:t>个数字，他们是单调递增的，需要你判断这</a:t>
            </a:r>
            <a:r>
              <a:rPr lang="en-US" altLang="zh-CN" dirty="0" smtClean="0"/>
              <a:t>n</a:t>
            </a:r>
            <a:r>
              <a:rPr lang="zh-CN" altLang="en-US" dirty="0" smtClean="0"/>
              <a:t>个数字是否含有给定数字</a:t>
            </a:r>
            <a:r>
              <a:rPr lang="en-US" altLang="zh-CN" dirty="0" smtClean="0"/>
              <a:t>m</a:t>
            </a:r>
            <a:r>
              <a:rPr lang="zh-CN" altLang="en-US" dirty="0" smtClean="0"/>
              <a:t>。</a:t>
            </a:r>
            <a:endParaRPr lang="en-US" altLang="zh-CN" dirty="0" smtClean="0"/>
          </a:p>
          <a:p>
            <a:r>
              <a:rPr lang="zh-CN" altLang="en-US" dirty="0" smtClean="0"/>
              <a:t>思路</a:t>
            </a:r>
            <a:r>
              <a:rPr lang="en-US" altLang="zh-CN" dirty="0" smtClean="0"/>
              <a:t>1</a:t>
            </a:r>
            <a:r>
              <a:rPr lang="zh-CN" altLang="en-US" dirty="0" smtClean="0"/>
              <a:t>（时间复杂度</a:t>
            </a:r>
            <a:r>
              <a:rPr lang="en-US" altLang="zh-CN" dirty="0" smtClean="0"/>
              <a:t>On + </a:t>
            </a:r>
            <a:r>
              <a:rPr lang="en-US" altLang="zh-CN" dirty="0" err="1" smtClean="0"/>
              <a:t>Ologn</a:t>
            </a:r>
            <a:r>
              <a:rPr lang="en-US" altLang="zh-CN" dirty="0" smtClean="0"/>
              <a:t> = On</a:t>
            </a:r>
            <a:r>
              <a:rPr lang="zh-CN" altLang="en-US" dirty="0" smtClean="0"/>
              <a:t>， 空间复杂度</a:t>
            </a:r>
            <a:r>
              <a:rPr lang="en-US" altLang="zh-CN" dirty="0" smtClean="0"/>
              <a:t>On</a:t>
            </a:r>
          </a:p>
          <a:p>
            <a:r>
              <a:rPr lang="zh-CN" altLang="en-US" dirty="0" smtClean="0"/>
              <a:t>直接对给定的递增序列二分，二分</a:t>
            </a:r>
            <a:r>
              <a:rPr lang="en-US" altLang="zh-CN" dirty="0" smtClean="0"/>
              <a:t>m</a:t>
            </a:r>
            <a:r>
              <a:rPr lang="zh-CN" altLang="en-US" dirty="0" smtClean="0"/>
              <a:t>的下标，比如如果当前</a:t>
            </a:r>
            <a:r>
              <a:rPr lang="en-US" altLang="zh-CN" dirty="0" smtClean="0"/>
              <a:t>a[mid] &lt; m</a:t>
            </a:r>
            <a:r>
              <a:rPr lang="zh-CN" altLang="en-US" dirty="0" smtClean="0"/>
              <a:t>，说明若存在</a:t>
            </a:r>
            <a:r>
              <a:rPr lang="en-US" altLang="zh-CN" dirty="0" smtClean="0"/>
              <a:t>m</a:t>
            </a:r>
            <a:r>
              <a:rPr lang="zh-CN" altLang="en-US" dirty="0" smtClean="0"/>
              <a:t>肯定在</a:t>
            </a:r>
            <a:r>
              <a:rPr lang="en-US" altLang="zh-CN" dirty="0" smtClean="0"/>
              <a:t>[mid + 1, r]</a:t>
            </a:r>
            <a:r>
              <a:rPr lang="zh-CN" altLang="en-US" dirty="0" smtClean="0"/>
              <a:t>之内，其他情况类似讨论。</a:t>
            </a:r>
            <a:endParaRPr lang="en-US" altLang="zh-CN" dirty="0" smtClean="0"/>
          </a:p>
          <a:p>
            <a:r>
              <a:rPr lang="zh-CN" altLang="en-US" dirty="0" smtClean="0"/>
              <a:t>思路</a:t>
            </a:r>
            <a:r>
              <a:rPr lang="en-US" altLang="zh-CN" dirty="0" smtClean="0"/>
              <a:t>2(</a:t>
            </a:r>
            <a:r>
              <a:rPr lang="zh-CN" altLang="en-US" dirty="0" smtClean="0"/>
              <a:t>时间复杂度</a:t>
            </a:r>
            <a:r>
              <a:rPr lang="en-US" altLang="zh-CN" dirty="0" smtClean="0"/>
              <a:t>On, </a:t>
            </a:r>
            <a:r>
              <a:rPr lang="zh-CN" altLang="en-US" dirty="0" smtClean="0"/>
              <a:t>空间复杂度</a:t>
            </a:r>
            <a:r>
              <a:rPr lang="en-US" altLang="zh-CN" dirty="0" smtClean="0"/>
              <a:t>O1), </a:t>
            </a:r>
            <a:r>
              <a:rPr lang="zh-CN" altLang="en-US" dirty="0" smtClean="0"/>
              <a:t>直接读入的时候判断即可</a:t>
            </a:r>
            <a:r>
              <a:rPr lang="en-US" altLang="zh-CN" dirty="0" smtClean="0"/>
              <a:t>, f |= (</a:t>
            </a:r>
            <a:r>
              <a:rPr lang="en-US" altLang="zh-CN" dirty="0" err="1" smtClean="0"/>
              <a:t>in.nextInt</a:t>
            </a:r>
            <a:r>
              <a:rPr lang="en-US" altLang="zh-CN" dirty="0" smtClean="0"/>
              <a:t>() == m)</a:t>
            </a:r>
          </a:p>
          <a:p>
            <a:endParaRPr lang="en-US" altLang="zh-CN" dirty="0" smtClean="0"/>
          </a:p>
        </p:txBody>
      </p:sp>
    </p:spTree>
    <p:extLst>
      <p:ext uri="{BB962C8B-B14F-4D97-AF65-F5344CB8AC3E}">
        <p14:creationId xmlns:p14="http://schemas.microsoft.com/office/powerpoint/2010/main" val="37864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 </a:t>
            </a:r>
            <a:r>
              <a:rPr lang="zh-CN" altLang="en-US" dirty="0" smtClean="0"/>
              <a:t>强制二分版本</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刚刚的思路</a:t>
            </a:r>
            <a:r>
              <a:rPr lang="en-US" altLang="zh-CN" dirty="0" smtClean="0"/>
              <a:t>2</a:t>
            </a:r>
            <a:r>
              <a:rPr lang="zh-CN" altLang="en-US" dirty="0" smtClean="0"/>
              <a:t>是因为只有一次查询，并且读入复杂度就已经是</a:t>
            </a:r>
            <a:r>
              <a:rPr lang="en-US" altLang="zh-CN" dirty="0" smtClean="0"/>
              <a:t>On</a:t>
            </a:r>
            <a:r>
              <a:rPr lang="zh-CN" altLang="en-US" dirty="0" smtClean="0"/>
              <a:t>了，暴力和二分相差不多。</a:t>
            </a:r>
            <a:endParaRPr lang="en-US" altLang="zh-CN" dirty="0" smtClean="0"/>
          </a:p>
          <a:p>
            <a:pPr marL="0" indent="0">
              <a:buNone/>
            </a:pPr>
            <a:endParaRPr lang="en-US" altLang="zh-CN" dirty="0" smtClean="0"/>
          </a:p>
          <a:p>
            <a:pPr marL="0" indent="0">
              <a:buNone/>
            </a:pPr>
            <a:r>
              <a:rPr lang="zh-CN" altLang="en-US" dirty="0" smtClean="0"/>
              <a:t>那么这个题目只要改成，读入数组</a:t>
            </a:r>
            <a:r>
              <a:rPr lang="en-US" altLang="zh-CN" dirty="0" smtClean="0"/>
              <a:t>A</a:t>
            </a:r>
            <a:r>
              <a:rPr lang="zh-CN" altLang="en-US" dirty="0" smtClean="0"/>
              <a:t>，请回答</a:t>
            </a:r>
            <a:r>
              <a:rPr lang="en-US" altLang="zh-CN" dirty="0" smtClean="0"/>
              <a:t>Q</a:t>
            </a:r>
            <a:r>
              <a:rPr lang="zh-CN" altLang="en-US" dirty="0" smtClean="0"/>
              <a:t>个询问（</a:t>
            </a:r>
            <a:r>
              <a:rPr lang="en-US" altLang="zh-CN" dirty="0" smtClean="0"/>
              <a:t>Q&lt;=100000</a:t>
            </a:r>
            <a:r>
              <a:rPr lang="zh-CN" altLang="en-US" dirty="0" smtClean="0"/>
              <a:t>）每个询问给出</a:t>
            </a:r>
            <a:r>
              <a:rPr lang="en-US" altLang="zh-CN" dirty="0" smtClean="0"/>
              <a:t>w</a:t>
            </a:r>
            <a:r>
              <a:rPr lang="zh-CN" altLang="en-US" dirty="0" smtClean="0"/>
              <a:t>，问</a:t>
            </a:r>
            <a:r>
              <a:rPr lang="en-US" altLang="zh-CN" dirty="0" smtClean="0"/>
              <a:t>A</a:t>
            </a:r>
            <a:r>
              <a:rPr lang="zh-CN" altLang="en-US" dirty="0" smtClean="0"/>
              <a:t>中是否存在</a:t>
            </a:r>
            <a:r>
              <a:rPr lang="en-US" altLang="zh-CN" dirty="0" smtClean="0"/>
              <a:t>w</a:t>
            </a:r>
            <a:r>
              <a:rPr lang="zh-CN" altLang="en-US" dirty="0" smtClean="0"/>
              <a:t>。</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16294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B</a:t>
            </a:r>
            <a:endParaRPr lang="zh-CN" altLang="en-US" dirty="0"/>
          </a:p>
        </p:txBody>
      </p:sp>
      <p:sp>
        <p:nvSpPr>
          <p:cNvPr id="3" name="内容占位符 2"/>
          <p:cNvSpPr>
            <a:spLocks noGrp="1"/>
          </p:cNvSpPr>
          <p:nvPr>
            <p:ph idx="1"/>
          </p:nvPr>
        </p:nvSpPr>
        <p:spPr/>
        <p:txBody>
          <a:bodyPr/>
          <a:lstStyle/>
          <a:p>
            <a:r>
              <a:rPr lang="zh-CN" altLang="en-US" dirty="0"/>
              <a:t>给你一</a:t>
            </a:r>
            <a:r>
              <a:rPr lang="zh-CN" altLang="en-US" dirty="0" smtClean="0"/>
              <a:t>个函数</a:t>
            </a:r>
            <a:r>
              <a:rPr lang="en-US" altLang="zh-CN" dirty="0"/>
              <a:t>F(x) = 5x</a:t>
            </a:r>
            <a:r>
              <a:rPr lang="en-US" altLang="zh-CN" baseline="30000" dirty="0"/>
              <a:t>7</a:t>
            </a:r>
            <a:r>
              <a:rPr lang="en-US" altLang="zh-CN" dirty="0"/>
              <a:t>+6x</a:t>
            </a:r>
            <a:r>
              <a:rPr lang="en-US" altLang="zh-CN" baseline="30000" dirty="0"/>
              <a:t>6</a:t>
            </a:r>
            <a:r>
              <a:rPr lang="en-US" altLang="zh-CN" dirty="0"/>
              <a:t>+3x</a:t>
            </a:r>
            <a:r>
              <a:rPr lang="en-US" altLang="zh-CN" baseline="30000" dirty="0"/>
              <a:t>3</a:t>
            </a:r>
            <a:r>
              <a:rPr lang="en-US" altLang="zh-CN" dirty="0"/>
              <a:t>+4x</a:t>
            </a:r>
            <a:r>
              <a:rPr lang="en-US" altLang="zh-CN" baseline="30000" dirty="0"/>
              <a:t>2</a:t>
            </a:r>
            <a:r>
              <a:rPr lang="en-US" altLang="zh-CN" dirty="0"/>
              <a:t>-2xy (0 &lt;= x &lt;=100</a:t>
            </a:r>
            <a:r>
              <a:rPr lang="en-US" altLang="zh-CN" dirty="0" smtClean="0"/>
              <a:t>) </a:t>
            </a:r>
            <a:r>
              <a:rPr lang="zh-CN" altLang="en-US" dirty="0" smtClean="0"/>
              <a:t>， </a:t>
            </a:r>
            <a:r>
              <a:rPr lang="en-US" altLang="zh-CN" dirty="0" smtClean="0"/>
              <a:t>y</a:t>
            </a:r>
            <a:r>
              <a:rPr lang="zh-CN" altLang="en-US" dirty="0" smtClean="0"/>
              <a:t>是个定值，问这个函数定义域内最小值是多少。</a:t>
            </a:r>
            <a:endParaRPr lang="en-US" altLang="zh-CN" dirty="0" smtClean="0"/>
          </a:p>
          <a:p>
            <a:r>
              <a:rPr lang="zh-CN" altLang="en-US" dirty="0" smtClean="0"/>
              <a:t>思路：可能和题目一样，这真的是高中基本数学，这个函数求一次导函数变成</a:t>
            </a:r>
            <a:r>
              <a:rPr lang="en-US" altLang="zh-CN" dirty="0" err="1" smtClean="0"/>
              <a:t>F’x</a:t>
            </a:r>
            <a:r>
              <a:rPr lang="en-US" altLang="zh-CN" dirty="0" smtClean="0"/>
              <a:t> = 35x^6+36x^5+9x^2+8x-2y,</a:t>
            </a:r>
            <a:r>
              <a:rPr lang="zh-CN" altLang="en-US" dirty="0" smtClean="0"/>
              <a:t>定义域</a:t>
            </a:r>
            <a:r>
              <a:rPr lang="en-US" altLang="zh-CN" dirty="0" smtClean="0"/>
              <a:t>[0,100]</a:t>
            </a:r>
            <a:r>
              <a:rPr lang="zh-CN" altLang="en-US" dirty="0" smtClean="0"/>
              <a:t>内这个导函数是单调递增的，所以我们求</a:t>
            </a:r>
            <a:r>
              <a:rPr lang="en-US" altLang="zh-CN" dirty="0" err="1" smtClean="0"/>
              <a:t>F’x</a:t>
            </a:r>
            <a:r>
              <a:rPr lang="en-US" altLang="zh-CN" dirty="0" smtClean="0"/>
              <a:t>= 0</a:t>
            </a:r>
            <a:r>
              <a:rPr lang="zh-CN" altLang="en-US" dirty="0" smtClean="0"/>
              <a:t>即可，所以我们二分</a:t>
            </a:r>
            <a:r>
              <a:rPr lang="en-US" altLang="zh-CN" dirty="0" smtClean="0"/>
              <a:t>x</a:t>
            </a:r>
            <a:r>
              <a:rPr lang="zh-CN" altLang="en-US" dirty="0" smtClean="0"/>
              <a:t>，代入</a:t>
            </a:r>
            <a:r>
              <a:rPr lang="en-US" altLang="zh-CN" dirty="0" err="1" smtClean="0"/>
              <a:t>F’x</a:t>
            </a:r>
            <a:r>
              <a:rPr lang="zh-CN" altLang="en-US" dirty="0" smtClean="0"/>
              <a:t>中计算即可。</a:t>
            </a:r>
            <a:endParaRPr lang="zh-CN" altLang="en-US" dirty="0"/>
          </a:p>
        </p:txBody>
      </p:sp>
    </p:spTree>
    <p:extLst>
      <p:ext uri="{BB962C8B-B14F-4D97-AF65-F5344CB8AC3E}">
        <p14:creationId xmlns:p14="http://schemas.microsoft.com/office/powerpoint/2010/main" val="1899170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Thicks</a:t>
            </a:r>
            <a:endParaRPr lang="zh-CN" altLang="en-US" dirty="0"/>
          </a:p>
        </p:txBody>
      </p:sp>
      <p:sp>
        <p:nvSpPr>
          <p:cNvPr id="3" name="内容占位符 2"/>
          <p:cNvSpPr>
            <a:spLocks noGrp="1"/>
          </p:cNvSpPr>
          <p:nvPr>
            <p:ph idx="1"/>
          </p:nvPr>
        </p:nvSpPr>
        <p:spPr/>
        <p:txBody>
          <a:bodyPr>
            <a:normAutofit/>
          </a:bodyPr>
          <a:lstStyle/>
          <a:p>
            <a:r>
              <a:rPr lang="zh-CN" altLang="en-US" dirty="0" smtClean="0"/>
              <a:t>这里二分的</a:t>
            </a:r>
            <a:r>
              <a:rPr lang="en-US" altLang="zh-CN" dirty="0" smtClean="0"/>
              <a:t>x</a:t>
            </a:r>
            <a:r>
              <a:rPr lang="zh-CN" altLang="en-US" dirty="0" smtClean="0"/>
              <a:t>是浮点类型，所以我们可能永远二分下去导致死循环（会出现很大的浮点</a:t>
            </a:r>
            <a:r>
              <a:rPr lang="zh-CN" altLang="en-US" dirty="0"/>
              <a:t>误差</a:t>
            </a:r>
            <a:r>
              <a:rPr lang="zh-CN" altLang="en-US" dirty="0" smtClean="0"/>
              <a:t>），那么做法通常有两种，第一种是人为的规定</a:t>
            </a:r>
            <a:r>
              <a:rPr lang="en-US" altLang="zh-CN" dirty="0" err="1" smtClean="0"/>
              <a:t>eps</a:t>
            </a:r>
            <a:r>
              <a:rPr lang="en-US" altLang="zh-CN" dirty="0" smtClean="0"/>
              <a:t>, </a:t>
            </a:r>
            <a:r>
              <a:rPr lang="zh-CN" altLang="en-US" dirty="0" smtClean="0"/>
              <a:t>也就是当二分边界的差小于</a:t>
            </a:r>
            <a:r>
              <a:rPr lang="en-US" altLang="zh-CN" dirty="0" err="1" smtClean="0"/>
              <a:t>eps</a:t>
            </a:r>
            <a:r>
              <a:rPr lang="zh-CN" altLang="en-US" dirty="0" smtClean="0"/>
              <a:t>时终止程序，精度要求</a:t>
            </a:r>
            <a:r>
              <a:rPr lang="en-US" altLang="zh-CN" dirty="0" smtClean="0"/>
              <a:t>10^(-5)</a:t>
            </a:r>
            <a:r>
              <a:rPr lang="zh-CN" altLang="en-US" dirty="0" smtClean="0"/>
              <a:t>取</a:t>
            </a:r>
            <a:r>
              <a:rPr lang="en-US" altLang="zh-CN" dirty="0" smtClean="0"/>
              <a:t>10^(-7)</a:t>
            </a:r>
            <a:r>
              <a:rPr lang="zh-CN" altLang="en-US" dirty="0" smtClean="0"/>
              <a:t>就很稳了</a:t>
            </a:r>
            <a:endParaRPr lang="en-US" altLang="zh-CN" dirty="0" smtClean="0"/>
          </a:p>
          <a:p>
            <a:r>
              <a:rPr lang="zh-CN" altLang="en-US" dirty="0"/>
              <a:t>第二</a:t>
            </a:r>
            <a:r>
              <a:rPr lang="zh-CN" altLang="en-US" dirty="0" smtClean="0"/>
              <a:t>种是循环迭代一百次，就是</a:t>
            </a:r>
            <a:r>
              <a:rPr lang="zh-CN" altLang="en-US" dirty="0"/>
              <a:t>无论</a:t>
            </a:r>
            <a:r>
              <a:rPr lang="zh-CN" altLang="en-US" dirty="0" smtClean="0"/>
              <a:t>怎样都做</a:t>
            </a:r>
            <a:r>
              <a:rPr lang="en-US" altLang="zh-CN" dirty="0" smtClean="0"/>
              <a:t>100</a:t>
            </a:r>
            <a:r>
              <a:rPr lang="zh-CN" altLang="en-US" dirty="0" smtClean="0"/>
              <a:t>次二分，这样可以把</a:t>
            </a:r>
            <a:r>
              <a:rPr lang="en-US" altLang="zh-CN" dirty="0" err="1" smtClean="0"/>
              <a:t>l,r</a:t>
            </a:r>
            <a:r>
              <a:rPr lang="zh-CN" altLang="en-US" dirty="0" smtClean="0"/>
              <a:t>的区间卡到</a:t>
            </a:r>
            <a:r>
              <a:rPr lang="zh-CN" altLang="en-US" dirty="0"/>
              <a:t>原区间大小</a:t>
            </a:r>
            <a:r>
              <a:rPr lang="zh-CN" altLang="en-US" dirty="0" smtClean="0"/>
              <a:t>的</a:t>
            </a:r>
            <a:r>
              <a:rPr lang="en-US" altLang="zh-CN" dirty="0" smtClean="0"/>
              <a:t>1/(2^100). 100</a:t>
            </a:r>
            <a:r>
              <a:rPr lang="zh-CN" altLang="en-US" dirty="0" smtClean="0"/>
              <a:t>可以更小一点。</a:t>
            </a:r>
            <a:endParaRPr lang="zh-CN" altLang="en-US" dirty="0"/>
          </a:p>
        </p:txBody>
      </p:sp>
    </p:spTree>
    <p:extLst>
      <p:ext uri="{BB962C8B-B14F-4D97-AF65-F5344CB8AC3E}">
        <p14:creationId xmlns:p14="http://schemas.microsoft.com/office/powerpoint/2010/main" val="2503232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C</a:t>
            </a:r>
            <a:endParaRPr lang="zh-CN" altLang="en-US" dirty="0"/>
          </a:p>
        </p:txBody>
      </p:sp>
      <p:sp>
        <p:nvSpPr>
          <p:cNvPr id="3" name="内容占位符 2"/>
          <p:cNvSpPr>
            <a:spLocks noGrp="1"/>
          </p:cNvSpPr>
          <p:nvPr>
            <p:ph idx="1"/>
          </p:nvPr>
        </p:nvSpPr>
        <p:spPr/>
        <p:txBody>
          <a:bodyPr/>
          <a:lstStyle/>
          <a:p>
            <a:r>
              <a:rPr lang="zh-CN" altLang="en-US" dirty="0" smtClean="0"/>
              <a:t>题目说对序列中存在的每个数字</a:t>
            </a:r>
            <a:r>
              <a:rPr lang="en-US" altLang="zh-CN" dirty="0" smtClean="0"/>
              <a:t>x,</a:t>
            </a:r>
            <a:r>
              <a:rPr lang="zh-CN" altLang="en-US" dirty="0" smtClean="0"/>
              <a:t>找</a:t>
            </a:r>
            <a:r>
              <a:rPr lang="en-US" altLang="zh-CN" dirty="0" smtClean="0"/>
              <a:t>m-x</a:t>
            </a:r>
            <a:r>
              <a:rPr lang="zh-CN" altLang="en-US" dirty="0" smtClean="0"/>
              <a:t>是否存在，存在则答案</a:t>
            </a:r>
            <a:r>
              <a:rPr lang="en-US" altLang="zh-CN" dirty="0" smtClean="0"/>
              <a:t>+1</a:t>
            </a:r>
            <a:r>
              <a:rPr lang="zh-CN" altLang="en-US" dirty="0" smtClean="0"/>
              <a:t>，最后答案</a:t>
            </a:r>
            <a:r>
              <a:rPr lang="en-US" altLang="zh-CN" dirty="0" smtClean="0"/>
              <a:t>/2</a:t>
            </a:r>
            <a:r>
              <a:rPr lang="zh-CN" altLang="en-US" dirty="0" smtClean="0"/>
              <a:t>，因为是多少对，我们正反都算了一遍存在重复。</a:t>
            </a:r>
            <a:endParaRPr lang="en-US" altLang="zh-CN" dirty="0" smtClean="0"/>
          </a:p>
          <a:p>
            <a:r>
              <a:rPr lang="zh-CN" altLang="en-US" dirty="0" smtClean="0"/>
              <a:t>这个题充分体现了我英语的贫瘠，大家不要像我一样把题目理解错了</a:t>
            </a:r>
            <a:r>
              <a:rPr lang="en-US" altLang="zh-CN" dirty="0" err="1" smtClean="0"/>
              <a:t>orz</a:t>
            </a:r>
            <a:endParaRPr lang="zh-CN" altLang="en-US" dirty="0"/>
          </a:p>
        </p:txBody>
      </p:sp>
    </p:spTree>
    <p:extLst>
      <p:ext uri="{BB962C8B-B14F-4D97-AF65-F5344CB8AC3E}">
        <p14:creationId xmlns:p14="http://schemas.microsoft.com/office/powerpoint/2010/main" val="559666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 </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给</a:t>
            </a:r>
            <a:r>
              <a:rPr lang="en-US" altLang="zh-CN" dirty="0" smtClean="0"/>
              <a:t>n</a:t>
            </a:r>
            <a:r>
              <a:rPr lang="zh-CN" altLang="en-US" dirty="0" smtClean="0"/>
              <a:t>天的每一天的房间数，有</a:t>
            </a:r>
            <a:r>
              <a:rPr lang="en-US" altLang="zh-CN" dirty="0" smtClean="0"/>
              <a:t>m</a:t>
            </a:r>
            <a:r>
              <a:rPr lang="zh-CN" altLang="en-US" dirty="0" smtClean="0"/>
              <a:t>个按照先后顺序到来的订单，每个代表</a:t>
            </a:r>
            <a:r>
              <a:rPr lang="en-US" altLang="zh-CN" dirty="0" smtClean="0"/>
              <a:t>[</a:t>
            </a:r>
            <a:r>
              <a:rPr lang="en-US" altLang="zh-CN" dirty="0" err="1" smtClean="0"/>
              <a:t>s,t</a:t>
            </a:r>
            <a:r>
              <a:rPr lang="en-US" altLang="zh-CN" dirty="0" smtClean="0"/>
              <a:t>]</a:t>
            </a:r>
            <a:r>
              <a:rPr lang="zh-CN" altLang="en-US" dirty="0" smtClean="0"/>
              <a:t>之间订</a:t>
            </a:r>
            <a:r>
              <a:rPr lang="en-US" altLang="zh-CN" dirty="0" smtClean="0"/>
              <a:t>d</a:t>
            </a:r>
            <a:r>
              <a:rPr lang="zh-CN" altLang="en-US" dirty="0" smtClean="0"/>
              <a:t>个房间，如果按照先来先得的意义下，我们发现当前的订单不能被满足（房间不够），就输出哪个顾客要修改订单。全都满足输出</a:t>
            </a:r>
            <a:r>
              <a:rPr lang="en-US" altLang="zh-CN" dirty="0" smtClean="0"/>
              <a:t>0.</a:t>
            </a:r>
          </a:p>
          <a:p>
            <a:r>
              <a:rPr lang="zh-CN" altLang="en-US" dirty="0"/>
              <a:t>这个</a:t>
            </a:r>
            <a:r>
              <a:rPr lang="zh-CN" altLang="en-US" dirty="0" smtClean="0"/>
              <a:t>问题看上去就有点不是那么太容易，从二分的角度，我们先考虑有什么单调性。</a:t>
            </a:r>
            <a:endParaRPr lang="zh-CN" altLang="en-US" dirty="0"/>
          </a:p>
        </p:txBody>
      </p:sp>
    </p:spTree>
    <p:extLst>
      <p:ext uri="{BB962C8B-B14F-4D97-AF65-F5344CB8AC3E}">
        <p14:creationId xmlns:p14="http://schemas.microsoft.com/office/powerpoint/2010/main" val="2217181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 </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显然若第</a:t>
            </a:r>
            <a:r>
              <a:rPr lang="en-US" altLang="zh-CN" dirty="0" smtClean="0"/>
              <a:t>k</a:t>
            </a:r>
            <a:r>
              <a:rPr lang="zh-CN" altLang="en-US" dirty="0"/>
              <a:t>单</a:t>
            </a:r>
            <a:r>
              <a:rPr lang="zh-CN" altLang="en-US" dirty="0" smtClean="0"/>
              <a:t>我们没有足够的房间了，那么对于</a:t>
            </a:r>
            <a:r>
              <a:rPr lang="en-US" altLang="zh-CN" dirty="0" smtClean="0"/>
              <a:t>[k, m]</a:t>
            </a:r>
            <a:r>
              <a:rPr lang="zh-CN" altLang="en-US" dirty="0"/>
              <a:t>单</a:t>
            </a:r>
            <a:r>
              <a:rPr lang="zh-CN" altLang="en-US" dirty="0" smtClean="0"/>
              <a:t>，我们都无法继续完成预定，若第</a:t>
            </a:r>
            <a:r>
              <a:rPr lang="en-US" altLang="zh-CN" dirty="0" smtClean="0"/>
              <a:t>k</a:t>
            </a:r>
            <a:r>
              <a:rPr lang="zh-CN" altLang="en-US" dirty="0" smtClean="0"/>
              <a:t>单我们可以实现，那么对于</a:t>
            </a:r>
            <a:r>
              <a:rPr lang="en-US" altLang="zh-CN" dirty="0" smtClean="0"/>
              <a:t>[1, k]</a:t>
            </a:r>
            <a:r>
              <a:rPr lang="zh-CN" altLang="en-US" dirty="0" smtClean="0"/>
              <a:t>单我们都可以做，所以我们二分这个</a:t>
            </a:r>
            <a:r>
              <a:rPr lang="en-US" altLang="zh-CN" dirty="0" smtClean="0"/>
              <a:t>k</a:t>
            </a:r>
            <a:r>
              <a:rPr lang="zh-CN" altLang="en-US" dirty="0" smtClean="0"/>
              <a:t>，通过判断是否可以完成前</a:t>
            </a:r>
            <a:r>
              <a:rPr lang="en-US" altLang="zh-CN" dirty="0" smtClean="0"/>
              <a:t>k</a:t>
            </a:r>
            <a:r>
              <a:rPr lang="zh-CN" altLang="en-US" dirty="0" smtClean="0"/>
              <a:t>单来做二分的检验。</a:t>
            </a:r>
            <a:endParaRPr lang="en-US" altLang="zh-CN" dirty="0" smtClean="0"/>
          </a:p>
          <a:p>
            <a:r>
              <a:rPr lang="zh-CN" altLang="en-US" dirty="0" smtClean="0"/>
              <a:t>当然出题人在这个地方的</a:t>
            </a:r>
            <a:r>
              <a:rPr lang="en-US" altLang="zh-CN" dirty="0" smtClean="0"/>
              <a:t>check</a:t>
            </a:r>
            <a:r>
              <a:rPr lang="zh-CN" altLang="en-US" dirty="0" smtClean="0"/>
              <a:t>里面开了个车，这个地方的</a:t>
            </a:r>
            <a:r>
              <a:rPr lang="en-US" altLang="zh-CN" dirty="0" smtClean="0"/>
              <a:t>check</a:t>
            </a:r>
            <a:r>
              <a:rPr lang="zh-CN" altLang="en-US" dirty="0" smtClean="0"/>
              <a:t>是要打差分标记的，也就是对于订单</a:t>
            </a:r>
            <a:r>
              <a:rPr lang="en-US" altLang="zh-CN" dirty="0" smtClean="0"/>
              <a:t>i</a:t>
            </a:r>
            <a:r>
              <a:rPr lang="zh-CN" altLang="en-US" dirty="0" smtClean="0"/>
              <a:t>，我们要做的事情是给区间</a:t>
            </a:r>
            <a:r>
              <a:rPr lang="en-US" altLang="zh-CN" dirty="0" smtClean="0"/>
              <a:t>[l, r] + d. </a:t>
            </a:r>
            <a:r>
              <a:rPr lang="zh-CN" altLang="en-US" dirty="0" smtClean="0"/>
              <a:t>那么我们的差分形式就写成：</a:t>
            </a:r>
            <a:endParaRPr lang="zh-CN" altLang="en-US" dirty="0"/>
          </a:p>
        </p:txBody>
      </p:sp>
    </p:spTree>
    <p:extLst>
      <p:ext uri="{BB962C8B-B14F-4D97-AF65-F5344CB8AC3E}">
        <p14:creationId xmlns:p14="http://schemas.microsoft.com/office/powerpoint/2010/main" val="3629090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 (3)</a:t>
            </a:r>
            <a:endParaRPr lang="zh-CN" altLang="en-US" dirty="0"/>
          </a:p>
        </p:txBody>
      </p:sp>
      <p:sp>
        <p:nvSpPr>
          <p:cNvPr id="3" name="内容占位符 2"/>
          <p:cNvSpPr>
            <a:spLocks noGrp="1"/>
          </p:cNvSpPr>
          <p:nvPr>
            <p:ph idx="1"/>
          </p:nvPr>
        </p:nvSpPr>
        <p:spPr/>
        <p:txBody>
          <a:bodyPr/>
          <a:lstStyle/>
          <a:p>
            <a:r>
              <a:rPr lang="en-US" altLang="zh-CN" dirty="0" smtClean="0"/>
              <a:t>c[l] += d, c[r+1]-=d</a:t>
            </a:r>
          </a:p>
          <a:p>
            <a:r>
              <a:rPr lang="zh-CN" altLang="en-US" dirty="0" smtClean="0"/>
              <a:t>那么我们对</a:t>
            </a:r>
            <a:r>
              <a:rPr lang="en-US" altLang="zh-CN" dirty="0" smtClean="0"/>
              <a:t>c</a:t>
            </a:r>
            <a:r>
              <a:rPr lang="zh-CN" altLang="en-US" dirty="0" smtClean="0"/>
              <a:t>数组求前缀和</a:t>
            </a:r>
            <a:r>
              <a:rPr lang="en-US" altLang="zh-CN" dirty="0" smtClean="0"/>
              <a:t>s, </a:t>
            </a:r>
            <a:r>
              <a:rPr lang="en-US" altLang="zh-CN" dirty="0" err="1" smtClean="0"/>
              <a:t>si</a:t>
            </a:r>
            <a:r>
              <a:rPr lang="zh-CN" altLang="en-US" dirty="0" smtClean="0"/>
              <a:t>就表示了当前的那一天需要订出多少房间。</a:t>
            </a:r>
            <a:endParaRPr lang="en-US" altLang="zh-CN" dirty="0" smtClean="0"/>
          </a:p>
          <a:p>
            <a:r>
              <a:rPr lang="zh-CN" altLang="en-US" dirty="0"/>
              <a:t>前缀</a:t>
            </a:r>
            <a:r>
              <a:rPr lang="zh-CN" altLang="en-US" dirty="0" smtClean="0"/>
              <a:t>和定义：</a:t>
            </a:r>
            <a:r>
              <a:rPr lang="en-US" altLang="zh-CN" dirty="0" smtClean="0"/>
              <a:t>s[i] = sigma(c[j]), 1&lt;=j&lt;=i;</a:t>
            </a:r>
          </a:p>
          <a:p>
            <a:endParaRPr lang="en-US" altLang="zh-CN" dirty="0"/>
          </a:p>
          <a:p>
            <a:pPr marL="0" indent="0">
              <a:buNone/>
            </a:pPr>
            <a:endParaRPr lang="zh-CN" altLang="en-US" dirty="0"/>
          </a:p>
        </p:txBody>
      </p:sp>
    </p:spTree>
    <p:extLst>
      <p:ext uri="{BB962C8B-B14F-4D97-AF65-F5344CB8AC3E}">
        <p14:creationId xmlns:p14="http://schemas.microsoft.com/office/powerpoint/2010/main" val="4175188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 3Dprint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打印一个长宽高</a:t>
            </a:r>
            <a:r>
              <a:rPr lang="en-US" altLang="zh-CN" dirty="0" err="1" smtClean="0"/>
              <a:t>abc</a:t>
            </a:r>
            <a:r>
              <a:rPr lang="zh-CN" altLang="en-US" dirty="0" smtClean="0"/>
              <a:t>的长方体</a:t>
            </a:r>
            <a:endParaRPr lang="en-US" altLang="zh-CN" dirty="0" smtClean="0"/>
          </a:p>
          <a:p>
            <a:pPr marL="0" indent="0">
              <a:buNone/>
            </a:pPr>
            <a:r>
              <a:rPr lang="zh-CN" altLang="en-US" dirty="0" smtClean="0"/>
              <a:t>考查讨论的清晰程度和细心程度</a:t>
            </a:r>
            <a:endParaRPr lang="en-US" altLang="zh-CN" dirty="0" smtClean="0"/>
          </a:p>
          <a:p>
            <a:pPr marL="0" indent="0">
              <a:buNone/>
            </a:pPr>
            <a:endParaRPr lang="en-US" altLang="zh-CN" dirty="0"/>
          </a:p>
          <a:p>
            <a:pPr marL="0" indent="0">
              <a:buNone/>
            </a:pPr>
            <a:r>
              <a:rPr lang="zh-CN" altLang="en-US" dirty="0" smtClean="0"/>
              <a:t>首先比较简单的构造出正面的打印，然后上面和侧面的可以通过讨论。。</a:t>
            </a:r>
            <a:endParaRPr lang="en-US" altLang="zh-CN" dirty="0" smtClean="0"/>
          </a:p>
        </p:txBody>
      </p:sp>
    </p:spTree>
    <p:extLst>
      <p:ext uri="{BB962C8B-B14F-4D97-AF65-F5344CB8AC3E}">
        <p14:creationId xmlns:p14="http://schemas.microsoft.com/office/powerpoint/2010/main" val="231747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Problem D: </a:t>
            </a:r>
            <a:r>
              <a:rPr lang="zh-CN" altLang="en-US" dirty="0" smtClean="0"/>
              <a:t>思路</a:t>
            </a:r>
            <a:r>
              <a:rPr lang="en-US" altLang="zh-CN" dirty="0" smtClean="0"/>
              <a:t>2(provided by </a:t>
            </a:r>
            <a:r>
              <a:rPr lang="en-US" altLang="zh-CN" dirty="0" err="1" smtClean="0"/>
              <a:t>Honglin</a:t>
            </a:r>
            <a:r>
              <a:rPr lang="en-US" altLang="zh-CN" dirty="0" smtClean="0"/>
              <a:t> Zhu)</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仍然是差分，考虑分块，把</a:t>
            </a:r>
            <a:r>
              <a:rPr lang="en-US" altLang="zh-CN" dirty="0" smtClean="0"/>
              <a:t>m</a:t>
            </a:r>
            <a:r>
              <a:rPr lang="zh-CN" altLang="en-US" dirty="0" smtClean="0"/>
              <a:t>个订单分成根号</a:t>
            </a:r>
            <a:r>
              <a:rPr lang="en-US" altLang="zh-CN" dirty="0" smtClean="0"/>
              <a:t>m</a:t>
            </a:r>
            <a:r>
              <a:rPr lang="zh-CN" altLang="en-US" dirty="0" smtClean="0"/>
              <a:t>*根号</a:t>
            </a:r>
            <a:r>
              <a:rPr lang="en-US" altLang="zh-CN" dirty="0" smtClean="0"/>
              <a:t>m</a:t>
            </a:r>
            <a:r>
              <a:rPr lang="zh-CN" altLang="en-US" dirty="0" smtClean="0"/>
              <a:t>块，若这一块之前满足差分，处理完不满足，答案一定在这个块内，那么对于块内的每一个元素，一个一个加上去，检验差分性质即可。</a:t>
            </a:r>
            <a:endParaRPr lang="en-US" altLang="zh-CN" dirty="0" smtClean="0"/>
          </a:p>
          <a:p>
            <a:r>
              <a:rPr lang="zh-CN" altLang="en-US" dirty="0"/>
              <a:t>复杂</a:t>
            </a:r>
            <a:r>
              <a:rPr lang="zh-CN" altLang="en-US" dirty="0" smtClean="0"/>
              <a:t>度</a:t>
            </a:r>
            <a:r>
              <a:rPr lang="en-US" altLang="zh-CN" dirty="0" smtClean="0"/>
              <a:t>O(n * </a:t>
            </a:r>
            <a:r>
              <a:rPr lang="en-US" altLang="zh-CN" dirty="0" err="1" smtClean="0"/>
              <a:t>sqrt</a:t>
            </a:r>
            <a:r>
              <a:rPr lang="en-US" altLang="zh-CN" smtClean="0"/>
              <a:t>(m)),</a:t>
            </a:r>
            <a:r>
              <a:rPr lang="zh-CN" altLang="en-US" dirty="0" smtClean="0"/>
              <a:t>实际上这个方法我写的时候只用了</a:t>
            </a:r>
            <a:r>
              <a:rPr lang="en-US" altLang="zh-CN" dirty="0" smtClean="0"/>
              <a:t>96ms</a:t>
            </a:r>
            <a:r>
              <a:rPr lang="zh-CN" altLang="en-US" dirty="0" smtClean="0"/>
              <a:t>就过了</a:t>
            </a:r>
            <a:r>
              <a:rPr lang="en-US" altLang="zh-CN" dirty="0" smtClean="0"/>
              <a:t>.</a:t>
            </a:r>
          </a:p>
          <a:p>
            <a:r>
              <a:rPr lang="zh-CN" altLang="en-US" dirty="0" smtClean="0"/>
              <a:t>其它思路千奇百怪，大概都用到了区间修改的数据结构（比如线段树），有兴趣自行了解</a:t>
            </a:r>
            <a:r>
              <a:rPr lang="en-US" altLang="zh-CN" dirty="0" smtClean="0"/>
              <a:t>.</a:t>
            </a:r>
            <a:endParaRPr lang="zh-CN" altLang="en-US" dirty="0"/>
          </a:p>
        </p:txBody>
      </p:sp>
    </p:spTree>
    <p:extLst>
      <p:ext uri="{BB962C8B-B14F-4D97-AF65-F5344CB8AC3E}">
        <p14:creationId xmlns:p14="http://schemas.microsoft.com/office/powerpoint/2010/main" val="2654604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E</a:t>
            </a:r>
            <a:endParaRPr lang="zh-CN" altLang="en-US" dirty="0"/>
          </a:p>
        </p:txBody>
      </p:sp>
      <p:sp>
        <p:nvSpPr>
          <p:cNvPr id="3" name="内容占位符 2"/>
          <p:cNvSpPr>
            <a:spLocks noGrp="1"/>
          </p:cNvSpPr>
          <p:nvPr>
            <p:ph idx="1"/>
          </p:nvPr>
        </p:nvSpPr>
        <p:spPr/>
        <p:txBody>
          <a:bodyPr/>
          <a:lstStyle/>
          <a:p>
            <a:r>
              <a:rPr lang="zh-CN" altLang="en-US" dirty="0" smtClean="0"/>
              <a:t>接力赛总长度为</a:t>
            </a:r>
            <a:r>
              <a:rPr lang="en-US" altLang="zh-CN" dirty="0" smtClean="0"/>
              <a:t>L&lt;=1e9</a:t>
            </a:r>
            <a:r>
              <a:rPr lang="zh-CN" altLang="en-US" dirty="0" smtClean="0"/>
              <a:t>。有</a:t>
            </a:r>
            <a:r>
              <a:rPr lang="en-US" altLang="zh-CN" dirty="0" smtClean="0"/>
              <a:t>n</a:t>
            </a:r>
            <a:r>
              <a:rPr lang="zh-CN" altLang="en-US" dirty="0" smtClean="0"/>
              <a:t>个</a:t>
            </a:r>
            <a:r>
              <a:rPr lang="en-US" altLang="zh-CN" dirty="0" smtClean="0"/>
              <a:t>(</a:t>
            </a:r>
            <a:r>
              <a:rPr lang="zh-CN" altLang="en-US" dirty="0" smtClean="0"/>
              <a:t>最多</a:t>
            </a:r>
            <a:r>
              <a:rPr lang="en-US" altLang="zh-CN" dirty="0" smtClean="0"/>
              <a:t>500000)</a:t>
            </a:r>
            <a:r>
              <a:rPr lang="zh-CN" altLang="en-US" dirty="0" smtClean="0"/>
              <a:t>地方可以有一个参赛者</a:t>
            </a:r>
            <a:r>
              <a:rPr lang="en-US" altLang="zh-CN" dirty="0" smtClean="0"/>
              <a:t>(</a:t>
            </a:r>
            <a:r>
              <a:rPr lang="zh-CN" altLang="en-US" dirty="0" smtClean="0"/>
              <a:t>起点有一个参赛者</a:t>
            </a:r>
            <a:r>
              <a:rPr lang="en-US" altLang="zh-CN" dirty="0" smtClean="0"/>
              <a:t>)</a:t>
            </a:r>
            <a:r>
              <a:rPr lang="zh-CN" altLang="en-US" dirty="0" smtClean="0"/>
              <a:t>。每个参赛者都跑到他前面的下一个参赛者处，最后一个参赛者跑到终点。但是参赛者最多有</a:t>
            </a:r>
            <a:r>
              <a:rPr lang="en-US" altLang="zh-CN" dirty="0" smtClean="0"/>
              <a:t>m</a:t>
            </a:r>
            <a:r>
              <a:rPr lang="zh-CN" altLang="en-US" dirty="0" smtClean="0"/>
              <a:t>人。如果完成接力赛，一个参赛者至少应该跑多少米？</a:t>
            </a:r>
            <a:endParaRPr lang="en-US" altLang="zh-CN" dirty="0" smtClean="0"/>
          </a:p>
          <a:p>
            <a:r>
              <a:rPr lang="zh-CN" altLang="en-US" dirty="0" smtClean="0"/>
              <a:t>二分跑得最少的参赛者需要跑多少米，直到找到最少的符合题目要求的答案为止</a:t>
            </a:r>
            <a:endParaRPr lang="zh-CN" altLang="en-US" dirty="0"/>
          </a:p>
        </p:txBody>
      </p:sp>
    </p:spTree>
    <p:extLst>
      <p:ext uri="{BB962C8B-B14F-4D97-AF65-F5344CB8AC3E}">
        <p14:creationId xmlns:p14="http://schemas.microsoft.com/office/powerpoint/2010/main" val="2207343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F</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给</a:t>
            </a:r>
            <a:r>
              <a:rPr lang="en-US" altLang="zh-CN" dirty="0" err="1" smtClean="0"/>
              <a:t>xi,wi</a:t>
            </a:r>
            <a:r>
              <a:rPr lang="en-US" altLang="zh-CN" dirty="0" smtClean="0"/>
              <a:t>,</a:t>
            </a:r>
            <a:r>
              <a:rPr lang="zh-CN" altLang="en-US" dirty="0" smtClean="0"/>
              <a:t>求一个点</a:t>
            </a:r>
            <a:r>
              <a:rPr lang="en-US" altLang="zh-CN" dirty="0" smtClean="0"/>
              <a:t>P</a:t>
            </a:r>
            <a:r>
              <a:rPr lang="zh-CN" altLang="en-US" dirty="0" smtClean="0"/>
              <a:t>（横坐标</a:t>
            </a:r>
            <a:r>
              <a:rPr lang="en-US" altLang="zh-CN" dirty="0" smtClean="0"/>
              <a:t>x</a:t>
            </a:r>
            <a:r>
              <a:rPr lang="zh-CN" altLang="en-US" dirty="0" smtClean="0"/>
              <a:t>），使得</a:t>
            </a:r>
            <a:r>
              <a:rPr lang="en-US" altLang="zh-CN" dirty="0" err="1" smtClean="0"/>
              <a:t>sigmai</a:t>
            </a:r>
            <a:r>
              <a:rPr lang="en-US" altLang="zh-CN" dirty="0" smtClean="0"/>
              <a:t>(pow(abs(x - xi), 3) * </a:t>
            </a:r>
            <a:r>
              <a:rPr lang="en-US" altLang="zh-CN" dirty="0" err="1" smtClean="0"/>
              <a:t>wi</a:t>
            </a:r>
            <a:r>
              <a:rPr lang="en-US" altLang="zh-CN" dirty="0" smtClean="0"/>
              <a:t>) </a:t>
            </a:r>
            <a:r>
              <a:rPr lang="zh-CN" altLang="en-US" dirty="0" smtClean="0"/>
              <a:t>最小</a:t>
            </a:r>
            <a:endParaRPr lang="en-US" altLang="zh-CN" dirty="0" smtClean="0"/>
          </a:p>
          <a:p>
            <a:r>
              <a:rPr lang="en-US" altLang="zh-CN" dirty="0" smtClean="0"/>
              <a:t>P</a:t>
            </a:r>
            <a:r>
              <a:rPr lang="zh-CN" altLang="en-US" dirty="0" smtClean="0"/>
              <a:t>点显然是在某一点达到最大值，在其它点都比这个点小</a:t>
            </a:r>
            <a:endParaRPr lang="en-US" altLang="zh-CN" dirty="0" smtClean="0"/>
          </a:p>
          <a:p>
            <a:r>
              <a:rPr lang="zh-CN" altLang="en-US" dirty="0" smtClean="0"/>
              <a:t>不难发现</a:t>
            </a:r>
            <a:r>
              <a:rPr lang="en-US" altLang="zh-CN" dirty="0" smtClean="0"/>
              <a:t>P</a:t>
            </a:r>
            <a:r>
              <a:rPr lang="zh-CN" altLang="en-US" dirty="0" smtClean="0"/>
              <a:t>点随距离的变化是单峰函数，这样我们只要从左边和右边同时向中间逼近就能找到最大值点了</a:t>
            </a:r>
            <a:endParaRPr lang="en-US" altLang="zh-CN" dirty="0" smtClean="0"/>
          </a:p>
          <a:p>
            <a:r>
              <a:rPr lang="zh-CN" altLang="en-US" dirty="0" smtClean="0"/>
              <a:t>这种做法叫三</a:t>
            </a:r>
            <a:r>
              <a:rPr lang="zh-CN" altLang="en-US" dirty="0" smtClean="0"/>
              <a:t>分</a:t>
            </a:r>
            <a:r>
              <a:rPr lang="en-US" altLang="zh-CN" dirty="0" smtClean="0"/>
              <a:t>s</a:t>
            </a:r>
            <a:endParaRPr lang="en-US" altLang="zh-CN" dirty="0" smtClean="0"/>
          </a:p>
        </p:txBody>
      </p:sp>
    </p:spTree>
    <p:extLst>
      <p:ext uri="{BB962C8B-B14F-4D97-AF65-F5344CB8AC3E}">
        <p14:creationId xmlns:p14="http://schemas.microsoft.com/office/powerpoint/2010/main" val="1724766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单峰函数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为了避免车速过高，先介绍单峰函数，二次函数是很经典的单峰函数，单峰函数顾名思义，定义域内满足先严格增再严格减或先严格减再严格增的函数。</a:t>
            </a:r>
            <a:endParaRPr lang="en-US" altLang="zh-CN" dirty="0" smtClean="0"/>
          </a:p>
          <a:p>
            <a:r>
              <a:rPr lang="zh-CN" altLang="en-US" dirty="0" smtClean="0"/>
              <a:t>重要的性质：考虑这样的函数的二阶导数，二阶导数恒正或者恒负。</a:t>
            </a:r>
            <a:endParaRPr lang="en-US" altLang="zh-CN" dirty="0" smtClean="0"/>
          </a:p>
          <a:p>
            <a:r>
              <a:rPr lang="zh-CN" altLang="en-US" dirty="0" smtClean="0"/>
              <a:t>所以</a:t>
            </a:r>
            <a:r>
              <a:rPr lang="en-US" altLang="zh-CN" dirty="0" smtClean="0"/>
              <a:t>F</a:t>
            </a:r>
            <a:r>
              <a:rPr lang="zh-CN" altLang="en-US" dirty="0" smtClean="0"/>
              <a:t>题我们就可以看出，对于</a:t>
            </a:r>
            <a:r>
              <a:rPr lang="en-US" altLang="zh-CN" dirty="0" smtClean="0"/>
              <a:t>sigma</a:t>
            </a:r>
            <a:r>
              <a:rPr lang="zh-CN" altLang="en-US" dirty="0" smtClean="0"/>
              <a:t>里的每一个元素，是单峰函数，他的</a:t>
            </a:r>
            <a:r>
              <a:rPr lang="en-US" altLang="zh-CN" dirty="0" smtClean="0"/>
              <a:t>sigma</a:t>
            </a:r>
            <a:r>
              <a:rPr lang="zh-CN" altLang="en-US" dirty="0" smtClean="0"/>
              <a:t>仍然单峰（原因：二阶导是一堆正数的和，必然也是正的）</a:t>
            </a:r>
            <a:endParaRPr lang="zh-CN" altLang="en-US" dirty="0"/>
          </a:p>
        </p:txBody>
      </p:sp>
    </p:spTree>
    <p:extLst>
      <p:ext uri="{BB962C8B-B14F-4D97-AF65-F5344CB8AC3E}">
        <p14:creationId xmlns:p14="http://schemas.microsoft.com/office/powerpoint/2010/main" val="3105880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G</a:t>
            </a:r>
            <a:endParaRPr lang="zh-CN" altLang="en-US" dirty="0"/>
          </a:p>
        </p:txBody>
      </p:sp>
      <p:sp>
        <p:nvSpPr>
          <p:cNvPr id="3" name="内容占位符 2"/>
          <p:cNvSpPr>
            <a:spLocks noGrp="1"/>
          </p:cNvSpPr>
          <p:nvPr>
            <p:ph idx="1"/>
          </p:nvPr>
        </p:nvSpPr>
        <p:spPr/>
        <p:txBody>
          <a:bodyPr/>
          <a:lstStyle/>
          <a:p>
            <a:r>
              <a:rPr lang="zh-CN" altLang="en-US" dirty="0"/>
              <a:t>题意，给两个序列</a:t>
            </a:r>
            <a:r>
              <a:rPr lang="en-US" altLang="zh-CN" dirty="0"/>
              <a:t>s</a:t>
            </a:r>
            <a:r>
              <a:rPr lang="zh-CN" altLang="en-US" dirty="0"/>
              <a:t>和</a:t>
            </a:r>
            <a:r>
              <a:rPr lang="en-US" altLang="zh-CN" dirty="0"/>
              <a:t>c, </a:t>
            </a:r>
            <a:r>
              <a:rPr lang="zh-CN" altLang="en-US" dirty="0"/>
              <a:t>删除</a:t>
            </a:r>
            <a:r>
              <a:rPr lang="en-US" altLang="zh-CN" dirty="0"/>
              <a:t>K</a:t>
            </a:r>
            <a:r>
              <a:rPr lang="zh-CN" altLang="en-US" dirty="0"/>
              <a:t>个数</a:t>
            </a:r>
            <a:r>
              <a:rPr lang="zh-CN" altLang="en-US" dirty="0" smtClean="0"/>
              <a:t>使那一坨式子（打出来好费劲）最大。</a:t>
            </a:r>
            <a:endParaRPr lang="en-US" altLang="zh-CN" dirty="0" smtClean="0"/>
          </a:p>
          <a:p>
            <a:r>
              <a:rPr lang="zh-CN" altLang="en-US" dirty="0" smtClean="0"/>
              <a:t>显然我们的决策变量只有</a:t>
            </a:r>
            <a:r>
              <a:rPr lang="en-US" altLang="zh-CN" dirty="0" smtClean="0"/>
              <a:t>0</a:t>
            </a:r>
            <a:r>
              <a:rPr lang="zh-CN" altLang="en-US" dirty="0" smtClean="0"/>
              <a:t>和</a:t>
            </a:r>
            <a:r>
              <a:rPr lang="en-US" altLang="zh-CN" dirty="0" smtClean="0"/>
              <a:t>1</a:t>
            </a:r>
            <a:r>
              <a:rPr lang="zh-CN" altLang="en-US" dirty="0" smtClean="0"/>
              <a:t>（对于每一门课只有选和不选），那么这个问题抽象成了</a:t>
            </a:r>
            <a:r>
              <a:rPr lang="en-US" altLang="zh-CN" dirty="0" smtClean="0"/>
              <a:t>n</a:t>
            </a:r>
            <a:r>
              <a:rPr lang="zh-CN" altLang="en-US" dirty="0" smtClean="0"/>
              <a:t>个（</a:t>
            </a:r>
            <a:r>
              <a:rPr lang="en-US" altLang="zh-CN" dirty="0" smtClean="0"/>
              <a:t>value, cost</a:t>
            </a:r>
            <a:r>
              <a:rPr lang="zh-CN" altLang="en-US" dirty="0" smtClean="0"/>
              <a:t>）二元组，设决策变量</a:t>
            </a:r>
            <a:r>
              <a:rPr lang="en-US" altLang="zh-CN" dirty="0" smtClean="0"/>
              <a:t>x</a:t>
            </a:r>
            <a:r>
              <a:rPr lang="zh-CN" altLang="en-US" dirty="0" smtClean="0"/>
              <a:t>属于</a:t>
            </a:r>
            <a:r>
              <a:rPr lang="en-US" altLang="zh-CN" dirty="0" smtClean="0"/>
              <a:t>{0, 1}, </a:t>
            </a:r>
            <a:r>
              <a:rPr lang="zh-CN" altLang="en-US" dirty="0" smtClean="0"/>
              <a:t>最大化</a:t>
            </a:r>
            <a:r>
              <a:rPr lang="en-US" altLang="zh-CN" dirty="0" smtClean="0"/>
              <a:t>sigma(cost(i)*x(i))/sigma(value(</a:t>
            </a:r>
            <a:r>
              <a:rPr lang="en-US" altLang="zh-CN" dirty="0" err="1" smtClean="0"/>
              <a:t>i</a:t>
            </a:r>
            <a:r>
              <a:rPr lang="en-US" altLang="zh-CN" dirty="0" smtClean="0"/>
              <a:t>)*x(</a:t>
            </a:r>
            <a:r>
              <a:rPr lang="en-US" altLang="zh-CN" dirty="0" err="1" smtClean="0"/>
              <a:t>i</a:t>
            </a:r>
            <a:r>
              <a:rPr lang="en-US" altLang="zh-CN" dirty="0" smtClean="0"/>
              <a:t>))</a:t>
            </a:r>
          </a:p>
          <a:p>
            <a:r>
              <a:rPr lang="zh-CN" altLang="en-US" dirty="0" smtClean="0"/>
              <a:t>经典</a:t>
            </a:r>
            <a:r>
              <a:rPr lang="en-US" altLang="zh-CN" dirty="0" smtClean="0"/>
              <a:t>01</a:t>
            </a:r>
            <a:r>
              <a:rPr lang="zh-CN" altLang="en-US" dirty="0" smtClean="0"/>
              <a:t>规划问题</a:t>
            </a:r>
            <a:endParaRPr lang="zh-CN" altLang="en-US" dirty="0"/>
          </a:p>
        </p:txBody>
      </p:sp>
    </p:spTree>
    <p:extLst>
      <p:ext uri="{BB962C8B-B14F-4D97-AF65-F5344CB8AC3E}">
        <p14:creationId xmlns:p14="http://schemas.microsoft.com/office/powerpoint/2010/main" val="3744034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E</a:t>
            </a:r>
            <a:endParaRPr lang="zh-CN" altLang="en-US" dirty="0"/>
          </a:p>
        </p:txBody>
      </p:sp>
      <p:sp>
        <p:nvSpPr>
          <p:cNvPr id="3" name="内容占位符 2"/>
          <p:cNvSpPr>
            <a:spLocks noGrp="1"/>
          </p:cNvSpPr>
          <p:nvPr>
            <p:ph idx="1"/>
          </p:nvPr>
        </p:nvSpPr>
        <p:spPr/>
        <p:txBody>
          <a:bodyPr/>
          <a:lstStyle/>
          <a:p>
            <a:r>
              <a:rPr lang="zh-CN" altLang="en-US" dirty="0" smtClean="0"/>
              <a:t>给</a:t>
            </a:r>
            <a:r>
              <a:rPr lang="en-US" altLang="zh-CN" dirty="0" smtClean="0"/>
              <a:t>n</a:t>
            </a:r>
            <a:r>
              <a:rPr lang="zh-CN" altLang="en-US" dirty="0" smtClean="0"/>
              <a:t>个数，找</a:t>
            </a:r>
            <a:r>
              <a:rPr lang="en-US" altLang="zh-CN" dirty="0" err="1" smtClean="0"/>
              <a:t>i</a:t>
            </a:r>
            <a:r>
              <a:rPr lang="en-US" altLang="zh-CN" dirty="0" smtClean="0"/>
              <a:t>&lt;j</a:t>
            </a:r>
            <a:r>
              <a:rPr lang="zh-CN" altLang="en-US" dirty="0" smtClean="0"/>
              <a:t>且</a:t>
            </a:r>
            <a:r>
              <a:rPr lang="en-US" altLang="zh-CN" dirty="0" err="1" smtClean="0"/>
              <a:t>ai-aj</a:t>
            </a:r>
            <a:r>
              <a:rPr lang="zh-CN" altLang="en-US" dirty="0" smtClean="0"/>
              <a:t>的最大值</a:t>
            </a:r>
            <a:endParaRPr lang="en-US" altLang="zh-CN" dirty="0" smtClean="0"/>
          </a:p>
          <a:p>
            <a:endParaRPr lang="en-US" altLang="zh-CN" dirty="0"/>
          </a:p>
          <a:p>
            <a:r>
              <a:rPr lang="zh-CN" altLang="en-US" dirty="0" smtClean="0"/>
              <a:t>从前往后处理一个前缀数组</a:t>
            </a:r>
            <a:r>
              <a:rPr lang="en-US" altLang="zh-CN" dirty="0" smtClean="0"/>
              <a:t>pre[</a:t>
            </a:r>
            <a:r>
              <a:rPr lang="en-US" altLang="zh-CN" dirty="0" err="1" smtClean="0"/>
              <a:t>i</a:t>
            </a:r>
            <a:r>
              <a:rPr lang="en-US" altLang="zh-CN" dirty="0" smtClean="0"/>
              <a:t>],</a:t>
            </a:r>
            <a:r>
              <a:rPr lang="zh-CN" altLang="en-US" dirty="0" smtClean="0"/>
              <a:t>表示前</a:t>
            </a:r>
            <a:r>
              <a:rPr lang="en-US" altLang="zh-CN" dirty="0" err="1" smtClean="0"/>
              <a:t>i</a:t>
            </a:r>
            <a:r>
              <a:rPr lang="zh-CN" altLang="en-US" dirty="0" smtClean="0"/>
              <a:t>位的最大值。从后往前处理一个数组</a:t>
            </a:r>
            <a:r>
              <a:rPr lang="en-US" altLang="zh-CN" dirty="0" err="1" smtClean="0"/>
              <a:t>suf</a:t>
            </a:r>
            <a:r>
              <a:rPr lang="en-US" altLang="zh-CN" dirty="0" smtClean="0"/>
              <a:t>[</a:t>
            </a:r>
            <a:r>
              <a:rPr lang="en-US" altLang="zh-CN" dirty="0" err="1" smtClean="0"/>
              <a:t>i</a:t>
            </a:r>
            <a:r>
              <a:rPr lang="en-US" altLang="zh-CN" dirty="0" smtClean="0"/>
              <a:t>],</a:t>
            </a:r>
            <a:r>
              <a:rPr lang="zh-CN" altLang="en-US" dirty="0" smtClean="0"/>
              <a:t>表示</a:t>
            </a:r>
            <a:r>
              <a:rPr lang="en-US" altLang="zh-CN" dirty="0" smtClean="0"/>
              <a:t>[</a:t>
            </a:r>
            <a:r>
              <a:rPr lang="en-US" altLang="zh-CN" dirty="0" err="1" smtClean="0"/>
              <a:t>i</a:t>
            </a:r>
            <a:r>
              <a:rPr lang="en-US" altLang="zh-CN" dirty="0" smtClean="0"/>
              <a:t>, n]</a:t>
            </a:r>
            <a:r>
              <a:rPr lang="zh-CN" altLang="en-US" dirty="0" smtClean="0"/>
              <a:t>的最小值，那么我们的答案就是对于某一个</a:t>
            </a:r>
            <a:r>
              <a:rPr lang="en-US" altLang="zh-CN" dirty="0" err="1" smtClean="0"/>
              <a:t>i</a:t>
            </a:r>
            <a:r>
              <a:rPr lang="zh-CN" altLang="en-US" dirty="0" smtClean="0"/>
              <a:t>，</a:t>
            </a:r>
            <a:r>
              <a:rPr lang="en-US" altLang="zh-CN" dirty="0" smtClean="0"/>
              <a:t>pre[</a:t>
            </a:r>
            <a:r>
              <a:rPr lang="en-US" altLang="zh-CN" dirty="0" err="1" smtClean="0"/>
              <a:t>i</a:t>
            </a:r>
            <a:r>
              <a:rPr lang="en-US" altLang="zh-CN" dirty="0" smtClean="0"/>
              <a:t>] – </a:t>
            </a:r>
            <a:r>
              <a:rPr lang="en-US" altLang="zh-CN" dirty="0" err="1" smtClean="0"/>
              <a:t>suf</a:t>
            </a:r>
            <a:r>
              <a:rPr lang="en-US" altLang="zh-CN" dirty="0" smtClean="0"/>
              <a:t>[</a:t>
            </a:r>
            <a:r>
              <a:rPr lang="en-US" altLang="zh-CN" dirty="0" err="1" smtClean="0"/>
              <a:t>i</a:t>
            </a:r>
            <a:r>
              <a:rPr lang="en-US" altLang="zh-CN" dirty="0" smtClean="0"/>
              <a:t> + 1]</a:t>
            </a:r>
            <a:r>
              <a:rPr lang="zh-CN" altLang="en-US" dirty="0" smtClean="0"/>
              <a:t>。至于是哪个</a:t>
            </a:r>
            <a:r>
              <a:rPr lang="en-US" altLang="zh-CN" dirty="0" err="1" smtClean="0"/>
              <a:t>i</a:t>
            </a:r>
            <a:r>
              <a:rPr lang="zh-CN" altLang="en-US" dirty="0" smtClean="0"/>
              <a:t>，我们可以</a:t>
            </a:r>
            <a:r>
              <a:rPr lang="en-US" altLang="zh-CN" dirty="0" smtClean="0"/>
              <a:t>On</a:t>
            </a:r>
            <a:r>
              <a:rPr lang="zh-CN" altLang="en-US" dirty="0" smtClean="0"/>
              <a:t>枚举</a:t>
            </a:r>
            <a:r>
              <a:rPr lang="en-US" altLang="zh-CN" dirty="0" smtClean="0"/>
              <a:t>1-n</a:t>
            </a:r>
            <a:r>
              <a:rPr lang="zh-CN" altLang="en-US" dirty="0" smtClean="0"/>
              <a:t>之间所有可能的数</a:t>
            </a:r>
            <a:endParaRPr lang="zh-CN" altLang="en-US" dirty="0"/>
          </a:p>
        </p:txBody>
      </p:sp>
    </p:spTree>
    <p:extLst>
      <p:ext uri="{BB962C8B-B14F-4D97-AF65-F5344CB8AC3E}">
        <p14:creationId xmlns:p14="http://schemas.microsoft.com/office/powerpoint/2010/main" val="18934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F</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每组数据给定一个长度不超过</a:t>
            </a:r>
            <a:r>
              <a:rPr lang="en-US" altLang="zh-CN" dirty="0" smtClean="0"/>
              <a:t>10000</a:t>
            </a:r>
            <a:r>
              <a:rPr lang="zh-CN" altLang="zh-CN" dirty="0" smtClean="0"/>
              <a:t>的字符串，字符串中一对相邻的字符是</a:t>
            </a:r>
            <a:r>
              <a:rPr lang="en-US" altLang="zh-CN" dirty="0" smtClean="0"/>
              <a:t>beautiful</a:t>
            </a:r>
            <a:r>
              <a:rPr lang="zh-CN" altLang="zh-CN" dirty="0" smtClean="0"/>
              <a:t>的当且仅当这一对字符不包含“</a:t>
            </a:r>
            <a:r>
              <a:rPr lang="en-US" altLang="zh-CN" dirty="0" smtClean="0"/>
              <a:t>a</a:t>
            </a:r>
            <a:r>
              <a:rPr lang="zh-CN" altLang="zh-CN" dirty="0" smtClean="0"/>
              <a:t>”、“</a:t>
            </a:r>
            <a:r>
              <a:rPr lang="en-US" altLang="zh-CN" dirty="0" smtClean="0"/>
              <a:t>e</a:t>
            </a:r>
            <a:r>
              <a:rPr lang="zh-CN" altLang="zh-CN" dirty="0" smtClean="0"/>
              <a:t>”、“</a:t>
            </a:r>
            <a:r>
              <a:rPr lang="en-US" altLang="zh-CN" dirty="0" err="1" smtClean="0"/>
              <a:t>i</a:t>
            </a:r>
            <a:r>
              <a:rPr lang="zh-CN" altLang="zh-CN" dirty="0" smtClean="0"/>
              <a:t>”、“</a:t>
            </a:r>
            <a:r>
              <a:rPr lang="en-US" altLang="zh-CN" dirty="0" smtClean="0"/>
              <a:t>o</a:t>
            </a:r>
            <a:r>
              <a:rPr lang="zh-CN" altLang="zh-CN" dirty="0" smtClean="0"/>
              <a:t>”、“</a:t>
            </a:r>
            <a:r>
              <a:rPr lang="en-US" altLang="zh-CN" dirty="0" smtClean="0"/>
              <a:t>u</a:t>
            </a:r>
            <a:r>
              <a:rPr lang="zh-CN" altLang="zh-CN" dirty="0" smtClean="0"/>
              <a:t>”、“</a:t>
            </a:r>
            <a:r>
              <a:rPr lang="en-US" altLang="zh-CN" dirty="0" smtClean="0"/>
              <a:t>w</a:t>
            </a:r>
            <a:r>
              <a:rPr lang="zh-CN" altLang="zh-CN" dirty="0" smtClean="0"/>
              <a:t>”、“</a:t>
            </a:r>
            <a:r>
              <a:rPr lang="en-US" altLang="zh-CN" dirty="0" smtClean="0"/>
              <a:t>y</a:t>
            </a:r>
            <a:r>
              <a:rPr lang="zh-CN" altLang="zh-CN" dirty="0" smtClean="0"/>
              <a:t>”且包含恰好一个大写字母和小写字母。你可以把字符串可能包含的</a:t>
            </a:r>
            <a:r>
              <a:rPr lang="en-US" altLang="zh-CN" dirty="0" smtClean="0"/>
              <a:t>26</a:t>
            </a:r>
            <a:r>
              <a:rPr lang="zh-CN" altLang="zh-CN" dirty="0" smtClean="0"/>
              <a:t>个字母中的某一些全部设定成为大写字母或小写字母（如果把</a:t>
            </a:r>
            <a:r>
              <a:rPr lang="en-US" altLang="zh-CN" dirty="0" smtClean="0"/>
              <a:t>t</a:t>
            </a:r>
            <a:r>
              <a:rPr lang="zh-CN" altLang="zh-CN" dirty="0" smtClean="0"/>
              <a:t>设定成</a:t>
            </a:r>
            <a:r>
              <a:rPr lang="en-US" altLang="zh-CN" dirty="0" smtClean="0"/>
              <a:t>T</a:t>
            </a:r>
            <a:r>
              <a:rPr lang="zh-CN" altLang="zh-CN" dirty="0" smtClean="0"/>
              <a:t>，那么字符串中所有的</a:t>
            </a:r>
            <a:r>
              <a:rPr lang="en-US" altLang="zh-CN" dirty="0" smtClean="0"/>
              <a:t>t</a:t>
            </a:r>
            <a:r>
              <a:rPr lang="zh-CN" altLang="zh-CN" dirty="0" smtClean="0"/>
              <a:t>都会被设定成</a:t>
            </a:r>
            <a:r>
              <a:rPr lang="en-US" altLang="zh-CN" dirty="0" smtClean="0"/>
              <a:t>T</a:t>
            </a:r>
            <a:r>
              <a:rPr lang="zh-CN" altLang="zh-CN" dirty="0" smtClean="0"/>
              <a:t>）。请问通过设定这个字符串的大小写状况得到的最大的</a:t>
            </a:r>
            <a:r>
              <a:rPr lang="en-US" altLang="zh-CN" dirty="0" smtClean="0"/>
              <a:t>beautiful</a:t>
            </a:r>
            <a:r>
              <a:rPr lang="zh-CN" altLang="zh-CN" dirty="0" smtClean="0"/>
              <a:t>字符对数是多少？一共有最多十组数据。</a:t>
            </a:r>
          </a:p>
          <a:p>
            <a:endParaRPr lang="zh-CN" altLang="en-US" dirty="0"/>
          </a:p>
        </p:txBody>
      </p:sp>
    </p:spTree>
    <p:extLst>
      <p:ext uri="{BB962C8B-B14F-4D97-AF65-F5344CB8AC3E}">
        <p14:creationId xmlns:p14="http://schemas.microsoft.com/office/powerpoint/2010/main" val="390775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F</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最多有</a:t>
            </a:r>
            <a:r>
              <a:rPr lang="en-US" altLang="zh-CN" dirty="0" smtClean="0"/>
              <a:t>10</a:t>
            </a:r>
            <a:r>
              <a:rPr lang="zh-CN" altLang="zh-CN" dirty="0" smtClean="0"/>
              <a:t>组数据，每个字符串长度最大为</a:t>
            </a:r>
            <a:r>
              <a:rPr lang="en-US" altLang="zh-CN" dirty="0" smtClean="0"/>
              <a:t>10000</a:t>
            </a:r>
            <a:r>
              <a:rPr lang="zh-CN" altLang="zh-CN" dirty="0" smtClean="0"/>
              <a:t>，先考虑最</a:t>
            </a:r>
            <a:r>
              <a:rPr lang="zh-CN" altLang="zh-CN" b="1" dirty="0" smtClean="0"/>
              <a:t>简单的做法</a:t>
            </a:r>
            <a:r>
              <a:rPr lang="zh-CN" altLang="zh-CN" dirty="0" smtClean="0"/>
              <a:t>：</a:t>
            </a:r>
          </a:p>
          <a:p>
            <a:r>
              <a:rPr lang="en-US" altLang="zh-CN" dirty="0" smtClean="0"/>
              <a:t>26-7</a:t>
            </a:r>
            <a:r>
              <a:rPr lang="zh-CN" altLang="zh-CN" dirty="0" smtClean="0"/>
              <a:t>个字符的大小写都会影响答案，所以我们把每个字符是否大写都枚举一遍，一共有</a:t>
            </a:r>
            <a:r>
              <a:rPr lang="en-US" altLang="zh-CN" dirty="0" smtClean="0"/>
              <a:t>2</a:t>
            </a:r>
            <a:r>
              <a:rPr lang="en-US" altLang="zh-CN" baseline="30000" dirty="0" smtClean="0"/>
              <a:t>19</a:t>
            </a:r>
            <a:r>
              <a:rPr lang="zh-CN" altLang="zh-CN" dirty="0" smtClean="0"/>
              <a:t>种情况</a:t>
            </a:r>
          </a:p>
          <a:p>
            <a:r>
              <a:rPr lang="zh-CN" altLang="zh-CN" dirty="0" smtClean="0"/>
              <a:t>（每个字符的大小写都有两种可能存在的情况，那么</a:t>
            </a:r>
            <a:r>
              <a:rPr lang="en-US" altLang="zh-CN" dirty="0" smtClean="0"/>
              <a:t>19</a:t>
            </a:r>
            <a:r>
              <a:rPr lang="zh-CN" altLang="zh-CN" dirty="0" smtClean="0"/>
              <a:t>个字符可能出现的所有情况利用乘法原理就是这些字符单独存在的情况数相乘，即</a:t>
            </a:r>
            <a:r>
              <a:rPr lang="en-US" altLang="zh-CN" dirty="0" smtClean="0"/>
              <a:t>19</a:t>
            </a:r>
            <a:r>
              <a:rPr lang="zh-CN" altLang="zh-CN" dirty="0" smtClean="0"/>
              <a:t>个</a:t>
            </a:r>
            <a:r>
              <a:rPr lang="en-US" altLang="zh-CN" dirty="0" smtClean="0"/>
              <a:t>2</a:t>
            </a:r>
            <a:r>
              <a:rPr lang="zh-CN" altLang="zh-CN" dirty="0" smtClean="0"/>
              <a:t>相乘，</a:t>
            </a:r>
            <a:r>
              <a:rPr lang="en-US" altLang="zh-CN" dirty="0" smtClean="0"/>
              <a:t>2</a:t>
            </a:r>
            <a:r>
              <a:rPr lang="en-US" altLang="zh-CN" baseline="30000" dirty="0" smtClean="0"/>
              <a:t>19</a:t>
            </a:r>
            <a:r>
              <a:rPr lang="zh-CN" altLang="zh-CN" dirty="0" smtClean="0"/>
              <a:t>种情况）</a:t>
            </a:r>
          </a:p>
          <a:p>
            <a:r>
              <a:rPr lang="zh-CN" altLang="zh-CN" dirty="0" smtClean="0"/>
              <a:t>对于每种情况，把字符串改成对应的样子，按照题意计算一下结果就好了</a:t>
            </a:r>
            <a:endParaRPr lang="zh-CN" altLang="zh-CN" dirty="0"/>
          </a:p>
        </p:txBody>
      </p:sp>
    </p:spTree>
    <p:extLst>
      <p:ext uri="{BB962C8B-B14F-4D97-AF65-F5344CB8AC3E}">
        <p14:creationId xmlns:p14="http://schemas.microsoft.com/office/powerpoint/2010/main" val="390775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F</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但是这样我们需要的最多计算次数就是</a:t>
            </a:r>
            <a:r>
              <a:rPr lang="en-US" altLang="zh-CN" dirty="0" smtClean="0"/>
              <a:t>10</a:t>
            </a:r>
            <a:r>
              <a:rPr lang="zh-CN" altLang="zh-CN" dirty="0" smtClean="0"/>
              <a:t>（数据组数）×</a:t>
            </a:r>
            <a:r>
              <a:rPr lang="en-US" altLang="zh-CN" dirty="0" smtClean="0"/>
              <a:t>2</a:t>
            </a:r>
            <a:r>
              <a:rPr lang="en-US" altLang="zh-CN" baseline="30000" dirty="0" smtClean="0"/>
              <a:t>19</a:t>
            </a:r>
            <a:r>
              <a:rPr lang="zh-CN" altLang="zh-CN" dirty="0" smtClean="0"/>
              <a:t>×</a:t>
            </a:r>
            <a:r>
              <a:rPr lang="en-US" altLang="zh-CN" dirty="0" smtClean="0"/>
              <a:t>10000=52428800000</a:t>
            </a:r>
            <a:r>
              <a:rPr lang="zh-CN" altLang="zh-CN" dirty="0" smtClean="0"/>
              <a:t>，一般来说我们的评测机每秒可以进行</a:t>
            </a:r>
            <a:r>
              <a:rPr lang="en-US" altLang="zh-CN" dirty="0" smtClean="0"/>
              <a:t>2</a:t>
            </a:r>
            <a:r>
              <a:rPr lang="zh-CN" altLang="zh-CN" dirty="0" smtClean="0"/>
              <a:t>×</a:t>
            </a:r>
            <a:r>
              <a:rPr lang="en-US" altLang="zh-CN" dirty="0" smtClean="0"/>
              <a:t>10</a:t>
            </a:r>
            <a:r>
              <a:rPr lang="en-US" altLang="zh-CN" baseline="30000" dirty="0" smtClean="0"/>
              <a:t>8</a:t>
            </a:r>
            <a:r>
              <a:rPr lang="zh-CN" altLang="zh-CN" dirty="0" smtClean="0"/>
              <a:t>次运算，即使时间限制是</a:t>
            </a:r>
            <a:r>
              <a:rPr lang="en-US" altLang="zh-CN" dirty="0" smtClean="0"/>
              <a:t>10s</a:t>
            </a:r>
            <a:r>
              <a:rPr lang="zh-CN" altLang="zh-CN" dirty="0" smtClean="0"/>
              <a:t>也是不可能在时间限制内得到答案的，这说明我们的计算过程还是太复杂了。</a:t>
            </a:r>
          </a:p>
          <a:p>
            <a:r>
              <a:rPr lang="zh-CN" altLang="zh-CN" dirty="0" smtClean="0"/>
              <a:t>考虑一下怎么进行一些优化，数据组数不可能优化了，我们也不可能在没有枚举所有字符串大小的情况下得到正确答案，那唯一可能优化的地方就是我们在枚举所有情况的时候不去修改整个字符串就计算出这种情况的结果。</a:t>
            </a:r>
            <a:endParaRPr lang="zh-CN" altLang="zh-CN" dirty="0"/>
          </a:p>
        </p:txBody>
      </p:sp>
    </p:spTree>
    <p:extLst>
      <p:ext uri="{BB962C8B-B14F-4D97-AF65-F5344CB8AC3E}">
        <p14:creationId xmlns:p14="http://schemas.microsoft.com/office/powerpoint/2010/main" val="390775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F</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b="1" dirty="0" smtClean="0"/>
              <a:t>正确的做法</a:t>
            </a:r>
            <a:r>
              <a:rPr lang="zh-CN" altLang="zh-CN" dirty="0" smtClean="0"/>
              <a:t>：</a:t>
            </a:r>
          </a:p>
          <a:p>
            <a:r>
              <a:rPr lang="zh-CN" altLang="zh-CN" dirty="0" smtClean="0"/>
              <a:t>对于每组数据提供的字符串，我们要得到的只是</a:t>
            </a:r>
            <a:r>
              <a:rPr lang="en-US" altLang="zh-CN" dirty="0" smtClean="0"/>
              <a:t>26</a:t>
            </a:r>
            <a:r>
              <a:rPr lang="zh-CN" altLang="zh-CN" dirty="0" smtClean="0"/>
              <a:t>个字符中的每个字符究竟和其他</a:t>
            </a:r>
            <a:r>
              <a:rPr lang="zh-CN" altLang="zh-CN" b="1" dirty="0" smtClean="0"/>
              <a:t>哪些</a:t>
            </a:r>
            <a:r>
              <a:rPr lang="zh-CN" altLang="zh-CN" dirty="0" smtClean="0"/>
              <a:t>字符相邻</a:t>
            </a:r>
            <a:r>
              <a:rPr lang="zh-CN" altLang="zh-CN" b="1" dirty="0" smtClean="0"/>
              <a:t>多少次</a:t>
            </a:r>
            <a:endParaRPr lang="zh-CN" altLang="zh-CN" dirty="0" smtClean="0"/>
          </a:p>
          <a:p>
            <a:r>
              <a:rPr lang="zh-CN" altLang="zh-CN" dirty="0" smtClean="0"/>
              <a:t>那就用一个二维数组</a:t>
            </a:r>
            <a:r>
              <a:rPr lang="en-US" altLang="zh-CN" dirty="0" smtClean="0"/>
              <a:t>a</a:t>
            </a:r>
            <a:r>
              <a:rPr lang="zh-CN" altLang="zh-CN" dirty="0" smtClean="0"/>
              <a:t>来表示这些数据，数组中的元素</a:t>
            </a:r>
            <a:r>
              <a:rPr lang="en-US" altLang="zh-CN" dirty="0" smtClean="0"/>
              <a:t>a[</a:t>
            </a:r>
            <a:r>
              <a:rPr lang="en-US" altLang="zh-CN" dirty="0" err="1" smtClean="0"/>
              <a:t>i</a:t>
            </a:r>
            <a:r>
              <a:rPr lang="en-US" altLang="zh-CN" dirty="0" smtClean="0"/>
              <a:t>][j]</a:t>
            </a:r>
            <a:r>
              <a:rPr lang="zh-CN" altLang="zh-CN" dirty="0" smtClean="0"/>
              <a:t>来表示字符</a:t>
            </a:r>
            <a:r>
              <a:rPr lang="en-US" altLang="zh-CN" dirty="0" err="1" smtClean="0"/>
              <a:t>i</a:t>
            </a:r>
            <a:r>
              <a:rPr lang="zh-CN" altLang="zh-CN" dirty="0" smtClean="0"/>
              <a:t>和字符</a:t>
            </a:r>
            <a:r>
              <a:rPr lang="en-US" altLang="zh-CN" dirty="0" smtClean="0"/>
              <a:t>j</a:t>
            </a:r>
            <a:r>
              <a:rPr lang="zh-CN" altLang="zh-CN" dirty="0" smtClean="0"/>
              <a:t>相邻的次数，事实上数组</a:t>
            </a:r>
            <a:r>
              <a:rPr lang="en-US" altLang="zh-CN" dirty="0" smtClean="0"/>
              <a:t>a</a:t>
            </a:r>
            <a:r>
              <a:rPr lang="zh-CN" altLang="zh-CN" dirty="0" smtClean="0"/>
              <a:t>是一个邻接矩阵，感兴趣的同学可以了解一下</a:t>
            </a:r>
          </a:p>
          <a:p>
            <a:r>
              <a:rPr lang="zh-CN" altLang="zh-CN" dirty="0" smtClean="0"/>
              <a:t>在每种情况确定后，我们只要统计相邻且满足题目要求的字符对个数就好了，不需要每次都扫过整个字符串，统计答案的计算次数从</a:t>
            </a:r>
            <a:r>
              <a:rPr lang="en-US" altLang="zh-CN" dirty="0" smtClean="0"/>
              <a:t>10000</a:t>
            </a:r>
            <a:r>
              <a:rPr lang="zh-CN" altLang="zh-CN" dirty="0" smtClean="0"/>
              <a:t>降低到了</a:t>
            </a:r>
            <a:r>
              <a:rPr lang="en-US" altLang="zh-CN" dirty="0" smtClean="0"/>
              <a:t>26</a:t>
            </a:r>
            <a:r>
              <a:rPr lang="zh-CN" altLang="zh-CN" dirty="0" smtClean="0"/>
              <a:t>×</a:t>
            </a:r>
            <a:r>
              <a:rPr lang="en-US" altLang="zh-CN" dirty="0" smtClean="0"/>
              <a:t>26</a:t>
            </a:r>
            <a:r>
              <a:rPr lang="zh-CN" altLang="zh-CN" dirty="0" smtClean="0"/>
              <a:t>（</a:t>
            </a:r>
            <a:r>
              <a:rPr lang="en-US" altLang="zh-CN" dirty="0" smtClean="0"/>
              <a:t>19</a:t>
            </a:r>
            <a:r>
              <a:rPr lang="zh-CN" altLang="zh-CN" dirty="0" smtClean="0"/>
              <a:t>×</a:t>
            </a:r>
            <a:r>
              <a:rPr lang="en-US" altLang="zh-CN" dirty="0" smtClean="0"/>
              <a:t>19</a:t>
            </a:r>
            <a:r>
              <a:rPr lang="zh-CN" altLang="zh-CN" dirty="0" smtClean="0"/>
              <a:t>）</a:t>
            </a:r>
          </a:p>
          <a:p>
            <a:r>
              <a:rPr lang="zh-CN" altLang="zh-CN" dirty="0" smtClean="0"/>
              <a:t>计算一下运算次数：</a:t>
            </a:r>
            <a:r>
              <a:rPr lang="en-US" altLang="zh-CN" dirty="0" smtClean="0"/>
              <a:t>10</a:t>
            </a:r>
            <a:r>
              <a:rPr lang="zh-CN" altLang="zh-CN" dirty="0" smtClean="0"/>
              <a:t>×</a:t>
            </a:r>
            <a:r>
              <a:rPr lang="en-US" altLang="zh-CN" dirty="0" smtClean="0"/>
              <a:t>2</a:t>
            </a:r>
            <a:r>
              <a:rPr lang="en-US" altLang="zh-CN" baseline="30000" dirty="0" smtClean="0"/>
              <a:t>19</a:t>
            </a:r>
            <a:r>
              <a:rPr lang="zh-CN" altLang="zh-CN" dirty="0" smtClean="0"/>
              <a:t>×</a:t>
            </a:r>
            <a:r>
              <a:rPr lang="en-US" altLang="zh-CN" dirty="0" smtClean="0"/>
              <a:t>400</a:t>
            </a:r>
            <a:r>
              <a:rPr lang="zh-CN" altLang="zh-CN" dirty="0" smtClean="0"/>
              <a:t>（左右）≈</a:t>
            </a:r>
            <a:r>
              <a:rPr lang="en-US" altLang="zh-CN" dirty="0" smtClean="0"/>
              <a:t>2000000000</a:t>
            </a:r>
            <a:endParaRPr lang="zh-CN" altLang="zh-CN" dirty="0"/>
          </a:p>
        </p:txBody>
      </p:sp>
    </p:spTree>
    <p:extLst>
      <p:ext uri="{BB962C8B-B14F-4D97-AF65-F5344CB8AC3E}">
        <p14:creationId xmlns:p14="http://schemas.microsoft.com/office/powerpoint/2010/main" val="390775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G</a:t>
            </a:r>
            <a:endParaRPr lang="zh-CN" altLang="en-US" dirty="0"/>
          </a:p>
        </p:txBody>
      </p:sp>
      <p:sp>
        <p:nvSpPr>
          <p:cNvPr id="3" name="内容占位符 2"/>
          <p:cNvSpPr>
            <a:spLocks noGrp="1"/>
          </p:cNvSpPr>
          <p:nvPr>
            <p:ph idx="1"/>
          </p:nvPr>
        </p:nvSpPr>
        <p:spPr/>
        <p:txBody>
          <a:bodyPr>
            <a:normAutofit/>
          </a:bodyPr>
          <a:lstStyle/>
          <a:p>
            <a:r>
              <a:rPr lang="zh-CN" altLang="zh-CN" dirty="0" smtClean="0"/>
              <a:t>给出一个</a:t>
            </a:r>
            <a:r>
              <a:rPr lang="en-US" altLang="zh-CN" dirty="0" smtClean="0"/>
              <a:t>n</a:t>
            </a:r>
            <a:r>
              <a:rPr lang="zh-CN" altLang="zh-CN" dirty="0" smtClean="0"/>
              <a:t>×</a:t>
            </a:r>
            <a:r>
              <a:rPr lang="en-US" altLang="zh-CN" dirty="0" smtClean="0"/>
              <a:t>m</a:t>
            </a:r>
            <a:r>
              <a:rPr lang="zh-CN" altLang="zh-CN" dirty="0" smtClean="0"/>
              <a:t>的纸板，请问这个纸板能不能完全覆盖掉一个</a:t>
            </a:r>
            <a:r>
              <a:rPr lang="en-US" altLang="zh-CN" dirty="0" smtClean="0"/>
              <a:t>a</a:t>
            </a:r>
            <a:r>
              <a:rPr lang="zh-CN" altLang="zh-CN" dirty="0" smtClean="0"/>
              <a:t>×</a:t>
            </a:r>
            <a:r>
              <a:rPr lang="en-US" altLang="zh-CN" dirty="0" smtClean="0"/>
              <a:t>b</a:t>
            </a:r>
            <a:r>
              <a:rPr lang="zh-CN" altLang="zh-CN" dirty="0" smtClean="0"/>
              <a:t>×</a:t>
            </a:r>
            <a:r>
              <a:rPr lang="en-US" altLang="zh-CN" dirty="0" smtClean="0"/>
              <a:t>c</a:t>
            </a:r>
            <a:r>
              <a:rPr lang="zh-CN" altLang="zh-CN" dirty="0" smtClean="0"/>
              <a:t>的立方体的展开面。</a:t>
            </a:r>
            <a:endParaRPr lang="en-US" altLang="zh-CN" dirty="0" smtClean="0"/>
          </a:p>
          <a:p>
            <a:r>
              <a:rPr lang="zh-CN" altLang="zh-CN" dirty="0" smtClean="0"/>
              <a:t>展开的情况看起来很多，但是我们总结一下可行（可能）的情况，其实很少</a:t>
            </a:r>
          </a:p>
          <a:p>
            <a:r>
              <a:rPr lang="zh-CN" altLang="zh-CN" dirty="0" smtClean="0"/>
              <a:t>（感觉就是个讨论情况的题啊）</a:t>
            </a:r>
          </a:p>
          <a:p>
            <a:r>
              <a:rPr lang="en-US" altLang="zh-CN" dirty="0" smtClean="0"/>
              <a:t>min(</a:t>
            </a:r>
            <a:r>
              <a:rPr lang="en-US" altLang="zh-CN" dirty="0" err="1" smtClean="0"/>
              <a:t>x,y</a:t>
            </a:r>
            <a:r>
              <a:rPr lang="en-US" altLang="zh-CN" dirty="0" smtClean="0"/>
              <a:t>)</a:t>
            </a:r>
            <a:r>
              <a:rPr lang="zh-CN" altLang="zh-CN" dirty="0" smtClean="0"/>
              <a:t>是说</a:t>
            </a:r>
            <a:r>
              <a:rPr lang="en-US" altLang="zh-CN" dirty="0" smtClean="0"/>
              <a:t>x</a:t>
            </a:r>
            <a:r>
              <a:rPr lang="zh-CN" altLang="zh-CN" dirty="0" smtClean="0"/>
              <a:t>和</a:t>
            </a:r>
            <a:r>
              <a:rPr lang="en-US" altLang="zh-CN" dirty="0" smtClean="0"/>
              <a:t>y</a:t>
            </a:r>
            <a:r>
              <a:rPr lang="zh-CN" altLang="zh-CN" dirty="0" smtClean="0"/>
              <a:t>中比较小的数</a:t>
            </a:r>
          </a:p>
          <a:p>
            <a:r>
              <a:rPr lang="zh-CN" altLang="en-US" dirty="0" smtClean="0"/>
              <a:t>之后</a:t>
            </a:r>
            <a:r>
              <a:rPr lang="zh-CN" altLang="zh-CN" dirty="0" smtClean="0"/>
              <a:t>情况中的</a:t>
            </a:r>
            <a:r>
              <a:rPr lang="en-US" altLang="zh-CN" dirty="0" err="1" smtClean="0"/>
              <a:t>abc</a:t>
            </a:r>
            <a:r>
              <a:rPr lang="zh-CN" altLang="zh-CN" dirty="0" smtClean="0"/>
              <a:t>都不特指</a:t>
            </a:r>
            <a:r>
              <a:rPr lang="zh-CN" altLang="en-US" dirty="0" smtClean="0"/>
              <a:t>题目中的</a:t>
            </a:r>
            <a:r>
              <a:rPr lang="en-US" altLang="zh-CN" dirty="0" err="1" smtClean="0"/>
              <a:t>abc</a:t>
            </a:r>
            <a:endParaRPr lang="zh-CN" altLang="zh-CN" dirty="0" smtClean="0"/>
          </a:p>
          <a:p>
            <a:endParaRPr lang="zh-CN" altLang="zh-CN" dirty="0"/>
          </a:p>
        </p:txBody>
      </p:sp>
    </p:spTree>
    <p:extLst>
      <p:ext uri="{BB962C8B-B14F-4D97-AF65-F5344CB8AC3E}">
        <p14:creationId xmlns:p14="http://schemas.microsoft.com/office/powerpoint/2010/main" val="390775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G</a:t>
            </a:r>
            <a:endParaRPr lang="zh-CN" altLang="en-US" dirty="0"/>
          </a:p>
        </p:txBody>
      </p:sp>
      <p:sp>
        <p:nvSpPr>
          <p:cNvPr id="3" name="内容占位符 2"/>
          <p:cNvSpPr>
            <a:spLocks noGrp="1"/>
          </p:cNvSpPr>
          <p:nvPr>
            <p:ph idx="1"/>
          </p:nvPr>
        </p:nvSpPr>
        <p:spPr/>
        <p:txBody>
          <a:bodyPr>
            <a:normAutofit/>
          </a:bodyPr>
          <a:lstStyle/>
          <a:p>
            <a:r>
              <a:rPr lang="zh-CN" altLang="zh-CN" dirty="0" smtClean="0"/>
              <a:t>第一种情况：</a:t>
            </a:r>
            <a:endParaRPr lang="en-US" altLang="zh-CN" dirty="0" smtClean="0"/>
          </a:p>
          <a:p>
            <a:r>
              <a:rPr lang="zh-CN" altLang="zh-CN" dirty="0" smtClean="0"/>
              <a:t>面积是</a:t>
            </a:r>
            <a:r>
              <a:rPr lang="en-US" altLang="zh-CN" dirty="0" smtClean="0"/>
              <a:t>(2(</a:t>
            </a:r>
            <a:r>
              <a:rPr lang="en-US" altLang="zh-CN" dirty="0" err="1" smtClean="0"/>
              <a:t>b+c</a:t>
            </a:r>
            <a:r>
              <a:rPr lang="en-US" altLang="zh-CN" dirty="0" smtClean="0"/>
              <a:t>))(a+2min(</a:t>
            </a:r>
            <a:r>
              <a:rPr lang="en-US" altLang="zh-CN" dirty="0" err="1" smtClean="0"/>
              <a:t>b,c</a:t>
            </a:r>
            <a:r>
              <a:rPr lang="en-US" altLang="zh-CN" dirty="0" smtClean="0"/>
              <a:t>))</a:t>
            </a:r>
          </a:p>
          <a:p>
            <a:r>
              <a:rPr lang="zh-CN" altLang="zh-CN" dirty="0" smtClean="0"/>
              <a:t>第二种情况：</a:t>
            </a:r>
            <a:endParaRPr lang="en-US" altLang="zh-CN" dirty="0" smtClean="0"/>
          </a:p>
          <a:p>
            <a:r>
              <a:rPr lang="zh-CN" altLang="zh-CN" dirty="0" smtClean="0"/>
              <a:t>面积是</a:t>
            </a:r>
            <a:r>
              <a:rPr lang="en-US" altLang="zh-CN" dirty="0" smtClean="0"/>
              <a:t>(2a+b+c)(min(</a:t>
            </a:r>
            <a:r>
              <a:rPr lang="en-US" altLang="zh-CN" dirty="0" err="1" smtClean="0"/>
              <a:t>a,c</a:t>
            </a:r>
            <a:r>
              <a:rPr lang="en-US" altLang="zh-CN" dirty="0" smtClean="0"/>
              <a:t>)+</a:t>
            </a:r>
            <a:r>
              <a:rPr lang="en-US" altLang="zh-CN" dirty="0" err="1" smtClean="0"/>
              <a:t>b+c</a:t>
            </a:r>
            <a:r>
              <a:rPr lang="en-US" altLang="zh-CN" dirty="0" smtClean="0"/>
              <a:t>)</a:t>
            </a:r>
            <a:endParaRPr lang="zh-CN" altLang="zh-CN" dirty="0" smtClean="0"/>
          </a:p>
          <a:p>
            <a:r>
              <a:rPr lang="zh-CN" altLang="zh-CN" dirty="0" smtClean="0"/>
              <a:t>第三种情况：</a:t>
            </a:r>
            <a:endParaRPr lang="en-US" altLang="zh-CN" dirty="0" smtClean="0"/>
          </a:p>
          <a:p>
            <a:r>
              <a:rPr lang="zh-CN" altLang="zh-CN" dirty="0" smtClean="0"/>
              <a:t>面积是</a:t>
            </a:r>
            <a:r>
              <a:rPr lang="en-US" altLang="zh-CN" dirty="0" smtClean="0"/>
              <a:t>(</a:t>
            </a:r>
            <a:r>
              <a:rPr lang="en-US" altLang="zh-CN" dirty="0" err="1" smtClean="0"/>
              <a:t>a+b</a:t>
            </a:r>
            <a:r>
              <a:rPr lang="en-US" altLang="zh-CN" dirty="0" smtClean="0"/>
              <a:t>)(3c+a+b)</a:t>
            </a:r>
            <a:endParaRPr lang="zh-CN" altLang="zh-CN" dirty="0"/>
          </a:p>
        </p:txBody>
      </p:sp>
      <p:pic>
        <p:nvPicPr>
          <p:cNvPr id="4" name="图片 3" descr="C:\Users\Administrator\AppData\Roaming\Tencent\Users\86093557\QQ\WinTemp\RichOle\]V%3U8B``JS~1UOHPHR$2%G.png"/>
          <p:cNvPicPr/>
          <p:nvPr/>
        </p:nvPicPr>
        <p:blipFill>
          <a:blip r:embed="rId2" cstate="print"/>
          <a:srcRect l="23119" r="7688"/>
          <a:stretch>
            <a:fillRect/>
          </a:stretch>
        </p:blipFill>
        <p:spPr bwMode="auto">
          <a:xfrm rot="16200000">
            <a:off x="3922606" y="1918155"/>
            <a:ext cx="648073" cy="1653540"/>
          </a:xfrm>
          <a:prstGeom prst="rect">
            <a:avLst/>
          </a:prstGeom>
          <a:noFill/>
          <a:ln w="9525">
            <a:noFill/>
            <a:miter lim="800000"/>
            <a:headEnd/>
            <a:tailEnd/>
          </a:ln>
        </p:spPr>
      </p:pic>
      <p:pic>
        <p:nvPicPr>
          <p:cNvPr id="5" name="图片 4" descr="C:\Users\Administrator\AppData\Roaming\Tencent\Users\86093557\QQ\WinTemp\RichOle\C%MU7{W%F$%JS]}HRJ4A5]E.png"/>
          <p:cNvPicPr/>
          <p:nvPr/>
        </p:nvPicPr>
        <p:blipFill>
          <a:blip r:embed="rId3" cstate="print"/>
          <a:srcRect t="4753" b="9687"/>
          <a:stretch>
            <a:fillRect/>
          </a:stretch>
        </p:blipFill>
        <p:spPr bwMode="auto">
          <a:xfrm>
            <a:off x="3347864" y="3429000"/>
            <a:ext cx="1440160" cy="720080"/>
          </a:xfrm>
          <a:prstGeom prst="rect">
            <a:avLst/>
          </a:prstGeom>
          <a:noFill/>
          <a:ln w="9525">
            <a:noFill/>
            <a:miter lim="800000"/>
            <a:headEnd/>
            <a:tailEnd/>
          </a:ln>
        </p:spPr>
      </p:pic>
      <p:pic>
        <p:nvPicPr>
          <p:cNvPr id="6" name="图片 5" descr="C:\Users\Administrator\AppData\Roaming\Tencent\Users\86093557\QQ\WinTemp\RichOle\Q}1]R4ZP}JS{ZWN]O}5BE{K.png"/>
          <p:cNvPicPr/>
          <p:nvPr/>
        </p:nvPicPr>
        <p:blipFill>
          <a:blip r:embed="rId4" cstate="print"/>
          <a:srcRect/>
          <a:stretch>
            <a:fillRect/>
          </a:stretch>
        </p:blipFill>
        <p:spPr bwMode="auto">
          <a:xfrm rot="16200000">
            <a:off x="4010665" y="3774311"/>
            <a:ext cx="546606" cy="2016224"/>
          </a:xfrm>
          <a:prstGeom prst="rect">
            <a:avLst/>
          </a:prstGeom>
          <a:noFill/>
          <a:ln w="9525">
            <a:noFill/>
            <a:miter lim="800000"/>
            <a:headEnd/>
            <a:tailEnd/>
          </a:ln>
        </p:spPr>
      </p:pic>
    </p:spTree>
    <p:extLst>
      <p:ext uri="{BB962C8B-B14F-4D97-AF65-F5344CB8AC3E}">
        <p14:creationId xmlns:p14="http://schemas.microsoft.com/office/powerpoint/2010/main" val="39077581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262</TotalTime>
  <Words>2046</Words>
  <Application>Microsoft Office PowerPoint</Application>
  <PresentationFormat>全屏显示(4:3)</PresentationFormat>
  <Paragraphs>96</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方正舒体</vt:lpstr>
      <vt:lpstr>Arial</vt:lpstr>
      <vt:lpstr>Garamond</vt:lpstr>
      <vt:lpstr>环保</vt:lpstr>
      <vt:lpstr>DSAA lab1</vt:lpstr>
      <vt:lpstr>Problem D 3Dprint</vt:lpstr>
      <vt:lpstr>Problem E</vt:lpstr>
      <vt:lpstr>Problem F</vt:lpstr>
      <vt:lpstr>Problem F</vt:lpstr>
      <vt:lpstr>Problem F</vt:lpstr>
      <vt:lpstr>Problem F</vt:lpstr>
      <vt:lpstr>Problem G</vt:lpstr>
      <vt:lpstr>Problem G</vt:lpstr>
      <vt:lpstr>DSAA lab2</vt:lpstr>
      <vt:lpstr>章节内容：二分</vt:lpstr>
      <vt:lpstr>Problem A</vt:lpstr>
      <vt:lpstr>Problem A 强制二分版本</vt:lpstr>
      <vt:lpstr>Problem B</vt:lpstr>
      <vt:lpstr>Thicks</vt:lpstr>
      <vt:lpstr>Problem C</vt:lpstr>
      <vt:lpstr>Problem D （1）</vt:lpstr>
      <vt:lpstr>Problem D （2）</vt:lpstr>
      <vt:lpstr>Problem D (3)</vt:lpstr>
      <vt:lpstr>Problem D: 思路2(provided by Honglin Zhu)</vt:lpstr>
      <vt:lpstr>Problem E</vt:lpstr>
      <vt:lpstr>Problem F</vt:lpstr>
      <vt:lpstr>单峰函数</vt:lpstr>
      <vt:lpstr>Problem 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DSAA lab2</dc:title>
  <dc:creator>Administrator</dc:creator>
  <cp:lastModifiedBy>赵 宇</cp:lastModifiedBy>
  <cp:revision>34</cp:revision>
  <dcterms:created xsi:type="dcterms:W3CDTF">2018-09-07T06:32:30Z</dcterms:created>
  <dcterms:modified xsi:type="dcterms:W3CDTF">2018-09-09T21:23:01Z</dcterms:modified>
</cp:coreProperties>
</file>