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7"/>
  </p:notesMasterIdLst>
  <p:sldIdLst>
    <p:sldId id="256" r:id="rId3"/>
    <p:sldId id="1691" r:id="rId4"/>
    <p:sldId id="1720" r:id="rId5"/>
    <p:sldId id="1702" r:id="rId6"/>
    <p:sldId id="1714" r:id="rId7"/>
    <p:sldId id="1721" r:id="rId8"/>
    <p:sldId id="1697" r:id="rId9"/>
    <p:sldId id="1716" r:id="rId10"/>
    <p:sldId id="1717" r:id="rId11"/>
    <p:sldId id="1718" r:id="rId12"/>
    <p:sldId id="1687" r:id="rId13"/>
    <p:sldId id="1719" r:id="rId14"/>
    <p:sldId id="1722" r:id="rId15"/>
    <p:sldId id="1734" r:id="rId16"/>
    <p:sldId id="1723" r:id="rId17"/>
    <p:sldId id="1724" r:id="rId18"/>
    <p:sldId id="1725" r:id="rId19"/>
    <p:sldId id="1726" r:id="rId20"/>
    <p:sldId id="1727" r:id="rId21"/>
    <p:sldId id="1728" r:id="rId22"/>
    <p:sldId id="1729" r:id="rId23"/>
    <p:sldId id="1731" r:id="rId24"/>
    <p:sldId id="1732" r:id="rId25"/>
    <p:sldId id="1733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A57A69"/>
    <a:srgbClr val="CED5D4"/>
    <a:srgbClr val="4F5355"/>
    <a:srgbClr val="697073"/>
    <a:srgbClr val="FE9D30"/>
    <a:srgbClr val="D1A61B"/>
    <a:srgbClr val="B8A489"/>
    <a:srgbClr val="CFA260"/>
    <a:srgbClr val="3D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7" y="7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5DB-4C1C-4CFC-A206-84ECEF943802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ABC2-6772-4727-AFE1-F6A682502C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2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图片占位符 319">
            <a:extLst>
              <a:ext uri="{FF2B5EF4-FFF2-40B4-BE49-F238E27FC236}">
                <a16:creationId xmlns:a16="http://schemas.microsoft.com/office/drawing/2014/main" id="{4D53642E-86A6-4279-B3D1-ACD7F623C4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0895637" cy="5189229"/>
          </a:xfrm>
          <a:custGeom>
            <a:avLst/>
            <a:gdLst>
              <a:gd name="connsiteX0" fmla="*/ 607241 w 10895637"/>
              <a:gd name="connsiteY0" fmla="*/ 3408786 h 5189229"/>
              <a:gd name="connsiteX1" fmla="*/ 1497462 w 10895637"/>
              <a:gd name="connsiteY1" fmla="*/ 4299007 h 5189229"/>
              <a:gd name="connsiteX2" fmla="*/ 607242 w 10895637"/>
              <a:gd name="connsiteY2" fmla="*/ 5189229 h 5189229"/>
              <a:gd name="connsiteX3" fmla="*/ 0 w 10895637"/>
              <a:gd name="connsiteY3" fmla="*/ 4581987 h 5189229"/>
              <a:gd name="connsiteX4" fmla="*/ 0 w 10895637"/>
              <a:gd name="connsiteY4" fmla="*/ 4016028 h 5189229"/>
              <a:gd name="connsiteX5" fmla="*/ 9065598 w 10895637"/>
              <a:gd name="connsiteY5" fmla="*/ 2490539 h 5189229"/>
              <a:gd name="connsiteX6" fmla="*/ 9955820 w 10895637"/>
              <a:gd name="connsiteY6" fmla="*/ 3380760 h 5189229"/>
              <a:gd name="connsiteX7" fmla="*/ 9065598 w 10895637"/>
              <a:gd name="connsiteY7" fmla="*/ 4270982 h 5189229"/>
              <a:gd name="connsiteX8" fmla="*/ 8175377 w 10895637"/>
              <a:gd name="connsiteY8" fmla="*/ 3380761 h 5189229"/>
              <a:gd name="connsiteX9" fmla="*/ 7185963 w 10895637"/>
              <a:gd name="connsiteY9" fmla="*/ 2490539 h 5189229"/>
              <a:gd name="connsiteX10" fmla="*/ 8076185 w 10895637"/>
              <a:gd name="connsiteY10" fmla="*/ 3380761 h 5189229"/>
              <a:gd name="connsiteX11" fmla="*/ 7185964 w 10895637"/>
              <a:gd name="connsiteY11" fmla="*/ 4270982 h 5189229"/>
              <a:gd name="connsiteX12" fmla="*/ 6295742 w 10895637"/>
              <a:gd name="connsiteY12" fmla="*/ 3380760 h 5189229"/>
              <a:gd name="connsiteX13" fmla="*/ 1547057 w 10895637"/>
              <a:gd name="connsiteY13" fmla="*/ 2467029 h 5189229"/>
              <a:gd name="connsiteX14" fmla="*/ 2437279 w 10895637"/>
              <a:gd name="connsiteY14" fmla="*/ 3357251 h 5189229"/>
              <a:gd name="connsiteX15" fmla="*/ 1547057 w 10895637"/>
              <a:gd name="connsiteY15" fmla="*/ 4247474 h 5189229"/>
              <a:gd name="connsiteX16" fmla="*/ 656836 w 10895637"/>
              <a:gd name="connsiteY16" fmla="*/ 3357251 h 5189229"/>
              <a:gd name="connsiteX17" fmla="*/ 2486877 w 10895637"/>
              <a:gd name="connsiteY17" fmla="*/ 1525276 h 5189229"/>
              <a:gd name="connsiteX18" fmla="*/ 3377098 w 10895637"/>
              <a:gd name="connsiteY18" fmla="*/ 2415495 h 5189229"/>
              <a:gd name="connsiteX19" fmla="*/ 2486877 w 10895637"/>
              <a:gd name="connsiteY19" fmla="*/ 3305717 h 5189229"/>
              <a:gd name="connsiteX20" fmla="*/ 1596655 w 10895637"/>
              <a:gd name="connsiteY20" fmla="*/ 2415495 h 5189229"/>
              <a:gd name="connsiteX21" fmla="*/ 10005415 w 10895637"/>
              <a:gd name="connsiteY21" fmla="*/ 1525276 h 5189229"/>
              <a:gd name="connsiteX22" fmla="*/ 10895637 w 10895637"/>
              <a:gd name="connsiteY22" fmla="*/ 2415495 h 5189229"/>
              <a:gd name="connsiteX23" fmla="*/ 10005415 w 10895637"/>
              <a:gd name="connsiteY23" fmla="*/ 3305717 h 5189229"/>
              <a:gd name="connsiteX24" fmla="*/ 9115194 w 10895637"/>
              <a:gd name="connsiteY24" fmla="*/ 2415495 h 5189229"/>
              <a:gd name="connsiteX25" fmla="*/ 8125779 w 10895637"/>
              <a:gd name="connsiteY25" fmla="*/ 1525276 h 5189229"/>
              <a:gd name="connsiteX26" fmla="*/ 9016000 w 10895637"/>
              <a:gd name="connsiteY26" fmla="*/ 2415495 h 5189229"/>
              <a:gd name="connsiteX27" fmla="*/ 8125779 w 10895637"/>
              <a:gd name="connsiteY27" fmla="*/ 3305717 h 5189229"/>
              <a:gd name="connsiteX28" fmla="*/ 7235557 w 10895637"/>
              <a:gd name="connsiteY28" fmla="*/ 2415495 h 5189229"/>
              <a:gd name="connsiteX29" fmla="*/ 6246143 w 10895637"/>
              <a:gd name="connsiteY29" fmla="*/ 1525276 h 5189229"/>
              <a:gd name="connsiteX30" fmla="*/ 7136365 w 10895637"/>
              <a:gd name="connsiteY30" fmla="*/ 2415495 h 5189229"/>
              <a:gd name="connsiteX31" fmla="*/ 6246143 w 10895637"/>
              <a:gd name="connsiteY31" fmla="*/ 3305717 h 5189229"/>
              <a:gd name="connsiteX32" fmla="*/ 5355923 w 10895637"/>
              <a:gd name="connsiteY32" fmla="*/ 2415495 h 5189229"/>
              <a:gd name="connsiteX33" fmla="*/ 4366509 w 10895637"/>
              <a:gd name="connsiteY33" fmla="*/ 1525276 h 5189229"/>
              <a:gd name="connsiteX34" fmla="*/ 5256730 w 10895637"/>
              <a:gd name="connsiteY34" fmla="*/ 2415495 h 5189229"/>
              <a:gd name="connsiteX35" fmla="*/ 4366509 w 10895637"/>
              <a:gd name="connsiteY35" fmla="*/ 3305717 h 5189229"/>
              <a:gd name="connsiteX36" fmla="*/ 3476291 w 10895637"/>
              <a:gd name="connsiteY36" fmla="*/ 2415495 h 5189229"/>
              <a:gd name="connsiteX37" fmla="*/ 607238 w 10895637"/>
              <a:gd name="connsiteY37" fmla="*/ 1525274 h 5189229"/>
              <a:gd name="connsiteX38" fmla="*/ 1497459 w 10895637"/>
              <a:gd name="connsiteY38" fmla="*/ 2415495 h 5189229"/>
              <a:gd name="connsiteX39" fmla="*/ 607238 w 10895637"/>
              <a:gd name="connsiteY39" fmla="*/ 3305716 h 5189229"/>
              <a:gd name="connsiteX40" fmla="*/ 0 w 10895637"/>
              <a:gd name="connsiteY40" fmla="*/ 2698479 h 5189229"/>
              <a:gd name="connsiteX41" fmla="*/ 0 w 10895637"/>
              <a:gd name="connsiteY41" fmla="*/ 2132511 h 5189229"/>
              <a:gd name="connsiteX42" fmla="*/ 9065598 w 10895637"/>
              <a:gd name="connsiteY42" fmla="*/ 585458 h 5189229"/>
              <a:gd name="connsiteX43" fmla="*/ 9955819 w 10895637"/>
              <a:gd name="connsiteY43" fmla="*/ 1475679 h 5189229"/>
              <a:gd name="connsiteX44" fmla="*/ 9065598 w 10895637"/>
              <a:gd name="connsiteY44" fmla="*/ 2365899 h 5189229"/>
              <a:gd name="connsiteX45" fmla="*/ 8175377 w 10895637"/>
              <a:gd name="connsiteY45" fmla="*/ 1475679 h 5189229"/>
              <a:gd name="connsiteX46" fmla="*/ 7185964 w 10895637"/>
              <a:gd name="connsiteY46" fmla="*/ 585458 h 5189229"/>
              <a:gd name="connsiteX47" fmla="*/ 8076185 w 10895637"/>
              <a:gd name="connsiteY47" fmla="*/ 1475679 h 5189229"/>
              <a:gd name="connsiteX48" fmla="*/ 7185963 w 10895637"/>
              <a:gd name="connsiteY48" fmla="*/ 2365898 h 5189229"/>
              <a:gd name="connsiteX49" fmla="*/ 6295742 w 10895637"/>
              <a:gd name="connsiteY49" fmla="*/ 1475680 h 5189229"/>
              <a:gd name="connsiteX50" fmla="*/ 5306327 w 10895637"/>
              <a:gd name="connsiteY50" fmla="*/ 585458 h 5189229"/>
              <a:gd name="connsiteX51" fmla="*/ 6196548 w 10895637"/>
              <a:gd name="connsiteY51" fmla="*/ 1475679 h 5189229"/>
              <a:gd name="connsiteX52" fmla="*/ 5306328 w 10895637"/>
              <a:gd name="connsiteY52" fmla="*/ 2365898 h 5189229"/>
              <a:gd name="connsiteX53" fmla="*/ 4416106 w 10895637"/>
              <a:gd name="connsiteY53" fmla="*/ 1475679 h 5189229"/>
              <a:gd name="connsiteX54" fmla="*/ 3426696 w 10895637"/>
              <a:gd name="connsiteY54" fmla="*/ 585458 h 5189229"/>
              <a:gd name="connsiteX55" fmla="*/ 4316913 w 10895637"/>
              <a:gd name="connsiteY55" fmla="*/ 1475679 h 5189229"/>
              <a:gd name="connsiteX56" fmla="*/ 3426695 w 10895637"/>
              <a:gd name="connsiteY56" fmla="*/ 2365898 h 5189229"/>
              <a:gd name="connsiteX57" fmla="*/ 2536473 w 10895637"/>
              <a:gd name="connsiteY57" fmla="*/ 1475679 h 5189229"/>
              <a:gd name="connsiteX58" fmla="*/ 1547057 w 10895637"/>
              <a:gd name="connsiteY58" fmla="*/ 585456 h 5189229"/>
              <a:gd name="connsiteX59" fmla="*/ 2437279 w 10895637"/>
              <a:gd name="connsiteY59" fmla="*/ 1475679 h 5189229"/>
              <a:gd name="connsiteX60" fmla="*/ 1547057 w 10895637"/>
              <a:gd name="connsiteY60" fmla="*/ 2365899 h 5189229"/>
              <a:gd name="connsiteX61" fmla="*/ 656837 w 10895637"/>
              <a:gd name="connsiteY61" fmla="*/ 1475679 h 5189229"/>
              <a:gd name="connsiteX62" fmla="*/ 9022147 w 10895637"/>
              <a:gd name="connsiteY62" fmla="*/ 0 h 5189229"/>
              <a:gd name="connsiteX63" fmla="*/ 9543551 w 10895637"/>
              <a:gd name="connsiteY63" fmla="*/ 0 h 5189229"/>
              <a:gd name="connsiteX64" fmla="*/ 9065598 w 10895637"/>
              <a:gd name="connsiteY64" fmla="*/ 477954 h 5189229"/>
              <a:gd name="connsiteX65" fmla="*/ 8587642 w 10895637"/>
              <a:gd name="connsiteY65" fmla="*/ 1 h 5189229"/>
              <a:gd name="connsiteX66" fmla="*/ 8485680 w 10895637"/>
              <a:gd name="connsiteY66" fmla="*/ 0 h 5189229"/>
              <a:gd name="connsiteX67" fmla="*/ 9016000 w 10895637"/>
              <a:gd name="connsiteY67" fmla="*/ 530321 h 5189229"/>
              <a:gd name="connsiteX68" fmla="*/ 8125779 w 10895637"/>
              <a:gd name="connsiteY68" fmla="*/ 1420543 h 5189229"/>
              <a:gd name="connsiteX69" fmla="*/ 7235558 w 10895637"/>
              <a:gd name="connsiteY69" fmla="*/ 530321 h 5189229"/>
              <a:gd name="connsiteX70" fmla="*/ 7765878 w 10895637"/>
              <a:gd name="connsiteY70" fmla="*/ 1 h 5189229"/>
              <a:gd name="connsiteX71" fmla="*/ 6708009 w 10895637"/>
              <a:gd name="connsiteY71" fmla="*/ 0 h 5189229"/>
              <a:gd name="connsiteX72" fmla="*/ 7663917 w 10895637"/>
              <a:gd name="connsiteY72" fmla="*/ 0 h 5189229"/>
              <a:gd name="connsiteX73" fmla="*/ 7185963 w 10895637"/>
              <a:gd name="connsiteY73" fmla="*/ 477954 h 5189229"/>
              <a:gd name="connsiteX74" fmla="*/ 5886244 w 10895637"/>
              <a:gd name="connsiteY74" fmla="*/ 0 h 5189229"/>
              <a:gd name="connsiteX75" fmla="*/ 6606043 w 10895637"/>
              <a:gd name="connsiteY75" fmla="*/ 0 h 5189229"/>
              <a:gd name="connsiteX76" fmla="*/ 7136365 w 10895637"/>
              <a:gd name="connsiteY76" fmla="*/ 530322 h 5189229"/>
              <a:gd name="connsiteX77" fmla="*/ 6246143 w 10895637"/>
              <a:gd name="connsiteY77" fmla="*/ 1420543 h 5189229"/>
              <a:gd name="connsiteX78" fmla="*/ 5355921 w 10895637"/>
              <a:gd name="connsiteY78" fmla="*/ 530321 h 5189229"/>
              <a:gd name="connsiteX79" fmla="*/ 4828374 w 10895637"/>
              <a:gd name="connsiteY79" fmla="*/ 0 h 5189229"/>
              <a:gd name="connsiteX80" fmla="*/ 5784282 w 10895637"/>
              <a:gd name="connsiteY80" fmla="*/ 0 h 5189229"/>
              <a:gd name="connsiteX81" fmla="*/ 5306328 w 10895637"/>
              <a:gd name="connsiteY81" fmla="*/ 477954 h 5189229"/>
              <a:gd name="connsiteX82" fmla="*/ 4006611 w 10895637"/>
              <a:gd name="connsiteY82" fmla="*/ 0 h 5189229"/>
              <a:gd name="connsiteX83" fmla="*/ 4726410 w 10895637"/>
              <a:gd name="connsiteY83" fmla="*/ 1 h 5189229"/>
              <a:gd name="connsiteX84" fmla="*/ 5256731 w 10895637"/>
              <a:gd name="connsiteY84" fmla="*/ 530321 h 5189229"/>
              <a:gd name="connsiteX85" fmla="*/ 4366509 w 10895637"/>
              <a:gd name="connsiteY85" fmla="*/ 1420543 h 5189229"/>
              <a:gd name="connsiteX86" fmla="*/ 3476290 w 10895637"/>
              <a:gd name="connsiteY86" fmla="*/ 530321 h 5189229"/>
              <a:gd name="connsiteX87" fmla="*/ 2948738 w 10895637"/>
              <a:gd name="connsiteY87" fmla="*/ 0 h 5189229"/>
              <a:gd name="connsiteX88" fmla="*/ 3904646 w 10895637"/>
              <a:gd name="connsiteY88" fmla="*/ 0 h 5189229"/>
              <a:gd name="connsiteX89" fmla="*/ 3426692 w 10895637"/>
              <a:gd name="connsiteY89" fmla="*/ 477954 h 5189229"/>
              <a:gd name="connsiteX90" fmla="*/ 2126976 w 10895637"/>
              <a:gd name="connsiteY90" fmla="*/ 0 h 5189229"/>
              <a:gd name="connsiteX91" fmla="*/ 2846776 w 10895637"/>
              <a:gd name="connsiteY91" fmla="*/ 0 h 5189229"/>
              <a:gd name="connsiteX92" fmla="*/ 3377096 w 10895637"/>
              <a:gd name="connsiteY92" fmla="*/ 530322 h 5189229"/>
              <a:gd name="connsiteX93" fmla="*/ 2486877 w 10895637"/>
              <a:gd name="connsiteY93" fmla="*/ 1420543 h 5189229"/>
              <a:gd name="connsiteX94" fmla="*/ 1596654 w 10895637"/>
              <a:gd name="connsiteY94" fmla="*/ 530321 h 5189229"/>
              <a:gd name="connsiteX95" fmla="*/ 1069103 w 10895637"/>
              <a:gd name="connsiteY95" fmla="*/ 0 h 5189229"/>
              <a:gd name="connsiteX96" fmla="*/ 2025011 w 10895637"/>
              <a:gd name="connsiteY96" fmla="*/ 0 h 5189229"/>
              <a:gd name="connsiteX97" fmla="*/ 1547057 w 10895637"/>
              <a:gd name="connsiteY97" fmla="*/ 477954 h 5189229"/>
              <a:gd name="connsiteX98" fmla="*/ 247336 w 10895637"/>
              <a:gd name="connsiteY98" fmla="*/ 0 h 5189229"/>
              <a:gd name="connsiteX99" fmla="*/ 967138 w 10895637"/>
              <a:gd name="connsiteY99" fmla="*/ 0 h 5189229"/>
              <a:gd name="connsiteX100" fmla="*/ 1497458 w 10895637"/>
              <a:gd name="connsiteY100" fmla="*/ 530320 h 5189229"/>
              <a:gd name="connsiteX101" fmla="*/ 607237 w 10895637"/>
              <a:gd name="connsiteY101" fmla="*/ 1420542 h 5189229"/>
              <a:gd name="connsiteX102" fmla="*/ 0 w 10895637"/>
              <a:gd name="connsiteY102" fmla="*/ 813305 h 5189229"/>
              <a:gd name="connsiteX103" fmla="*/ 0 w 10895637"/>
              <a:gd name="connsiteY103" fmla="*/ 247336 h 51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895637" h="5189229">
                <a:moveTo>
                  <a:pt x="607241" y="3408786"/>
                </a:moveTo>
                <a:lnTo>
                  <a:pt x="1497462" y="4299007"/>
                </a:lnTo>
                <a:lnTo>
                  <a:pt x="607242" y="5189229"/>
                </a:lnTo>
                <a:lnTo>
                  <a:pt x="0" y="4581987"/>
                </a:lnTo>
                <a:lnTo>
                  <a:pt x="0" y="4016028"/>
                </a:lnTo>
                <a:close/>
                <a:moveTo>
                  <a:pt x="9065598" y="2490539"/>
                </a:moveTo>
                <a:lnTo>
                  <a:pt x="9955820" y="3380760"/>
                </a:lnTo>
                <a:lnTo>
                  <a:pt x="9065598" y="4270982"/>
                </a:lnTo>
                <a:lnTo>
                  <a:pt x="8175377" y="3380761"/>
                </a:lnTo>
                <a:close/>
                <a:moveTo>
                  <a:pt x="7185963" y="2490539"/>
                </a:moveTo>
                <a:lnTo>
                  <a:pt x="8076185" y="3380761"/>
                </a:lnTo>
                <a:lnTo>
                  <a:pt x="7185964" y="4270982"/>
                </a:lnTo>
                <a:lnTo>
                  <a:pt x="6295742" y="3380760"/>
                </a:lnTo>
                <a:close/>
                <a:moveTo>
                  <a:pt x="1547057" y="2467029"/>
                </a:moveTo>
                <a:lnTo>
                  <a:pt x="2437279" y="3357251"/>
                </a:lnTo>
                <a:lnTo>
                  <a:pt x="1547057" y="4247474"/>
                </a:lnTo>
                <a:lnTo>
                  <a:pt x="656836" y="3357251"/>
                </a:lnTo>
                <a:close/>
                <a:moveTo>
                  <a:pt x="2486877" y="1525276"/>
                </a:moveTo>
                <a:lnTo>
                  <a:pt x="3377098" y="2415495"/>
                </a:lnTo>
                <a:lnTo>
                  <a:pt x="2486877" y="3305717"/>
                </a:lnTo>
                <a:lnTo>
                  <a:pt x="1596655" y="2415495"/>
                </a:lnTo>
                <a:close/>
                <a:moveTo>
                  <a:pt x="10005415" y="1525276"/>
                </a:moveTo>
                <a:lnTo>
                  <a:pt x="10895637" y="2415495"/>
                </a:lnTo>
                <a:lnTo>
                  <a:pt x="10005415" y="3305717"/>
                </a:lnTo>
                <a:lnTo>
                  <a:pt x="9115194" y="2415495"/>
                </a:lnTo>
                <a:close/>
                <a:moveTo>
                  <a:pt x="8125779" y="1525276"/>
                </a:moveTo>
                <a:lnTo>
                  <a:pt x="9016000" y="2415495"/>
                </a:lnTo>
                <a:lnTo>
                  <a:pt x="8125779" y="3305717"/>
                </a:lnTo>
                <a:lnTo>
                  <a:pt x="7235557" y="2415495"/>
                </a:lnTo>
                <a:close/>
                <a:moveTo>
                  <a:pt x="6246143" y="1525276"/>
                </a:moveTo>
                <a:lnTo>
                  <a:pt x="7136365" y="2415495"/>
                </a:lnTo>
                <a:lnTo>
                  <a:pt x="6246143" y="3305717"/>
                </a:lnTo>
                <a:lnTo>
                  <a:pt x="5355923" y="2415495"/>
                </a:lnTo>
                <a:close/>
                <a:moveTo>
                  <a:pt x="4366509" y="1525276"/>
                </a:moveTo>
                <a:lnTo>
                  <a:pt x="5256730" y="2415495"/>
                </a:lnTo>
                <a:lnTo>
                  <a:pt x="4366509" y="3305717"/>
                </a:lnTo>
                <a:lnTo>
                  <a:pt x="3476291" y="2415495"/>
                </a:lnTo>
                <a:close/>
                <a:moveTo>
                  <a:pt x="607238" y="1525274"/>
                </a:moveTo>
                <a:lnTo>
                  <a:pt x="1497459" y="2415495"/>
                </a:lnTo>
                <a:lnTo>
                  <a:pt x="607238" y="3305716"/>
                </a:lnTo>
                <a:lnTo>
                  <a:pt x="0" y="2698479"/>
                </a:lnTo>
                <a:lnTo>
                  <a:pt x="0" y="2132511"/>
                </a:lnTo>
                <a:close/>
                <a:moveTo>
                  <a:pt x="9065598" y="585458"/>
                </a:moveTo>
                <a:lnTo>
                  <a:pt x="9955819" y="1475679"/>
                </a:lnTo>
                <a:lnTo>
                  <a:pt x="9065598" y="2365899"/>
                </a:lnTo>
                <a:lnTo>
                  <a:pt x="8175377" y="1475679"/>
                </a:lnTo>
                <a:close/>
                <a:moveTo>
                  <a:pt x="7185964" y="585458"/>
                </a:moveTo>
                <a:lnTo>
                  <a:pt x="8076185" y="1475679"/>
                </a:lnTo>
                <a:lnTo>
                  <a:pt x="7185963" y="2365898"/>
                </a:lnTo>
                <a:lnTo>
                  <a:pt x="6295742" y="1475680"/>
                </a:lnTo>
                <a:close/>
                <a:moveTo>
                  <a:pt x="5306327" y="585458"/>
                </a:moveTo>
                <a:lnTo>
                  <a:pt x="6196548" y="1475679"/>
                </a:lnTo>
                <a:lnTo>
                  <a:pt x="5306328" y="2365898"/>
                </a:lnTo>
                <a:lnTo>
                  <a:pt x="4416106" y="1475679"/>
                </a:lnTo>
                <a:close/>
                <a:moveTo>
                  <a:pt x="3426696" y="585458"/>
                </a:moveTo>
                <a:lnTo>
                  <a:pt x="4316913" y="1475679"/>
                </a:lnTo>
                <a:lnTo>
                  <a:pt x="3426695" y="2365898"/>
                </a:lnTo>
                <a:lnTo>
                  <a:pt x="2536473" y="1475679"/>
                </a:lnTo>
                <a:close/>
                <a:moveTo>
                  <a:pt x="1547057" y="585456"/>
                </a:moveTo>
                <a:lnTo>
                  <a:pt x="2437279" y="1475679"/>
                </a:lnTo>
                <a:lnTo>
                  <a:pt x="1547057" y="2365899"/>
                </a:lnTo>
                <a:lnTo>
                  <a:pt x="656837" y="1475679"/>
                </a:lnTo>
                <a:close/>
                <a:moveTo>
                  <a:pt x="9022147" y="0"/>
                </a:moveTo>
                <a:lnTo>
                  <a:pt x="9543551" y="0"/>
                </a:lnTo>
                <a:lnTo>
                  <a:pt x="9065598" y="477954"/>
                </a:lnTo>
                <a:lnTo>
                  <a:pt x="8587642" y="1"/>
                </a:lnTo>
                <a:close/>
                <a:moveTo>
                  <a:pt x="8485680" y="0"/>
                </a:moveTo>
                <a:lnTo>
                  <a:pt x="9016000" y="530321"/>
                </a:lnTo>
                <a:lnTo>
                  <a:pt x="8125779" y="1420543"/>
                </a:lnTo>
                <a:lnTo>
                  <a:pt x="7235558" y="530321"/>
                </a:lnTo>
                <a:lnTo>
                  <a:pt x="7765878" y="1"/>
                </a:lnTo>
                <a:close/>
                <a:moveTo>
                  <a:pt x="6708009" y="0"/>
                </a:moveTo>
                <a:lnTo>
                  <a:pt x="7663917" y="0"/>
                </a:lnTo>
                <a:lnTo>
                  <a:pt x="7185963" y="477954"/>
                </a:lnTo>
                <a:close/>
                <a:moveTo>
                  <a:pt x="5886244" y="0"/>
                </a:moveTo>
                <a:lnTo>
                  <a:pt x="6606043" y="0"/>
                </a:lnTo>
                <a:lnTo>
                  <a:pt x="7136365" y="530322"/>
                </a:lnTo>
                <a:lnTo>
                  <a:pt x="6246143" y="1420543"/>
                </a:lnTo>
                <a:lnTo>
                  <a:pt x="5355921" y="530321"/>
                </a:lnTo>
                <a:close/>
                <a:moveTo>
                  <a:pt x="4828374" y="0"/>
                </a:moveTo>
                <a:lnTo>
                  <a:pt x="5784282" y="0"/>
                </a:lnTo>
                <a:lnTo>
                  <a:pt x="5306328" y="477954"/>
                </a:lnTo>
                <a:close/>
                <a:moveTo>
                  <a:pt x="4006611" y="0"/>
                </a:moveTo>
                <a:lnTo>
                  <a:pt x="4726410" y="1"/>
                </a:lnTo>
                <a:lnTo>
                  <a:pt x="5256731" y="530321"/>
                </a:lnTo>
                <a:lnTo>
                  <a:pt x="4366509" y="1420543"/>
                </a:lnTo>
                <a:lnTo>
                  <a:pt x="3476290" y="530321"/>
                </a:lnTo>
                <a:close/>
                <a:moveTo>
                  <a:pt x="2948738" y="0"/>
                </a:moveTo>
                <a:lnTo>
                  <a:pt x="3904646" y="0"/>
                </a:lnTo>
                <a:lnTo>
                  <a:pt x="3426692" y="477954"/>
                </a:lnTo>
                <a:close/>
                <a:moveTo>
                  <a:pt x="2126976" y="0"/>
                </a:moveTo>
                <a:lnTo>
                  <a:pt x="2846776" y="0"/>
                </a:lnTo>
                <a:lnTo>
                  <a:pt x="3377096" y="530322"/>
                </a:lnTo>
                <a:lnTo>
                  <a:pt x="2486877" y="1420543"/>
                </a:lnTo>
                <a:lnTo>
                  <a:pt x="1596654" y="530321"/>
                </a:lnTo>
                <a:close/>
                <a:moveTo>
                  <a:pt x="1069103" y="0"/>
                </a:moveTo>
                <a:lnTo>
                  <a:pt x="2025011" y="0"/>
                </a:lnTo>
                <a:lnTo>
                  <a:pt x="1547057" y="477954"/>
                </a:lnTo>
                <a:close/>
                <a:moveTo>
                  <a:pt x="247336" y="0"/>
                </a:moveTo>
                <a:lnTo>
                  <a:pt x="967138" y="0"/>
                </a:lnTo>
                <a:lnTo>
                  <a:pt x="1497458" y="530320"/>
                </a:lnTo>
                <a:lnTo>
                  <a:pt x="607237" y="1420542"/>
                </a:lnTo>
                <a:lnTo>
                  <a:pt x="0" y="813305"/>
                </a:lnTo>
                <a:lnTo>
                  <a:pt x="0" y="2473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1250" y="5411074"/>
            <a:ext cx="9139238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2381250" y="4314548"/>
            <a:ext cx="9139238" cy="10965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D4E33E2A-05BF-4DBE-B640-92688D4B1519}"/>
              </a:ext>
            </a:extLst>
          </p:cNvPr>
          <p:cNvSpPr/>
          <p:nvPr userDrawn="1"/>
        </p:nvSpPr>
        <p:spPr>
          <a:xfrm rot="2700000">
            <a:off x="8938663" y="-367058"/>
            <a:ext cx="4163901" cy="3883643"/>
          </a:xfrm>
          <a:custGeom>
            <a:avLst/>
            <a:gdLst>
              <a:gd name="connsiteX0" fmla="*/ 1 w 4163901"/>
              <a:gd name="connsiteY0" fmla="*/ 1796719 h 3883643"/>
              <a:gd name="connsiteX1" fmla="*/ 1796720 w 4163901"/>
              <a:gd name="connsiteY1" fmla="*/ 0 h 3883643"/>
              <a:gd name="connsiteX2" fmla="*/ 4163901 w 4163901"/>
              <a:gd name="connsiteY2" fmla="*/ 2367181 h 3883643"/>
              <a:gd name="connsiteX3" fmla="*/ 4163901 w 4163901"/>
              <a:gd name="connsiteY3" fmla="*/ 3883643 h 3883643"/>
              <a:gd name="connsiteX4" fmla="*/ 0 w 4163901"/>
              <a:gd name="connsiteY4" fmla="*/ 3883643 h 3883643"/>
              <a:gd name="connsiteX5" fmla="*/ 0 w 4163901"/>
              <a:gd name="connsiteY5" fmla="*/ 3879725 h 3883643"/>
              <a:gd name="connsiteX6" fmla="*/ 2679672 w 4163901"/>
              <a:gd name="connsiteY6" fmla="*/ 3879726 h 3883643"/>
              <a:gd name="connsiteX7" fmla="*/ 2679672 w 4163901"/>
              <a:gd name="connsiteY7" fmla="*/ 2536975 h 3883643"/>
              <a:gd name="connsiteX8" fmla="*/ 0 w 4163901"/>
              <a:gd name="connsiteY8" fmla="*/ 2536975 h 388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3901" h="3883643">
                <a:moveTo>
                  <a:pt x="1" y="1796719"/>
                </a:moveTo>
                <a:lnTo>
                  <a:pt x="1796720" y="0"/>
                </a:lnTo>
                <a:lnTo>
                  <a:pt x="4163901" y="2367181"/>
                </a:lnTo>
                <a:lnTo>
                  <a:pt x="4163901" y="3883643"/>
                </a:lnTo>
                <a:lnTo>
                  <a:pt x="0" y="3883643"/>
                </a:lnTo>
                <a:lnTo>
                  <a:pt x="0" y="3879725"/>
                </a:lnTo>
                <a:lnTo>
                  <a:pt x="2679672" y="3879726"/>
                </a:lnTo>
                <a:lnTo>
                  <a:pt x="2679672" y="2536975"/>
                </a:lnTo>
                <a:lnTo>
                  <a:pt x="0" y="2536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132750D-7C98-4B52-B5A3-E1542D4D8035}"/>
              </a:ext>
            </a:extLst>
          </p:cNvPr>
          <p:cNvSpPr/>
          <p:nvPr userDrawn="1"/>
        </p:nvSpPr>
        <p:spPr>
          <a:xfrm rot="2700000">
            <a:off x="-1059549" y="1356915"/>
            <a:ext cx="2119098" cy="2119098"/>
          </a:xfrm>
          <a:custGeom>
            <a:avLst/>
            <a:gdLst>
              <a:gd name="connsiteX0" fmla="*/ 1330475 w 2119098"/>
              <a:gd name="connsiteY0" fmla="*/ 1330475 h 2119098"/>
              <a:gd name="connsiteX1" fmla="*/ 2119098 w 2119098"/>
              <a:gd name="connsiteY1" fmla="*/ 1330475 h 2119098"/>
              <a:gd name="connsiteX2" fmla="*/ 2119098 w 2119098"/>
              <a:gd name="connsiteY2" fmla="*/ 2119098 h 2119098"/>
              <a:gd name="connsiteX3" fmla="*/ 0 w 2119098"/>
              <a:gd name="connsiteY3" fmla="*/ 0 h 2119098"/>
              <a:gd name="connsiteX4" fmla="*/ 788624 w 2119098"/>
              <a:gd name="connsiteY4" fmla="*/ 0 h 2119098"/>
              <a:gd name="connsiteX5" fmla="*/ 788624 w 2119098"/>
              <a:gd name="connsiteY5" fmla="*/ 788624 h 21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98" h="2119098">
                <a:moveTo>
                  <a:pt x="1330475" y="1330475"/>
                </a:moveTo>
                <a:lnTo>
                  <a:pt x="2119098" y="1330475"/>
                </a:lnTo>
                <a:lnTo>
                  <a:pt x="2119098" y="2119098"/>
                </a:lnTo>
                <a:close/>
                <a:moveTo>
                  <a:pt x="0" y="0"/>
                </a:moveTo>
                <a:lnTo>
                  <a:pt x="788624" y="0"/>
                </a:lnTo>
                <a:lnTo>
                  <a:pt x="788624" y="788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1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2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图片占位符 61">
            <a:extLst>
              <a:ext uri="{FF2B5EF4-FFF2-40B4-BE49-F238E27FC236}">
                <a16:creationId xmlns:a16="http://schemas.microsoft.com/office/drawing/2014/main" id="{1598FAD9-907A-4D4F-B01C-81E66BCDB59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318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4C1B5A71-A52E-4D34-B5D1-012DC0481A7B}"/>
              </a:ext>
            </a:extLst>
          </p:cNvPr>
          <p:cNvSpPr/>
          <p:nvPr userDrawn="1"/>
        </p:nvSpPr>
        <p:spPr>
          <a:xfrm rot="18895927">
            <a:off x="-741774" y="-8938"/>
            <a:ext cx="2458932" cy="233948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3954002"/>
            <a:ext cx="5424488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4610793"/>
            <a:ext cx="542448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24EF5-2F79-487B-BF91-5B23DD1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459DF-34D1-4D6D-920C-9BE13AF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4B3CA-12E9-4C6B-94BE-1B9EFA6C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EEF4E5-3C11-4120-8C6C-D2879E97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939FF5-2250-4938-A817-297936D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56B57-3AEB-43BC-A049-718A3C0A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414001" y="3249227"/>
            <a:ext cx="4701233" cy="150806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414001" y="5039751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14001" y="5355385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5EFA0D3-3E13-437E-9BC8-FF6E6B427A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3893" y="-1"/>
            <a:ext cx="5564108" cy="3667306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D176789-41B6-4E77-B353-D3B1BC40FB0E}"/>
              </a:ext>
            </a:extLst>
          </p:cNvPr>
          <p:cNvSpPr/>
          <p:nvPr userDrawn="1"/>
        </p:nvSpPr>
        <p:spPr>
          <a:xfrm rot="18895927">
            <a:off x="-855667" y="-11063"/>
            <a:ext cx="2863967" cy="272484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6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68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88901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5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id="{2481059D-8B10-42E7-90E4-857CF5450D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5" b="18245"/>
          <a:stretch/>
        </p:blipFill>
        <p:spPr/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 </a:t>
            </a:r>
            <a:r>
              <a:rPr lang="zh-CN" altLang="en-US" dirty="0"/>
              <a:t>春季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小微工业企业云端智能解决方案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97488" y="4314548"/>
            <a:ext cx="2006273" cy="33889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6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中国制造</a:t>
            </a:r>
            <a:r>
              <a:rPr lang="en-US" altLang="zh-CN" sz="16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2025</a:t>
            </a:r>
            <a:endParaRPr lang="zh-CN" altLang="en-US" sz="16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5">
            <a:extLst>
              <a:ext uri="{FF2B5EF4-FFF2-40B4-BE49-F238E27FC236}">
                <a16:creationId xmlns:a16="http://schemas.microsoft.com/office/drawing/2014/main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5" b="17045"/>
          <a:stretch/>
        </p:blipFill>
        <p:spPr>
          <a:xfrm>
            <a:off x="7161452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5" name="菱形 4">
            <a:extLst>
              <a:ext uri="{FF2B5EF4-FFF2-40B4-BE49-F238E27FC236}">
                <a16:creationId xmlns:a16="http://schemas.microsoft.com/office/drawing/2014/main" id="{3915D7C5-3383-4DE6-B96D-6E45EE841F2C}"/>
              </a:ext>
            </a:extLst>
          </p:cNvPr>
          <p:cNvSpPr/>
          <p:nvPr/>
        </p:nvSpPr>
        <p:spPr>
          <a:xfrm>
            <a:off x="9563100" y="2533650"/>
            <a:ext cx="2026103" cy="205282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872966" y="2527713"/>
            <a:ext cx="6101040" cy="188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东莞凤岗某建材生产厂家，对厂内压力容器进行物联网改造，实现多种参数的实时读取记录。通过大数据分析优化蒸汽用量，每月节省天然气</a:t>
            </a:r>
            <a:r>
              <a:rPr lang="en-US" altLang="zh-CN" sz="2000" dirty="0"/>
              <a:t>15000</a:t>
            </a:r>
            <a:r>
              <a:rPr lang="zh-CN" altLang="en-US" sz="2000" dirty="0"/>
              <a:t>立方米，按市价</a:t>
            </a:r>
            <a:r>
              <a:rPr lang="en-US" altLang="zh-CN" sz="2000" dirty="0"/>
              <a:t>4.9</a:t>
            </a:r>
            <a:r>
              <a:rPr lang="zh-CN" altLang="en-US" sz="2000" dirty="0"/>
              <a:t>元</a:t>
            </a:r>
            <a:r>
              <a:rPr lang="en-US" altLang="zh-CN" sz="2000" dirty="0"/>
              <a:t>/</a:t>
            </a:r>
            <a:r>
              <a:rPr lang="zh-CN" altLang="en-US" sz="2000" dirty="0"/>
              <a:t>立方米计算，每月可节省近</a:t>
            </a:r>
            <a:r>
              <a:rPr lang="en-US" altLang="zh-CN" sz="2000" dirty="0"/>
              <a:t>8</a:t>
            </a:r>
            <a:r>
              <a:rPr lang="zh-CN" altLang="en-US" sz="2000" dirty="0"/>
              <a:t>万元。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872966" y="1876134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应用案例：建材行业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，工业物联如何协助企业降本增效</a:t>
            </a:r>
          </a:p>
        </p:txBody>
      </p:sp>
    </p:spTree>
    <p:extLst>
      <p:ext uri="{BB962C8B-B14F-4D97-AF65-F5344CB8AC3E}">
        <p14:creationId xmlns:p14="http://schemas.microsoft.com/office/powerpoint/2010/main" val="271445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id="{70C33E81-A8BB-4132-B9CF-C8977F352C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" b="6065"/>
          <a:stretch/>
        </p:blipFill>
        <p:spPr/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解决方案介绍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框架与技术路线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179820" y="4081272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58D9DE-B8F4-4C99-A595-018BCFFD3901}"/>
              </a:ext>
            </a:extLst>
          </p:cNvPr>
          <p:cNvSpPr txBox="1"/>
          <p:nvPr/>
        </p:nvSpPr>
        <p:spPr>
          <a:xfrm>
            <a:off x="6221201" y="2979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7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1390762" y="1766439"/>
            <a:ext cx="984873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联接管理平台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Connection </a:t>
            </a:r>
            <a:r>
              <a:rPr lang="en-US" altLang="zh-CN" sz="3200" b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Management Platform</a:t>
            </a:r>
            <a:r>
              <a:rPr lang="zh-CN" altLang="en-US" sz="3200" b="1" i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：</a:t>
            </a:r>
            <a:endParaRPr lang="en-US" altLang="zh-CN" sz="3200" b="1" i="0" dirty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0" i="0" dirty="0">
                <a:solidFill>
                  <a:srgbClr val="575D6C"/>
                </a:solidFill>
                <a:effectLst/>
                <a:latin typeface="+mj-ea"/>
                <a:ea typeface="+mj-ea"/>
              </a:rPr>
              <a:t>汇总协调各类信息，智能化储存与分析</a:t>
            </a:r>
            <a:endParaRPr lang="en-US" altLang="zh-CN" sz="3200" b="0" i="0" dirty="0">
              <a:solidFill>
                <a:srgbClr val="575D6C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工业智能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体：</a:t>
            </a:r>
            <a:endParaRPr lang="en-US" altLang="zh-CN" sz="3200" b="1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575D6C"/>
                </a:solidFill>
                <a:latin typeface="-apple-system"/>
              </a:rPr>
              <a:t>接入现有设备机电网络，赋予现有设备端对端、端对云互联能力与本地计算能力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工业应用平台：</a:t>
            </a:r>
            <a:endParaRPr lang="en-US" altLang="zh-CN" sz="3200" b="1" i="0" dirty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575D6C"/>
                </a:solidFill>
                <a:latin typeface="-apple-system"/>
              </a:rPr>
              <a:t>为用户提供高质量的</a:t>
            </a:r>
            <a:r>
              <a:rPr lang="en-US" altLang="zh-CN" sz="2000" dirty="0">
                <a:solidFill>
                  <a:srgbClr val="575D6C"/>
                </a:solidFill>
                <a:latin typeface="-apple-system"/>
              </a:rPr>
              <a:t>WEB</a:t>
            </a:r>
            <a:r>
              <a:rPr lang="zh-CN" altLang="en-US" sz="2000" dirty="0">
                <a:solidFill>
                  <a:srgbClr val="575D6C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575D6C"/>
                </a:solidFill>
                <a:latin typeface="-apple-system"/>
              </a:rPr>
              <a:t>APP</a:t>
            </a:r>
            <a:r>
              <a:rPr lang="zh-CN" altLang="en-US" sz="2000" dirty="0">
                <a:solidFill>
                  <a:srgbClr val="575D6C"/>
                </a:solidFill>
                <a:latin typeface="-apple-system"/>
              </a:rPr>
              <a:t>应用，拥有良好的数据可视化界面，内容涵盖设备监控、</a:t>
            </a:r>
            <a:r>
              <a:rPr lang="en-US" altLang="zh-CN" sz="2000" dirty="0">
                <a:solidFill>
                  <a:srgbClr val="575D6C"/>
                </a:solidFill>
                <a:latin typeface="-apple-system"/>
              </a:rPr>
              <a:t> </a:t>
            </a:r>
            <a:r>
              <a:rPr lang="zh-CN" altLang="en-US" sz="2000" dirty="0">
                <a:solidFill>
                  <a:srgbClr val="575D6C"/>
                </a:solidFill>
                <a:latin typeface="-apple-system"/>
              </a:rPr>
              <a:t>历史数据记录、故障预警、数据分析等实用功能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886029" y="1238231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三端合并构筑立体化物联架构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8000035" y="1877028"/>
            <a:ext cx="3507129" cy="3389453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89007" y="2696901"/>
            <a:ext cx="3507129" cy="389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21528" y="1875099"/>
            <a:ext cx="3507129" cy="472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753714" y="1777091"/>
            <a:ext cx="10798698" cy="198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575D6C"/>
                </a:solidFill>
                <a:latin typeface="-apple-system"/>
              </a:rPr>
              <a:t> </a:t>
            </a: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789007" y="329970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</a:t>
            </a:r>
            <a:r>
              <a:rPr lang="zh-CN" altLang="en-US" sz="2800" dirty="0">
                <a:solidFill>
                  <a:srgbClr val="575D6C"/>
                </a:solidFill>
                <a:latin typeface="+mj-ea"/>
              </a:rPr>
              <a:t>汇总协调各类信息，智能化储存与分析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1013952" y="472022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获取接入节点信息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1013952" y="418682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数据格式与协议转换</a:t>
            </a:r>
            <a:r>
              <a:rPr lang="zh-CN" altLang="en-US" dirty="0"/>
              <a:t>协</a:t>
            </a:r>
          </a:p>
        </p:txBody>
      </p:sp>
      <p:sp>
        <p:nvSpPr>
          <p:cNvPr id="15" name="矩形 14"/>
          <p:cNvSpPr/>
          <p:nvPr/>
        </p:nvSpPr>
        <p:spPr>
          <a:xfrm>
            <a:off x="1013952" y="35206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数据采集节点状态</a:t>
            </a:r>
          </a:p>
        </p:txBody>
      </p:sp>
      <p:sp>
        <p:nvSpPr>
          <p:cNvPr id="16" name="矩形 15"/>
          <p:cNvSpPr/>
          <p:nvPr/>
        </p:nvSpPr>
        <p:spPr>
          <a:xfrm>
            <a:off x="1013952" y="29872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设备状态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1164796" y="5265500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端数据采集与协议转换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16194" y="3274141"/>
            <a:ext cx="8259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6362" y="3765754"/>
            <a:ext cx="8259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34581" y="3878825"/>
            <a:ext cx="4916" cy="5358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04075" y="4867376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端数</a:t>
            </a:r>
            <a:r>
              <a:rPr lang="zh-CN" altLang="en-US" dirty="0">
                <a:solidFill>
                  <a:schemeClr val="tx1"/>
                </a:solidFill>
              </a:rPr>
              <a:t>历史原始数据储存</a:t>
            </a:r>
            <a:r>
              <a:rPr lang="zh-CN" altLang="en-US" dirty="0"/>
              <a:t>转换</a:t>
            </a:r>
          </a:p>
        </p:txBody>
      </p:sp>
      <p:sp>
        <p:nvSpPr>
          <p:cNvPr id="23" name="矩形 22"/>
          <p:cNvSpPr/>
          <p:nvPr/>
        </p:nvSpPr>
        <p:spPr>
          <a:xfrm>
            <a:off x="4514235" y="41917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实时数据仓库</a:t>
            </a:r>
          </a:p>
        </p:txBody>
      </p:sp>
      <p:sp>
        <p:nvSpPr>
          <p:cNvPr id="24" name="矩形 23"/>
          <p:cNvSpPr/>
          <p:nvPr/>
        </p:nvSpPr>
        <p:spPr>
          <a:xfrm>
            <a:off x="4514235" y="352560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数据拆解与分块储存</a:t>
            </a:r>
          </a:p>
        </p:txBody>
      </p:sp>
      <p:sp>
        <p:nvSpPr>
          <p:cNvPr id="25" name="矩形 24"/>
          <p:cNvSpPr/>
          <p:nvPr/>
        </p:nvSpPr>
        <p:spPr>
          <a:xfrm>
            <a:off x="4524395" y="20676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综合历史数据储存</a:t>
            </a:r>
          </a:p>
        </p:txBody>
      </p:sp>
      <p:sp>
        <p:nvSpPr>
          <p:cNvPr id="26" name="矩形 25"/>
          <p:cNvSpPr/>
          <p:nvPr/>
        </p:nvSpPr>
        <p:spPr>
          <a:xfrm>
            <a:off x="4714895" y="5407086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数据管理与储存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087597" y="44828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259812" y="46509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7259812" y="38381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526772" y="2761225"/>
            <a:ext cx="2235200" cy="589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数据分析模块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01092" y="31981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801092" y="23853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249652" y="2405625"/>
            <a:ext cx="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215334" y="3333188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数据对象缓存</a:t>
            </a:r>
          </a:p>
        </p:txBody>
      </p:sp>
      <p:sp>
        <p:nvSpPr>
          <p:cNvPr id="46" name="矩形 45"/>
          <p:cNvSpPr/>
          <p:nvPr/>
        </p:nvSpPr>
        <p:spPr>
          <a:xfrm>
            <a:off x="8215334" y="2799788"/>
            <a:ext cx="1588423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权限认证</a:t>
            </a:r>
          </a:p>
        </p:txBody>
      </p:sp>
      <p:sp>
        <p:nvSpPr>
          <p:cNvPr id="48" name="矩形 47"/>
          <p:cNvSpPr/>
          <p:nvPr/>
        </p:nvSpPr>
        <p:spPr>
          <a:xfrm>
            <a:off x="8215334" y="206324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构造数据对象</a:t>
            </a:r>
          </a:p>
        </p:txBody>
      </p:sp>
      <p:sp>
        <p:nvSpPr>
          <p:cNvPr id="49" name="矩形 48"/>
          <p:cNvSpPr/>
          <p:nvPr/>
        </p:nvSpPr>
        <p:spPr>
          <a:xfrm>
            <a:off x="8400902" y="3878468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接口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590255" y="2326946"/>
            <a:ext cx="8259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1042248" y="2453833"/>
            <a:ext cx="11575" cy="10648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1037892" y="4334097"/>
            <a:ext cx="4916" cy="5358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8667011" y="4271058"/>
            <a:ext cx="2427" cy="58582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8634715" y="3208118"/>
            <a:ext cx="1928" cy="39160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622641" y="2419109"/>
            <a:ext cx="498" cy="46043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22057" y="605356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接入管理程序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06991" y="603838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数据处理程序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02890" y="4828788"/>
            <a:ext cx="19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客户端应用接口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F5C8929B-7790-4215-BC3C-A6DC4FAEACC4}"/>
              </a:ext>
            </a:extLst>
          </p:cNvPr>
          <p:cNvSpPr/>
          <p:nvPr/>
        </p:nvSpPr>
        <p:spPr>
          <a:xfrm>
            <a:off x="7942735" y="1097220"/>
            <a:ext cx="4052530" cy="182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527629" y="3158838"/>
            <a:ext cx="3337800" cy="2049958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89007" y="1875099"/>
            <a:ext cx="3507129" cy="4712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21528" y="1097219"/>
            <a:ext cx="3507129" cy="5500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789007" y="329970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</a:t>
            </a:r>
            <a:r>
              <a:rPr lang="zh-CN" altLang="en-US" sz="2800" dirty="0">
                <a:solidFill>
                  <a:srgbClr val="575D6C"/>
                </a:solidFill>
                <a:latin typeface="+mj-ea"/>
              </a:rPr>
              <a:t>汇总协调各类信息，智能化储存与分析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2528" y="3693878"/>
            <a:ext cx="2963523" cy="20964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IoTDA</a:t>
            </a:r>
            <a:r>
              <a:rPr lang="zh-CN" altLang="en-US" b="1" dirty="0">
                <a:solidFill>
                  <a:schemeClr val="accent1"/>
                </a:solidFill>
              </a:rPr>
              <a:t>接入规则脚本</a:t>
            </a:r>
            <a:endParaRPr lang="en-US" altLang="zh-CN" b="1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设备验证与鉴权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2.MODBUS</a:t>
            </a:r>
            <a:r>
              <a:rPr lang="zh-CN" altLang="en-US" dirty="0">
                <a:solidFill>
                  <a:schemeClr val="tx1"/>
                </a:solidFill>
              </a:rPr>
              <a:t>二进制码流转换程序</a:t>
            </a:r>
            <a:r>
              <a:rPr lang="zh-CN" altLang="en-US" dirty="0"/>
              <a:t>协</a:t>
            </a:r>
          </a:p>
        </p:txBody>
      </p:sp>
      <p:sp>
        <p:nvSpPr>
          <p:cNvPr id="16" name="矩形 15"/>
          <p:cNvSpPr/>
          <p:nvPr/>
        </p:nvSpPr>
        <p:spPr>
          <a:xfrm>
            <a:off x="1082528" y="2273123"/>
            <a:ext cx="2954182" cy="1022731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华为云</a:t>
            </a:r>
            <a:r>
              <a:rPr lang="en-US" altLang="zh-CN" b="1" dirty="0">
                <a:solidFill>
                  <a:sysClr val="windowText" lastClr="000000"/>
                </a:solidFill>
              </a:rPr>
              <a:t>IoTDA</a:t>
            </a:r>
          </a:p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（提供开放的网络端口供设备接入）</a:t>
            </a:r>
            <a:endParaRPr lang="en-US" altLang="zh-C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7763" y="2799788"/>
            <a:ext cx="8259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endCxn id="14" idx="0"/>
          </p:cNvCxnSpPr>
          <p:nvPr/>
        </p:nvCxnSpPr>
        <p:spPr>
          <a:xfrm>
            <a:off x="2561403" y="3295854"/>
            <a:ext cx="2887" cy="398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02004" y="3814171"/>
            <a:ext cx="3060666" cy="101705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华为云数据接入服务（</a:t>
            </a:r>
            <a:r>
              <a:rPr lang="en-US" altLang="zh-CN" b="1" dirty="0">
                <a:solidFill>
                  <a:schemeClr val="tx1"/>
                </a:solidFill>
              </a:rPr>
              <a:t>DIS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（实现实时数据仓库功能）</a:t>
            </a:r>
          </a:p>
        </p:txBody>
      </p:sp>
      <p:sp>
        <p:nvSpPr>
          <p:cNvPr id="25" name="矩形 24"/>
          <p:cNvSpPr/>
          <p:nvPr/>
        </p:nvSpPr>
        <p:spPr>
          <a:xfrm>
            <a:off x="4715517" y="2403347"/>
            <a:ext cx="3046475" cy="11100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ysClr val="windowText" lastClr="000000"/>
                </a:solidFill>
              </a:rPr>
              <a:t>Python</a:t>
            </a:r>
            <a:r>
              <a:rPr lang="zh-CN" altLang="en-US" b="1">
                <a:solidFill>
                  <a:sysClr val="windowText" lastClr="000000"/>
                </a:solidFill>
              </a:rPr>
              <a:t>主程序</a:t>
            </a:r>
            <a:endParaRPr lang="en-US" altLang="zh-CN" b="1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（数据拆解、储存、分析）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087597" y="44828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>
            <a:off x="7769087" y="2518139"/>
            <a:ext cx="6267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22057" y="605356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接入管理程序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06991" y="603838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数据处理程序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45754" y="4743495"/>
            <a:ext cx="19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应用接口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904BDA-17E4-4464-95AD-FF04F634B22C}"/>
              </a:ext>
            </a:extLst>
          </p:cNvPr>
          <p:cNvSpPr/>
          <p:nvPr/>
        </p:nvSpPr>
        <p:spPr>
          <a:xfrm>
            <a:off x="4648890" y="5208795"/>
            <a:ext cx="3060665" cy="776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华为云对象储存服务（</a:t>
            </a:r>
            <a:r>
              <a:rPr lang="en-US" altLang="zh-CN" b="1" dirty="0">
                <a:solidFill>
                  <a:schemeClr val="bg1"/>
                </a:solidFill>
              </a:rPr>
              <a:t>OBS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（备份原始数据）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2D4B29E-05F8-4CA0-AD77-1514389BB05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175092" y="4856887"/>
            <a:ext cx="4131" cy="3519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314C5F8-EC8C-4518-8945-D17EBB23545F}"/>
              </a:ext>
            </a:extLst>
          </p:cNvPr>
          <p:cNvSpPr/>
          <p:nvPr/>
        </p:nvSpPr>
        <p:spPr>
          <a:xfrm>
            <a:off x="4708421" y="1301006"/>
            <a:ext cx="3060666" cy="567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自定义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Python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数据分析算法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B9EF29F-58D4-4201-A789-AAA43F2C0BB5}"/>
              </a:ext>
            </a:extLst>
          </p:cNvPr>
          <p:cNvCxnSpPr>
            <a:cxnSpLocks/>
          </p:cNvCxnSpPr>
          <p:nvPr/>
        </p:nvCxnSpPr>
        <p:spPr>
          <a:xfrm flipV="1">
            <a:off x="6215270" y="3513401"/>
            <a:ext cx="0" cy="23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5F5E851-4E3B-4E85-AE1D-937590B9BE00}"/>
              </a:ext>
            </a:extLst>
          </p:cNvPr>
          <p:cNvSpPr/>
          <p:nvPr/>
        </p:nvSpPr>
        <p:spPr>
          <a:xfrm>
            <a:off x="8409933" y="1835422"/>
            <a:ext cx="3330844" cy="776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华为云对象储存服务（</a:t>
            </a:r>
            <a:r>
              <a:rPr lang="en-US" altLang="zh-CN" b="1" dirty="0">
                <a:solidFill>
                  <a:schemeClr val="bg1"/>
                </a:solidFill>
              </a:rPr>
              <a:t>OBS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（分析结果储存）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8B0E15F-BF31-46F6-9169-0CDD5A78D9E0}"/>
              </a:ext>
            </a:extLst>
          </p:cNvPr>
          <p:cNvSpPr/>
          <p:nvPr/>
        </p:nvSpPr>
        <p:spPr>
          <a:xfrm>
            <a:off x="7870602" y="1107621"/>
            <a:ext cx="141150" cy="1800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F96C553-03F3-43E1-ACB6-D269EB11EBB3}"/>
              </a:ext>
            </a:extLst>
          </p:cNvPr>
          <p:cNvSpPr/>
          <p:nvPr/>
        </p:nvSpPr>
        <p:spPr>
          <a:xfrm>
            <a:off x="8838304" y="4184088"/>
            <a:ext cx="2716450" cy="5266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数据读取类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437F2B6-5D48-49EE-AE5F-AC9913940712}"/>
              </a:ext>
            </a:extLst>
          </p:cNvPr>
          <p:cNvSpPr/>
          <p:nvPr/>
        </p:nvSpPr>
        <p:spPr>
          <a:xfrm>
            <a:off x="8844728" y="3536946"/>
            <a:ext cx="2716450" cy="5266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接入控制类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FEA5B0-A31A-46E0-90F0-D143C116CFA8}"/>
              </a:ext>
            </a:extLst>
          </p:cNvPr>
          <p:cNvSpPr/>
          <p:nvPr/>
        </p:nvSpPr>
        <p:spPr>
          <a:xfrm>
            <a:off x="8527628" y="5397913"/>
            <a:ext cx="3337800" cy="1199657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68">
            <a:extLst>
              <a:ext uri="{FF2B5EF4-FFF2-40B4-BE49-F238E27FC236}">
                <a16:creationId xmlns:a16="http://schemas.microsoft.com/office/drawing/2014/main" id="{5E7F4A2C-18E2-4858-99A0-1F7F6EFA29C8}"/>
              </a:ext>
            </a:extLst>
          </p:cNvPr>
          <p:cNvSpPr txBox="1"/>
          <p:nvPr/>
        </p:nvSpPr>
        <p:spPr>
          <a:xfrm>
            <a:off x="9519168" y="6218592"/>
            <a:ext cx="19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接口</a:t>
            </a:r>
          </a:p>
        </p:txBody>
      </p: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6192745" y="1698171"/>
            <a:ext cx="0" cy="81996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B383CB-2CB6-4F45-A661-4E2A48FB53F9}"/>
              </a:ext>
            </a:extLst>
          </p:cNvPr>
          <p:cNvSpPr txBox="1"/>
          <p:nvPr/>
        </p:nvSpPr>
        <p:spPr>
          <a:xfrm>
            <a:off x="5461510" y="1966564"/>
            <a:ext cx="1601369" cy="369332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Numpy</a:t>
            </a:r>
            <a:r>
              <a:rPr lang="zh-CN" altLang="en-US" dirty="0"/>
              <a:t>接口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81DD4B5-DB0C-4C95-9E7C-1686FD3FAC66}"/>
              </a:ext>
            </a:extLst>
          </p:cNvPr>
          <p:cNvSpPr/>
          <p:nvPr/>
        </p:nvSpPr>
        <p:spPr>
          <a:xfrm>
            <a:off x="8844728" y="5526977"/>
            <a:ext cx="2716450" cy="5266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</a:rPr>
              <a:t>Numpy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数据读取接口</a:t>
            </a: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0B861F3E-1582-4D77-9643-EDFD80ABE6DB}"/>
              </a:ext>
            </a:extLst>
          </p:cNvPr>
          <p:cNvSpPr/>
          <p:nvPr/>
        </p:nvSpPr>
        <p:spPr>
          <a:xfrm>
            <a:off x="7834875" y="3874775"/>
            <a:ext cx="786535" cy="683079"/>
          </a:xfrm>
          <a:prstGeom prst="leftRightArrow">
            <a:avLst>
              <a:gd name="adj1" fmla="val 50000"/>
              <a:gd name="adj2" fmla="val 3081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左右 75">
            <a:extLst>
              <a:ext uri="{FF2B5EF4-FFF2-40B4-BE49-F238E27FC236}">
                <a16:creationId xmlns:a16="http://schemas.microsoft.com/office/drawing/2014/main" id="{53BFC0FA-FEB8-40BF-BDAB-22346FD878B4}"/>
              </a:ext>
            </a:extLst>
          </p:cNvPr>
          <p:cNvSpPr/>
          <p:nvPr/>
        </p:nvSpPr>
        <p:spPr>
          <a:xfrm>
            <a:off x="7844130" y="5699211"/>
            <a:ext cx="786535" cy="683079"/>
          </a:xfrm>
          <a:prstGeom prst="leftRightArrow">
            <a:avLst>
              <a:gd name="adj1" fmla="val 50000"/>
              <a:gd name="adj2" fmla="val 3081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左右 76">
            <a:extLst>
              <a:ext uri="{FF2B5EF4-FFF2-40B4-BE49-F238E27FC236}">
                <a16:creationId xmlns:a16="http://schemas.microsoft.com/office/drawing/2014/main" id="{6D1DBCB2-F9BF-4948-B5FF-E64933015005}"/>
              </a:ext>
            </a:extLst>
          </p:cNvPr>
          <p:cNvSpPr/>
          <p:nvPr/>
        </p:nvSpPr>
        <p:spPr>
          <a:xfrm rot="5400000">
            <a:off x="9730590" y="2737607"/>
            <a:ext cx="786535" cy="683079"/>
          </a:xfrm>
          <a:prstGeom prst="leftRightArrow">
            <a:avLst>
              <a:gd name="adj1" fmla="val 50000"/>
              <a:gd name="adj2" fmla="val 3081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8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74" y="3541719"/>
            <a:ext cx="11087139" cy="25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766414" y="1992991"/>
            <a:ext cx="107986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框架： 华为云</a:t>
            </a:r>
            <a:r>
              <a:rPr lang="en-US" altLang="zh-CN" sz="2400" b="1" dirty="0" err="1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边缘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于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2020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月正式商用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    优势：接口多样化，硬件系列化，软件标准化，应用生态化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1450" y="1942223"/>
            <a:ext cx="1543050" cy="58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联接管理平台：端数据采集与协议转换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58" name="图片占位符 5">
            <a:extLst>
              <a:ext uri="{FF2B5EF4-FFF2-40B4-BE49-F238E27FC236}">
                <a16:creationId xmlns:a16="http://schemas.microsoft.com/office/drawing/2014/main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5237" y="0"/>
            <a:ext cx="424963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273" y="3779839"/>
            <a:ext cx="4427527" cy="193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4023852" y="516472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数据传输模块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4023852" y="2006600"/>
            <a:ext cx="3185160" cy="31581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b="1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数据格式与协议转换</a:t>
            </a:r>
            <a:endParaRPr lang="en-US" altLang="zh-CN" b="1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sz="1600" dirty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zh-CN" sz="1600" dirty="0" err="1">
                <a:solidFill>
                  <a:sysClr val="windowText" lastClr="000000"/>
                </a:solidFill>
              </a:rPr>
              <a:t>Modbus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-TCP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转为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JSON</a:t>
            </a:r>
          </a:p>
          <a:p>
            <a:pPr marL="342900" indent="-342900" algn="ctr">
              <a:buAutoNum type="arabicPeriod"/>
            </a:pPr>
            <a:endParaRPr lang="en-US" altLang="zh-CN" sz="1600" dirty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r>
              <a:rPr lang="zh-CN" altLang="en-US" sz="1600" dirty="0">
                <a:solidFill>
                  <a:sysClr val="windowText" lastClr="000000"/>
                </a:solidFill>
              </a:rPr>
              <a:t>数据压缩，格式整理</a:t>
            </a:r>
            <a:endParaRPr lang="en-US" altLang="zh-CN" sz="1600" dirty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endParaRPr lang="en-US" altLang="zh-CN" sz="1600" dirty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r>
              <a:rPr lang="zh-CN" altLang="en-US" sz="1600" dirty="0">
                <a:solidFill>
                  <a:sysClr val="windowText" lastClr="000000"/>
                </a:solidFill>
              </a:rPr>
              <a:t>放置时间戳</a:t>
            </a:r>
            <a:endParaRPr lang="en-US" altLang="zh-CN" sz="1600" dirty="0">
              <a:solidFill>
                <a:sysClr val="windowText" lastClr="000000"/>
              </a:solidFill>
            </a:endParaRPr>
          </a:p>
          <a:p>
            <a:pPr marL="342900" indent="-342900" algn="ctr"/>
            <a:r>
              <a:rPr lang="zh-CN" altLang="en-US" dirty="0"/>
              <a:t>协</a:t>
            </a:r>
          </a:p>
        </p:txBody>
      </p:sp>
      <p:sp>
        <p:nvSpPr>
          <p:cNvPr id="15" name="矩形 14"/>
          <p:cNvSpPr/>
          <p:nvPr/>
        </p:nvSpPr>
        <p:spPr>
          <a:xfrm>
            <a:off x="620252" y="25427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数据采集节点状态（</a:t>
            </a:r>
            <a:r>
              <a:rPr lang="en-US" altLang="zh-CN" b="1" dirty="0">
                <a:solidFill>
                  <a:sysClr val="windowText" lastClr="000000"/>
                </a:solidFill>
              </a:rPr>
              <a:t>JSON）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0252" y="20093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设备状态（</a:t>
            </a:r>
            <a:r>
              <a:rPr lang="en-US" altLang="zh-CN" b="1" dirty="0" err="1">
                <a:solidFill>
                  <a:sysClr val="windowText" lastClr="000000"/>
                </a:solidFill>
              </a:rPr>
              <a:t>Modbus</a:t>
            </a:r>
            <a:r>
              <a:rPr lang="en-US" altLang="zh-CN" b="1" dirty="0">
                <a:solidFill>
                  <a:sysClr val="windowText" lastClr="000000"/>
                </a:solidFill>
              </a:rPr>
              <a:t>）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0096" y="5710000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端数据采集与协议转换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93281" y="2215126"/>
            <a:ext cx="572319" cy="73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097497" y="54226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0" y="2023461"/>
            <a:ext cx="1797049" cy="68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联接管理平台：端数据采集与协议转换</a:t>
            </a:r>
          </a:p>
        </p:txBody>
      </p:sp>
      <p:pic>
        <p:nvPicPr>
          <p:cNvPr id="3074" name="Picture 2" descr="https://ss2.bdstatic.com/70cFvnSh_Q1YnxGkpoWK1HF6hhy/it/u=1472907520,3113628008&amp;fm=26&amp;gp=0.jpg"/>
          <p:cNvPicPr>
            <a:picLocks noChangeAspect="1" noChangeArrowheads="1"/>
          </p:cNvPicPr>
          <p:nvPr/>
        </p:nvPicPr>
        <p:blipFill>
          <a:blip r:embed="rId4" cstate="print"/>
          <a:srcRect b="14865"/>
          <a:stretch>
            <a:fillRect/>
          </a:stretch>
        </p:blipFill>
        <p:spPr bwMode="auto">
          <a:xfrm>
            <a:off x="8547100" y="647701"/>
            <a:ext cx="2506133" cy="160019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950200" y="22860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硬件载体：双核</a:t>
            </a:r>
            <a:r>
              <a:rPr lang="en-US" altLang="zh-CN" dirty="0"/>
              <a:t>X86</a:t>
            </a:r>
            <a:r>
              <a:rPr lang="zh-CN" altLang="en-US" dirty="0"/>
              <a:t>工控机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内存</a:t>
            </a:r>
            <a:r>
              <a:rPr lang="en-US" altLang="zh-CN" dirty="0"/>
              <a:t>1GB，</a:t>
            </a:r>
            <a:r>
              <a:rPr lang="zh-CN" altLang="en-US" dirty="0"/>
              <a:t>储存</a:t>
            </a:r>
            <a:r>
              <a:rPr lang="en-US" altLang="zh-CN" dirty="0"/>
              <a:t>32GB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Ubuntu</a:t>
            </a:r>
            <a:r>
              <a:rPr lang="en-US" altLang="zh-CN" dirty="0"/>
              <a:t> 16.04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需支持外网访问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05700" y="5702300"/>
            <a:ext cx="453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</a:t>
            </a:r>
            <a:r>
              <a:rPr lang="zh-CN" altLang="en-US" b="1" dirty="0"/>
              <a:t>：</a:t>
            </a:r>
            <a:r>
              <a:rPr lang="zh-CN" altLang="en-US" dirty="0"/>
              <a:t>带有时间戳的</a:t>
            </a:r>
            <a:r>
              <a:rPr lang="en-US" altLang="zh-CN" dirty="0"/>
              <a:t>JSON</a:t>
            </a:r>
            <a:r>
              <a:rPr lang="zh-CN" altLang="en-US" dirty="0"/>
              <a:t>格式数据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通过</a:t>
            </a:r>
            <a:r>
              <a:rPr lang="en-US" altLang="zh-CN" dirty="0"/>
              <a:t>TCP</a:t>
            </a:r>
            <a:r>
              <a:rPr lang="zh-CN" altLang="en-US" dirty="0"/>
              <a:t>发送，进入华为云数据接</a:t>
            </a:r>
            <a:r>
              <a:rPr lang="en-US" altLang="zh-CN" dirty="0"/>
              <a:t>	</a:t>
            </a:r>
            <a:r>
              <a:rPr lang="zh-CN" altLang="en-US" dirty="0"/>
              <a:t>入服务（</a:t>
            </a:r>
            <a:r>
              <a:rPr lang="en-US" altLang="zh-CN" dirty="0"/>
              <a:t>DIS）	</a:t>
            </a:r>
            <a:endParaRPr lang="zh-CN" altLang="en-US" dirty="0"/>
          </a:p>
        </p:txBody>
      </p:sp>
      <p:pic>
        <p:nvPicPr>
          <p:cNvPr id="3076" name="Picture 4" descr="https://timgsa.baidu.com/timg?image&amp;quality=80&amp;size=b9999_10000&amp;sec=1602751294324&amp;di=93d0cd0560ace9758559a1e2651bf26b&amp;imgtype=0&amp;src=http%3A%2F%2Fwww.jxfzwl.com%2Fimages%2F5143D_pi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275" y="3716337"/>
            <a:ext cx="3098702" cy="1998663"/>
          </a:xfrm>
          <a:prstGeom prst="rect">
            <a:avLst/>
          </a:prstGeom>
          <a:noFill/>
        </p:spPr>
      </p:pic>
      <p:cxnSp>
        <p:nvCxnSpPr>
          <p:cNvPr id="23" name="直接箭头连接符 22"/>
          <p:cNvCxnSpPr/>
          <p:nvPr/>
        </p:nvCxnSpPr>
        <p:spPr>
          <a:xfrm flipV="1">
            <a:off x="1739900" y="3048000"/>
            <a:ext cx="0" cy="71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5562600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Input：</a:t>
            </a:r>
          </a:p>
          <a:p>
            <a:r>
              <a:rPr lang="en-US" altLang="zh-CN" dirty="0" err="1"/>
              <a:t>Modbus</a:t>
            </a:r>
            <a:r>
              <a:rPr lang="zh-CN" altLang="en-US" dirty="0"/>
              <a:t>从站上报数据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 err="1"/>
              <a:t>Modbus</a:t>
            </a:r>
            <a:r>
              <a:rPr lang="en-US" altLang="zh-CN" dirty="0"/>
              <a:t>-TCP</a:t>
            </a:r>
            <a:r>
              <a:rPr lang="zh-CN" altLang="en-US" dirty="0"/>
              <a:t>协议）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5308600" y="1573891"/>
            <a:ext cx="67056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实时数据池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华为云数据接入服务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sz="2000" dirty="0"/>
              <a:t>Data Ingestion Service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DIS)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功能：          处理或分析流数据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解决问题：   云服务外的数据实时传输到云服务内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特点：          支持多种数据源，保存近</a:t>
            </a:r>
            <a:r>
              <a:rPr lang="en-US" altLang="zh-CN" dirty="0"/>
              <a:t>48</a:t>
            </a:r>
            <a:r>
              <a:rPr lang="zh-CN" altLang="en-US" dirty="0"/>
              <a:t>小时上报数据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数据储存：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华为云对象储存服务（</a:t>
            </a:r>
            <a:r>
              <a:rPr lang="en-US" altLang="zh-CN" sz="2000" dirty="0"/>
              <a:t>Object Storage Service</a:t>
            </a:r>
            <a:r>
              <a:rPr lang="zh-CN" altLang="en-US" sz="2000" dirty="0"/>
              <a:t>，</a:t>
            </a:r>
            <a:r>
              <a:rPr lang="en-US" altLang="zh-CN" sz="2000" dirty="0"/>
              <a:t>OBS）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特点：          海量时序数据储存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005228" y="1849699"/>
            <a:ext cx="3507129" cy="472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联接管理平台：数据管理与储存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22" name="矩形 21"/>
          <p:cNvSpPr/>
          <p:nvPr/>
        </p:nvSpPr>
        <p:spPr>
          <a:xfrm>
            <a:off x="1087775" y="4841976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端数</a:t>
            </a:r>
            <a:r>
              <a:rPr lang="zh-CN" altLang="en-US" dirty="0">
                <a:solidFill>
                  <a:schemeClr val="tx1"/>
                </a:solidFill>
              </a:rPr>
              <a:t>历史原始数据储存</a:t>
            </a:r>
            <a:r>
              <a:rPr lang="zh-CN" altLang="en-US" dirty="0"/>
              <a:t>转换</a:t>
            </a:r>
          </a:p>
        </p:txBody>
      </p:sp>
      <p:sp>
        <p:nvSpPr>
          <p:cNvPr id="23" name="矩形 22"/>
          <p:cNvSpPr/>
          <p:nvPr/>
        </p:nvSpPr>
        <p:spPr>
          <a:xfrm>
            <a:off x="1097935" y="41663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实时数据池</a:t>
            </a:r>
          </a:p>
        </p:txBody>
      </p:sp>
      <p:sp>
        <p:nvSpPr>
          <p:cNvPr id="24" name="矩形 23"/>
          <p:cNvSpPr/>
          <p:nvPr/>
        </p:nvSpPr>
        <p:spPr>
          <a:xfrm>
            <a:off x="1097935" y="350020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数据拆解与分块储存</a:t>
            </a:r>
          </a:p>
        </p:txBody>
      </p:sp>
      <p:sp>
        <p:nvSpPr>
          <p:cNvPr id="25" name="矩形 24"/>
          <p:cNvSpPr/>
          <p:nvPr/>
        </p:nvSpPr>
        <p:spPr>
          <a:xfrm>
            <a:off x="1108095" y="20422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综合历史数据储存</a:t>
            </a:r>
          </a:p>
        </p:txBody>
      </p:sp>
      <p:sp>
        <p:nvSpPr>
          <p:cNvPr id="26" name="矩形 25"/>
          <p:cNvSpPr/>
          <p:nvPr/>
        </p:nvSpPr>
        <p:spPr>
          <a:xfrm>
            <a:off x="1298595" y="5381686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数据管理与储存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71297" y="44574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43512" y="46255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843512" y="38127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10472" y="2735825"/>
            <a:ext cx="2235200" cy="589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数据分析模块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384792" y="31727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384792" y="23599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833352" y="2380225"/>
            <a:ext cx="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4855" y="603009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云服务器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38354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</a:p>
          <a:p>
            <a:r>
              <a:rPr lang="en-US" altLang="zh-CN" dirty="0"/>
              <a:t>(TCP)</a:t>
            </a:r>
          </a:p>
          <a:p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409835" y="14358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实时数据池</a:t>
            </a:r>
          </a:p>
        </p:txBody>
      </p:sp>
      <p:sp>
        <p:nvSpPr>
          <p:cNvPr id="54" name="矩形 53"/>
          <p:cNvSpPr/>
          <p:nvPr/>
        </p:nvSpPr>
        <p:spPr>
          <a:xfrm>
            <a:off x="7407295" y="41504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XXX</a:t>
            </a:r>
            <a:r>
              <a:rPr lang="zh-CN" altLang="en-US" dirty="0">
                <a:solidFill>
                  <a:sysClr val="windowText" lastClr="000000"/>
                </a:solidFill>
              </a:rPr>
              <a:t>数据储存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5308600" y="1573891"/>
            <a:ext cx="6705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数据拆解与分块储存：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1.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按数据事件类型拆解 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2.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 按数据产生时间拆解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005228" y="1849699"/>
            <a:ext cx="3507129" cy="472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联接管理平台：数据管理与储存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22" name="矩形 21"/>
          <p:cNvSpPr/>
          <p:nvPr/>
        </p:nvSpPr>
        <p:spPr>
          <a:xfrm>
            <a:off x="1087775" y="4841976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端数</a:t>
            </a:r>
            <a:r>
              <a:rPr lang="zh-CN" altLang="en-US" dirty="0">
                <a:solidFill>
                  <a:schemeClr val="tx1"/>
                </a:solidFill>
              </a:rPr>
              <a:t>历史原始数据储存</a:t>
            </a:r>
            <a:r>
              <a:rPr lang="zh-CN" altLang="en-US" dirty="0"/>
              <a:t>转换</a:t>
            </a:r>
          </a:p>
        </p:txBody>
      </p:sp>
      <p:sp>
        <p:nvSpPr>
          <p:cNvPr id="23" name="矩形 22"/>
          <p:cNvSpPr/>
          <p:nvPr/>
        </p:nvSpPr>
        <p:spPr>
          <a:xfrm>
            <a:off x="1097935" y="41663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实时数据池</a:t>
            </a:r>
          </a:p>
        </p:txBody>
      </p:sp>
      <p:sp>
        <p:nvSpPr>
          <p:cNvPr id="24" name="矩形 23"/>
          <p:cNvSpPr/>
          <p:nvPr/>
        </p:nvSpPr>
        <p:spPr>
          <a:xfrm>
            <a:off x="1097935" y="350020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数据拆解与分块储存</a:t>
            </a:r>
          </a:p>
        </p:txBody>
      </p:sp>
      <p:sp>
        <p:nvSpPr>
          <p:cNvPr id="25" name="矩形 24"/>
          <p:cNvSpPr/>
          <p:nvPr/>
        </p:nvSpPr>
        <p:spPr>
          <a:xfrm>
            <a:off x="1108095" y="20422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综合历史数据储存</a:t>
            </a:r>
          </a:p>
        </p:txBody>
      </p:sp>
      <p:sp>
        <p:nvSpPr>
          <p:cNvPr id="26" name="矩形 25"/>
          <p:cNvSpPr/>
          <p:nvPr/>
        </p:nvSpPr>
        <p:spPr>
          <a:xfrm>
            <a:off x="1298595" y="5381686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数据管理与储存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71297" y="44574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43512" y="46255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843512" y="38127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10472" y="2735825"/>
            <a:ext cx="2235200" cy="589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数据分析模块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384792" y="31727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384792" y="23599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833352" y="2380225"/>
            <a:ext cx="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4855" y="603009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云服务器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38354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</a:p>
          <a:p>
            <a:r>
              <a:rPr lang="en-US" altLang="zh-CN" dirty="0"/>
              <a:t>(TCP)</a:t>
            </a:r>
          </a:p>
          <a:p>
            <a:endParaRPr lang="zh-CN" altLang="en-US" dirty="0"/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3085530"/>
            <a:ext cx="6426200" cy="33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/>
          <p:nvPr/>
        </p:nvSpPr>
        <p:spPr>
          <a:xfrm>
            <a:off x="5778500" y="3378200"/>
            <a:ext cx="8001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711200" y="1840591"/>
            <a:ext cx="10439400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软件架构标准化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： 支持扩容，各模块互相独立，易于重构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算法开发标准化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： 提供标准的数据分析算法开发模版，开发者可专注于算法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本身的实现，不会受数据获取、格式转换、转储等问题困扰。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算法多功能：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在同一个模块下运行多种不同的数据分析算法，避免大数据的重复获    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取和转储，影响程序运行效率。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联接管理平台：数据管理与储存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40" name="矩形 39"/>
          <p:cNvSpPr/>
          <p:nvPr/>
        </p:nvSpPr>
        <p:spPr>
          <a:xfrm>
            <a:off x="7777972" y="1219200"/>
            <a:ext cx="2928128" cy="11026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数据分析模块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92D652F9-D3B0-4935-8E68-5BB6105054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67934"/>
            <a:ext cx="10807254" cy="3922495"/>
            <a:chOff x="0" y="1567934"/>
            <a:chExt cx="10807254" cy="3922495"/>
          </a:xfrm>
        </p:grpSpPr>
        <p:sp>
          <p:nvSpPr>
            <p:cNvPr id="3" name="ïşḻiḍè">
              <a:extLst>
                <a:ext uri="{FF2B5EF4-FFF2-40B4-BE49-F238E27FC236}">
                  <a16:creationId xmlns:a16="http://schemas.microsoft.com/office/drawing/2014/main" id="{716EEA5E-3E97-48A4-8678-C483E36C255E}"/>
                </a:ext>
              </a:extLst>
            </p:cNvPr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3" cstate="print"/>
              <a:stretch>
                <a:fillRect t="-29798" b="-294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išḷiḋê">
              <a:extLst>
                <a:ext uri="{FF2B5EF4-FFF2-40B4-BE49-F238E27FC236}">
                  <a16:creationId xmlns:a16="http://schemas.microsoft.com/office/drawing/2014/main" id="{A790F14F-B573-43F0-B7C5-57F47CDE4A9D}"/>
                </a:ext>
              </a:extLst>
            </p:cNvPr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şľíďe">
              <a:extLst>
                <a:ext uri="{FF2B5EF4-FFF2-40B4-BE49-F238E27FC236}">
                  <a16:creationId xmlns:a16="http://schemas.microsoft.com/office/drawing/2014/main" id="{52C54C7F-44BF-4C4C-B960-21C42CB5DA68}"/>
                </a:ext>
              </a:extLst>
            </p:cNvPr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3200" dirty="0">
                  <a:solidFill>
                    <a:schemeClr val="bg1"/>
                  </a:solidFill>
                </a:rPr>
                <a:t>项目背景与产品介绍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íṡḷïḋè">
              <a:extLst>
                <a:ext uri="{FF2B5EF4-FFF2-40B4-BE49-F238E27FC236}">
                  <a16:creationId xmlns:a16="http://schemas.microsoft.com/office/drawing/2014/main" id="{C5F127D2-0CF0-4BE2-84B7-AB4F65CCA0DB}"/>
                </a:ext>
              </a:extLst>
            </p:cNvPr>
            <p:cNvSpPr/>
            <p:nvPr/>
          </p:nvSpPr>
          <p:spPr>
            <a:xfrm>
              <a:off x="6492083" y="4950429"/>
              <a:ext cx="540000" cy="540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5" name="íSļîḋe">
              <a:extLst>
                <a:ext uri="{FF2B5EF4-FFF2-40B4-BE49-F238E27FC236}">
                  <a16:creationId xmlns:a16="http://schemas.microsoft.com/office/drawing/2014/main" id="{7E6D54DD-666E-4B6D-8956-CFB40DDCFF84}"/>
                </a:ext>
              </a:extLst>
            </p:cNvPr>
            <p:cNvSpPr txBox="1"/>
            <p:nvPr/>
          </p:nvSpPr>
          <p:spPr>
            <a:xfrm>
              <a:off x="7131000" y="4877948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项目案例</a:t>
              </a:r>
            </a:p>
          </p:txBody>
        </p:sp>
        <p:sp>
          <p:nvSpPr>
            <p:cNvPr id="8" name="isļîḑê">
              <a:extLst>
                <a:ext uri="{FF2B5EF4-FFF2-40B4-BE49-F238E27FC236}">
                  <a16:creationId xmlns:a16="http://schemas.microsoft.com/office/drawing/2014/main" id="{C22A0AAA-C258-454E-814B-B5B85EF645C2}"/>
                </a:ext>
              </a:extLst>
            </p:cNvPr>
            <p:cNvSpPr/>
            <p:nvPr/>
          </p:nvSpPr>
          <p:spPr>
            <a:xfrm>
              <a:off x="6492083" y="4122925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íš1iḓê">
              <a:extLst>
                <a:ext uri="{FF2B5EF4-FFF2-40B4-BE49-F238E27FC236}">
                  <a16:creationId xmlns:a16="http://schemas.microsoft.com/office/drawing/2014/main" id="{E85290BF-955B-41D8-AE5E-B62AB0537597}"/>
                </a:ext>
              </a:extLst>
            </p:cNvPr>
            <p:cNvSpPr txBox="1"/>
            <p:nvPr/>
          </p:nvSpPr>
          <p:spPr>
            <a:xfrm>
              <a:off x="7131000" y="4050444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产品特点与优势</a:t>
              </a:r>
            </a:p>
          </p:txBody>
        </p:sp>
        <p:sp>
          <p:nvSpPr>
            <p:cNvPr id="10" name="išḷîḑè">
              <a:extLst>
                <a:ext uri="{FF2B5EF4-FFF2-40B4-BE49-F238E27FC236}">
                  <a16:creationId xmlns:a16="http://schemas.microsoft.com/office/drawing/2014/main" id="{A688BF82-CD8C-412A-B876-3D0FDA03B838}"/>
                </a:ext>
              </a:extLst>
            </p:cNvPr>
            <p:cNvSpPr/>
            <p:nvPr/>
          </p:nvSpPr>
          <p:spPr>
            <a:xfrm>
              <a:off x="6492083" y="3295421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ïṥļîďe">
              <a:extLst>
                <a:ext uri="{FF2B5EF4-FFF2-40B4-BE49-F238E27FC236}">
                  <a16:creationId xmlns:a16="http://schemas.microsoft.com/office/drawing/2014/main" id="{BA034678-6F1C-474B-A9B8-83C46C020DF4}"/>
                </a:ext>
              </a:extLst>
            </p:cNvPr>
            <p:cNvSpPr txBox="1"/>
            <p:nvPr/>
          </p:nvSpPr>
          <p:spPr>
            <a:xfrm>
              <a:off x="7131000" y="3222940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解决方案介绍</a:t>
              </a:r>
            </a:p>
          </p:txBody>
        </p:sp>
        <p:sp>
          <p:nvSpPr>
            <p:cNvPr id="12" name="îŝḷïḓè">
              <a:extLst>
                <a:ext uri="{FF2B5EF4-FFF2-40B4-BE49-F238E27FC236}">
                  <a16:creationId xmlns:a16="http://schemas.microsoft.com/office/drawing/2014/main" id="{B3A5BB5C-196A-4BAD-9666-9EB4EB50289A}"/>
                </a:ext>
              </a:extLst>
            </p:cNvPr>
            <p:cNvSpPr/>
            <p:nvPr/>
          </p:nvSpPr>
          <p:spPr>
            <a:xfrm>
              <a:off x="6492083" y="246791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iślîḍé">
              <a:extLst>
                <a:ext uri="{FF2B5EF4-FFF2-40B4-BE49-F238E27FC236}">
                  <a16:creationId xmlns:a16="http://schemas.microsoft.com/office/drawing/2014/main" id="{AB8889EE-5427-44F2-88DA-4725815CFE7C}"/>
                </a:ext>
              </a:extLst>
            </p:cNvPr>
            <p:cNvSpPr txBox="1"/>
            <p:nvPr/>
          </p:nvSpPr>
          <p:spPr>
            <a:xfrm>
              <a:off x="7131000" y="2395437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工业物联与降本增效</a:t>
              </a:r>
            </a:p>
          </p:txBody>
        </p:sp>
        <p:sp>
          <p:nvSpPr>
            <p:cNvPr id="14" name="îṥļíḓê">
              <a:extLst>
                <a:ext uri="{FF2B5EF4-FFF2-40B4-BE49-F238E27FC236}">
                  <a16:creationId xmlns:a16="http://schemas.microsoft.com/office/drawing/2014/main" id="{3F9F5375-96B3-4441-B964-ADC268DC1E4C}"/>
                </a:ext>
              </a:extLst>
            </p:cNvPr>
            <p:cNvSpPr/>
            <p:nvPr/>
          </p:nvSpPr>
          <p:spPr>
            <a:xfrm>
              <a:off x="6492083" y="16404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íŝḻïďé">
              <a:extLst>
                <a:ext uri="{FF2B5EF4-FFF2-40B4-BE49-F238E27FC236}">
                  <a16:creationId xmlns:a16="http://schemas.microsoft.com/office/drawing/2014/main" id="{B39B8E48-3368-4CB4-A353-A6A310018F01}"/>
                </a:ext>
              </a:extLst>
            </p:cNvPr>
            <p:cNvSpPr txBox="1"/>
            <p:nvPr/>
          </p:nvSpPr>
          <p:spPr>
            <a:xfrm>
              <a:off x="7131000" y="1567934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工业物联与云端智能概况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9940D96-7C35-4607-ABB6-96667BB39E2A}"/>
                </a:ext>
              </a:extLst>
            </p:cNvPr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37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>
            <a:cxnSpLocks/>
          </p:cNvCxnSpPr>
          <p:nvPr/>
        </p:nvCxnSpPr>
        <p:spPr>
          <a:xfrm>
            <a:off x="2066626" y="5154989"/>
            <a:ext cx="8058748" cy="37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711200" y="1840591"/>
            <a:ext cx="941417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联接管理平台：数据管理与储存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5041900" y="29845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数据抽象类</a:t>
            </a:r>
          </a:p>
        </p:txBody>
      </p:sp>
      <p:sp>
        <p:nvSpPr>
          <p:cNvPr id="7" name="矩形 6"/>
          <p:cNvSpPr/>
          <p:nvPr/>
        </p:nvSpPr>
        <p:spPr>
          <a:xfrm>
            <a:off x="5054600" y="4495800"/>
            <a:ext cx="16891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数据集抽象类</a:t>
            </a:r>
          </a:p>
        </p:txBody>
      </p:sp>
      <p:sp>
        <p:nvSpPr>
          <p:cNvPr id="11" name="矩形 10"/>
          <p:cNvSpPr/>
          <p:nvPr/>
        </p:nvSpPr>
        <p:spPr>
          <a:xfrm>
            <a:off x="3467100" y="38862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A</a:t>
            </a:r>
            <a:r>
              <a:rPr lang="zh-CN" altLang="en-US" dirty="0"/>
              <a:t>数据类</a:t>
            </a:r>
          </a:p>
        </p:txBody>
      </p:sp>
      <p:sp>
        <p:nvSpPr>
          <p:cNvPr id="13" name="矩形 12"/>
          <p:cNvSpPr/>
          <p:nvPr/>
        </p:nvSpPr>
        <p:spPr>
          <a:xfrm>
            <a:off x="6667500" y="38862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B</a:t>
            </a:r>
            <a:r>
              <a:rPr lang="zh-CN" altLang="en-US" dirty="0"/>
              <a:t>数据类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445000" y="3492500"/>
            <a:ext cx="596900" cy="292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7500" y="33274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718300" y="3492500"/>
            <a:ext cx="4826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3400" y="33401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22" name="矩形 21"/>
          <p:cNvSpPr/>
          <p:nvPr/>
        </p:nvSpPr>
        <p:spPr>
          <a:xfrm>
            <a:off x="2451100" y="53086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A</a:t>
            </a:r>
            <a:r>
              <a:rPr lang="zh-CN" altLang="en-US" dirty="0"/>
              <a:t>数据集类</a:t>
            </a:r>
          </a:p>
        </p:txBody>
      </p:sp>
      <p:sp>
        <p:nvSpPr>
          <p:cNvPr id="23" name="矩形 22"/>
          <p:cNvSpPr/>
          <p:nvPr/>
        </p:nvSpPr>
        <p:spPr>
          <a:xfrm>
            <a:off x="7188200" y="5321300"/>
            <a:ext cx="22352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B</a:t>
            </a:r>
            <a:r>
              <a:rPr lang="zh-CN" altLang="en-US" dirty="0"/>
              <a:t>数据集类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457700" y="4978400"/>
            <a:ext cx="596900" cy="292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9100" y="4787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1500" y="47498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731000" y="4978400"/>
            <a:ext cx="4826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89600" y="3594100"/>
            <a:ext cx="0" cy="736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6900" y="3771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81400" y="4483100"/>
            <a:ext cx="0" cy="736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216900" y="4457700"/>
            <a:ext cx="0" cy="736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7500" y="45974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3900" y="46101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58300" y="47498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60690" y="1665034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</a:rPr>
              <a:t>数据集对象：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025900" y="528191"/>
            <a:ext cx="1041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</a:rPr>
              <a:t>任务对象：                         工具对象：</a:t>
            </a:r>
          </a:p>
          <a:p>
            <a:endParaRPr lang="zh-CN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1447799" y="1754991"/>
            <a:ext cx="9654801" cy="480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联接管理平台：数据管理与储存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2743200" y="29845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任务抽象类</a:t>
            </a:r>
          </a:p>
        </p:txBody>
      </p:sp>
      <p:sp>
        <p:nvSpPr>
          <p:cNvPr id="7" name="矩形 6"/>
          <p:cNvSpPr/>
          <p:nvPr/>
        </p:nvSpPr>
        <p:spPr>
          <a:xfrm>
            <a:off x="7747000" y="3175000"/>
            <a:ext cx="16891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工具抽象类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0" y="4102100"/>
            <a:ext cx="1917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实时任务抽象类</a:t>
            </a:r>
          </a:p>
        </p:txBody>
      </p:sp>
      <p:sp>
        <p:nvSpPr>
          <p:cNvPr id="13" name="矩形 12"/>
          <p:cNvSpPr/>
          <p:nvPr/>
        </p:nvSpPr>
        <p:spPr>
          <a:xfrm>
            <a:off x="2755900" y="4102100"/>
            <a:ext cx="1917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定时任务抽象类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562100" y="3467100"/>
            <a:ext cx="1130300" cy="520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7800" y="346710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59200" y="3505200"/>
            <a:ext cx="266700" cy="469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1300" y="3517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23" name="矩形 22"/>
          <p:cNvSpPr/>
          <p:nvPr/>
        </p:nvSpPr>
        <p:spPr>
          <a:xfrm>
            <a:off x="7454900" y="4089400"/>
            <a:ext cx="2235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数据工具抽象类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24900" y="36830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 flipH="1">
            <a:off x="8585200" y="3632200"/>
            <a:ext cx="635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400800" y="5016500"/>
            <a:ext cx="19177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</a:t>
            </a:r>
            <a:r>
              <a:rPr lang="zh-CN" altLang="en-US" dirty="0"/>
              <a:t>连接器类</a:t>
            </a:r>
          </a:p>
        </p:txBody>
      </p:sp>
      <p:sp>
        <p:nvSpPr>
          <p:cNvPr id="43" name="矩形 42"/>
          <p:cNvSpPr/>
          <p:nvPr/>
        </p:nvSpPr>
        <p:spPr>
          <a:xfrm>
            <a:off x="9055100" y="4991100"/>
            <a:ext cx="19177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</a:t>
            </a:r>
            <a:r>
              <a:rPr lang="zh-CN" altLang="en-US" dirty="0"/>
              <a:t>连接器类</a:t>
            </a:r>
          </a:p>
        </p:txBody>
      </p:sp>
      <p:cxnSp>
        <p:nvCxnSpPr>
          <p:cNvPr id="44" name="直接箭头连接符 43"/>
          <p:cNvCxnSpPr>
            <a:endCxn id="42" idx="0"/>
          </p:cNvCxnSpPr>
          <p:nvPr/>
        </p:nvCxnSpPr>
        <p:spPr>
          <a:xfrm flipH="1">
            <a:off x="7359650" y="4572000"/>
            <a:ext cx="355600" cy="444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8000" y="4533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9378950" y="4559300"/>
            <a:ext cx="425450" cy="482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90100" y="4533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52" name="矩形 51"/>
          <p:cNvSpPr/>
          <p:nvPr/>
        </p:nvSpPr>
        <p:spPr>
          <a:xfrm>
            <a:off x="2984500" y="49530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  <a:r>
              <a:rPr lang="en-US" altLang="zh-CN" dirty="0"/>
              <a:t>A</a:t>
            </a:r>
            <a:r>
              <a:rPr lang="zh-CN" altLang="en-US" dirty="0"/>
              <a:t>类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810000" y="4546600"/>
            <a:ext cx="165100" cy="368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25900" y="45593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55" name="矩形 54"/>
          <p:cNvSpPr/>
          <p:nvPr/>
        </p:nvSpPr>
        <p:spPr>
          <a:xfrm>
            <a:off x="4787900" y="59436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分析任务类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3937000" y="5499100"/>
            <a:ext cx="787400" cy="2921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565900" y="5499100"/>
            <a:ext cx="596900" cy="3175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6819900" y="5511800"/>
            <a:ext cx="3149600" cy="3175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48500" y="54356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57700" y="54356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571500" y="5816600"/>
            <a:ext cx="10655300" cy="381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3900" y="54483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面向用户隐藏</a:t>
            </a:r>
          </a:p>
        </p:txBody>
      </p:sp>
      <p:sp>
        <p:nvSpPr>
          <p:cNvPr id="69" name="矩形 68"/>
          <p:cNvSpPr/>
          <p:nvPr/>
        </p:nvSpPr>
        <p:spPr>
          <a:xfrm>
            <a:off x="736600" y="49530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转储任务类</a:t>
            </a:r>
          </a:p>
        </p:txBody>
      </p:sp>
      <p:cxnSp>
        <p:nvCxnSpPr>
          <p:cNvPr id="71" name="直接箭头连接符 70"/>
          <p:cNvCxnSpPr/>
          <p:nvPr/>
        </p:nvCxnSpPr>
        <p:spPr>
          <a:xfrm flipH="1">
            <a:off x="1701800" y="4597400"/>
            <a:ext cx="2286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79500" y="4546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116388" y="670951"/>
            <a:ext cx="1041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</a:rPr>
              <a:t>可复用算法对象：</a:t>
            </a:r>
          </a:p>
          <a:p>
            <a:endParaRPr lang="zh-CN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1238334" y="1840591"/>
            <a:ext cx="991226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联接管理平台：数据管理与储存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6908800" y="2552700"/>
            <a:ext cx="16891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算法抽象类</a:t>
            </a:r>
          </a:p>
        </p:txBody>
      </p:sp>
      <p:sp>
        <p:nvSpPr>
          <p:cNvPr id="23" name="矩形 22"/>
          <p:cNvSpPr/>
          <p:nvPr/>
        </p:nvSpPr>
        <p:spPr>
          <a:xfrm>
            <a:off x="6667500" y="3403600"/>
            <a:ext cx="2235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时序算法抽象类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48600" y="3009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 flipH="1">
            <a:off x="7747000" y="3009900"/>
            <a:ext cx="635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879600" y="45847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分析任务类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422400" y="4838700"/>
            <a:ext cx="4191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832100" y="5067300"/>
            <a:ext cx="0" cy="4191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568700" y="4838700"/>
            <a:ext cx="25527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05300" y="4443968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" y="46482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  <p:cxnSp>
        <p:nvCxnSpPr>
          <p:cNvPr id="65" name="直接连接符 64"/>
          <p:cNvCxnSpPr>
            <a:cxnSpLocks/>
          </p:cNvCxnSpPr>
          <p:nvPr/>
        </p:nvCxnSpPr>
        <p:spPr>
          <a:xfrm>
            <a:off x="596900" y="4051300"/>
            <a:ext cx="10036146" cy="370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23349" y="3658707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抽象层</a:t>
            </a:r>
          </a:p>
        </p:txBody>
      </p:sp>
      <p:sp>
        <p:nvSpPr>
          <p:cNvPr id="35" name="矩形 34"/>
          <p:cNvSpPr/>
          <p:nvPr/>
        </p:nvSpPr>
        <p:spPr>
          <a:xfrm>
            <a:off x="1879600" y="55118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数据集类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35200" y="50800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49" name="矩形 48"/>
          <p:cNvSpPr/>
          <p:nvPr/>
        </p:nvSpPr>
        <p:spPr>
          <a:xfrm>
            <a:off x="6540500" y="47117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算法类</a:t>
            </a:r>
          </a:p>
        </p:txBody>
      </p:sp>
      <p:sp>
        <p:nvSpPr>
          <p:cNvPr id="56" name="矩形 55"/>
          <p:cNvSpPr/>
          <p:nvPr/>
        </p:nvSpPr>
        <p:spPr>
          <a:xfrm>
            <a:off x="6540500" y="53086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算法类</a:t>
            </a:r>
          </a:p>
        </p:txBody>
      </p:sp>
      <p:sp>
        <p:nvSpPr>
          <p:cNvPr id="58" name="矩形 57"/>
          <p:cNvSpPr/>
          <p:nvPr/>
        </p:nvSpPr>
        <p:spPr>
          <a:xfrm>
            <a:off x="6540500" y="59055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算法类</a:t>
            </a:r>
          </a:p>
        </p:txBody>
      </p:sp>
      <p:sp>
        <p:nvSpPr>
          <p:cNvPr id="60" name="矩形 59"/>
          <p:cNvSpPr/>
          <p:nvPr/>
        </p:nvSpPr>
        <p:spPr>
          <a:xfrm>
            <a:off x="3517900" y="34036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转储任务类</a:t>
            </a:r>
          </a:p>
        </p:txBody>
      </p:sp>
      <p:sp>
        <p:nvSpPr>
          <p:cNvPr id="62" name="矩形 61"/>
          <p:cNvSpPr/>
          <p:nvPr/>
        </p:nvSpPr>
        <p:spPr>
          <a:xfrm>
            <a:off x="6146800" y="4572000"/>
            <a:ext cx="2908300" cy="2108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23" idx="2"/>
            <a:endCxn id="62" idx="0"/>
          </p:cNvCxnSpPr>
          <p:nvPr/>
        </p:nvCxnSpPr>
        <p:spPr>
          <a:xfrm flipH="1">
            <a:off x="7600950" y="3860800"/>
            <a:ext cx="184150" cy="71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78800" y="41275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3124200" y="3873500"/>
            <a:ext cx="711200" cy="635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03600" y="4075668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766414" y="1992991"/>
            <a:ext cx="107986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认证数据源：华为云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 Access Key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和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Secret Access Key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56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联接管理平台：应用接口</a:t>
            </a:r>
            <a:endParaRPr lang="en-US" altLang="zh-CN" sz="4000" dirty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58" name="图片占位符 5">
            <a:extLst>
              <a:ext uri="{FF2B5EF4-FFF2-40B4-BE49-F238E27FC236}">
                <a16:creationId xmlns:a16="http://schemas.microsoft.com/office/drawing/2014/main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5237" y="0"/>
            <a:ext cx="424963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99135" y="2778728"/>
            <a:ext cx="3507129" cy="3389453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4434" y="4234888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14434" y="3701488"/>
            <a:ext cx="1588423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权限认证</a:t>
            </a:r>
          </a:p>
        </p:txBody>
      </p:sp>
      <p:sp>
        <p:nvSpPr>
          <p:cNvPr id="13" name="矩形 12"/>
          <p:cNvSpPr/>
          <p:nvPr/>
        </p:nvSpPr>
        <p:spPr>
          <a:xfrm>
            <a:off x="1014434" y="296494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构造数据对象</a:t>
            </a:r>
          </a:p>
        </p:txBody>
      </p:sp>
      <p:sp>
        <p:nvSpPr>
          <p:cNvPr id="14" name="矩形 13"/>
          <p:cNvSpPr/>
          <p:nvPr/>
        </p:nvSpPr>
        <p:spPr>
          <a:xfrm>
            <a:off x="1200002" y="4780168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应用接口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841348" y="3355533"/>
            <a:ext cx="11575" cy="10648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36992" y="5235797"/>
            <a:ext cx="4916" cy="5358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466111" y="5172758"/>
            <a:ext cx="2427" cy="58582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433815" y="4109818"/>
            <a:ext cx="1928" cy="39160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421741" y="3320809"/>
            <a:ext cx="498" cy="46043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3456" y="5672400"/>
            <a:ext cx="1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应用程序端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3300" y="3390900"/>
            <a:ext cx="713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提供应用接口： </a:t>
            </a:r>
            <a:r>
              <a:rPr lang="en-US" altLang="zh-CN" sz="2400" dirty="0"/>
              <a:t>JavaScript (</a:t>
            </a:r>
            <a:r>
              <a:rPr lang="en-US" altLang="zh-CN" sz="2400" dirty="0" err="1"/>
              <a:t>node.js</a:t>
            </a:r>
            <a:r>
              <a:rPr lang="en-US" altLang="zh-CN" sz="2400" dirty="0"/>
              <a:t>)    </a:t>
            </a:r>
            <a:r>
              <a:rPr lang="en-US" altLang="zh-CN" sz="2400" dirty="0">
                <a:solidFill>
                  <a:srgbClr val="C00000"/>
                </a:solidFill>
              </a:rPr>
              <a:t>（</a:t>
            </a:r>
            <a:r>
              <a:rPr lang="zh-CN" altLang="en-US" sz="2400" dirty="0">
                <a:solidFill>
                  <a:srgbClr val="C00000"/>
                </a:solidFill>
              </a:rPr>
              <a:t>完成）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               Java（</a:t>
            </a:r>
            <a:r>
              <a:rPr lang="zh-CN" altLang="en-US" sz="2400" dirty="0">
                <a:solidFill>
                  <a:srgbClr val="C00000"/>
                </a:solidFill>
              </a:rPr>
              <a:t>待开发）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               python （</a:t>
            </a:r>
            <a:r>
              <a:rPr lang="zh-CN" altLang="en-US" sz="2400" dirty="0">
                <a:solidFill>
                  <a:srgbClr val="C00000"/>
                </a:solidFill>
              </a:rPr>
              <a:t>待开发）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	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863600" y="4025900"/>
            <a:ext cx="10401300" cy="1587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766414" y="2881991"/>
            <a:ext cx="10798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10569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工业智能体：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r>
              <a:rPr lang="zh-CN" altLang="en-US" sz="2800" dirty="0">
                <a:solidFill>
                  <a:srgbClr val="575D6C"/>
                </a:solidFill>
                <a:latin typeface="-apple-system"/>
              </a:rPr>
              <a:t>接入现有设备机电网络，赋予现有设备端对端、端对云互联能力与本地计算能力</a:t>
            </a:r>
            <a:endParaRPr lang="en-US" altLang="zh-CN" sz="4000" dirty="0">
              <a:solidFill>
                <a:srgbClr val="575D6C"/>
              </a:solidFill>
              <a:latin typeface="-apple-system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0900" y="2755900"/>
            <a:ext cx="1027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工业智能体接</a:t>
            </a:r>
            <a:r>
              <a:rPr lang="zh-CN" altLang="en-US" sz="2400" dirty="0"/>
              <a:t>入的三种类型：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B050"/>
                </a:solidFill>
              </a:rPr>
              <a:t>从传感器端开始接入 （适用于没有安装传感器的设备）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从配电柜接入 （适用于有传感器，但仅接入仪表的设备）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从</a:t>
            </a:r>
            <a:r>
              <a:rPr lang="en-US" altLang="zh-CN" sz="2400" dirty="0"/>
              <a:t>PLC</a:t>
            </a:r>
            <a:r>
              <a:rPr lang="zh-CN" altLang="en-US" sz="2400" dirty="0"/>
              <a:t>接入 （适用于有传感器，且有安装</a:t>
            </a:r>
            <a:r>
              <a:rPr lang="en-US" altLang="zh-CN" sz="2400" dirty="0"/>
              <a:t>PLC</a:t>
            </a:r>
            <a:r>
              <a:rPr lang="zh-CN" altLang="en-US" sz="2400" dirty="0"/>
              <a:t>的设备）</a:t>
            </a:r>
          </a:p>
        </p:txBody>
      </p:sp>
    </p:spTree>
    <p:extLst>
      <p:ext uri="{BB962C8B-B14F-4D97-AF65-F5344CB8AC3E}">
        <p14:creationId xmlns:p14="http://schemas.microsoft.com/office/powerpoint/2010/main" val="375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id="{70C33E81-A8BB-4132-B9CF-C8977F352C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" b="6065"/>
          <a:stretch/>
        </p:blipFill>
        <p:spPr/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工业物联与云端智能概况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万物互联时代的工业革命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179820" y="4081272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58D9DE-B8F4-4C99-A595-018BCFFD3901}"/>
              </a:ext>
            </a:extLst>
          </p:cNvPr>
          <p:cNvSpPr txBox="1"/>
          <p:nvPr/>
        </p:nvSpPr>
        <p:spPr>
          <a:xfrm>
            <a:off x="6221201" y="2979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E2FE68E1-7C66-4AEF-9770-7E76A7200969}"/>
              </a:ext>
            </a:extLst>
          </p:cNvPr>
          <p:cNvSpPr/>
          <p:nvPr/>
        </p:nvSpPr>
        <p:spPr>
          <a:xfrm rot="2774716">
            <a:off x="10419773" y="781076"/>
            <a:ext cx="3544453" cy="33629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63EB02-71F6-48DE-85EC-615DFD27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b="1" dirty="0"/>
              <a:t>工业物联与云端智能概况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A350F5-1103-4789-BA97-CC96A08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F3C2E-2287-46E0-9556-35451866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7B2C6543-7F6D-4E72-99E0-471376D299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5272" y="1123950"/>
            <a:ext cx="10895215" cy="5019675"/>
            <a:chOff x="625272" y="1123950"/>
            <a:chExt cx="10895215" cy="5019675"/>
          </a:xfrm>
        </p:grpSpPr>
        <p:sp>
          <p:nvSpPr>
            <p:cNvPr id="6" name="ïSḻïḓé">
              <a:extLst>
                <a:ext uri="{FF2B5EF4-FFF2-40B4-BE49-F238E27FC236}">
                  <a16:creationId xmlns:a16="http://schemas.microsoft.com/office/drawing/2014/main" id="{6BA28D15-BD50-4301-BE7E-9BD3734725E7}"/>
                </a:ext>
              </a:extLst>
            </p:cNvPr>
            <p:cNvSpPr/>
            <p:nvPr/>
          </p:nvSpPr>
          <p:spPr>
            <a:xfrm>
              <a:off x="5988713" y="3330799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ľîḋè">
              <a:extLst>
                <a:ext uri="{FF2B5EF4-FFF2-40B4-BE49-F238E27FC236}">
                  <a16:creationId xmlns:a16="http://schemas.microsoft.com/office/drawing/2014/main" id="{D5955105-B4CF-47EB-8C64-55F7AB04C170}"/>
                </a:ext>
              </a:extLst>
            </p:cNvPr>
            <p:cNvSpPr/>
            <p:nvPr/>
          </p:nvSpPr>
          <p:spPr>
            <a:xfrm>
              <a:off x="5988713" y="1864217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" name="î$lîḋe">
              <a:extLst>
                <a:ext uri="{FF2B5EF4-FFF2-40B4-BE49-F238E27FC236}">
                  <a16:creationId xmlns:a16="http://schemas.microsoft.com/office/drawing/2014/main" id="{83D36015-0018-4360-8726-23FAB916A048}"/>
                </a:ext>
              </a:extLst>
            </p:cNvPr>
            <p:cNvSpPr/>
            <p:nvPr/>
          </p:nvSpPr>
          <p:spPr>
            <a:xfrm>
              <a:off x="7317633" y="260979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ïṡľïḋé">
              <a:extLst>
                <a:ext uri="{FF2B5EF4-FFF2-40B4-BE49-F238E27FC236}">
                  <a16:creationId xmlns:a16="http://schemas.microsoft.com/office/drawing/2014/main" id="{F689ADBC-C284-421E-A26A-C8B4E6D9FE22}"/>
                </a:ext>
              </a:extLst>
            </p:cNvPr>
            <p:cNvSpPr/>
            <p:nvPr/>
          </p:nvSpPr>
          <p:spPr>
            <a:xfrm>
              <a:off x="7317633" y="1143712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上海港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（港口物流）</a:t>
              </a:r>
            </a:p>
          </p:txBody>
        </p:sp>
        <p:sp>
          <p:nvSpPr>
            <p:cNvPr id="10" name="iŝḻidè">
              <a:extLst>
                <a:ext uri="{FF2B5EF4-FFF2-40B4-BE49-F238E27FC236}">
                  <a16:creationId xmlns:a16="http://schemas.microsoft.com/office/drawing/2014/main" id="{590695B0-FE9F-45F7-A281-47E4028E6A7F}"/>
                </a:ext>
              </a:extLst>
            </p:cNvPr>
            <p:cNvSpPr/>
            <p:nvPr/>
          </p:nvSpPr>
          <p:spPr>
            <a:xfrm>
              <a:off x="8647506" y="188377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sľîḋê">
              <a:extLst>
                <a:ext uri="{FF2B5EF4-FFF2-40B4-BE49-F238E27FC236}">
                  <a16:creationId xmlns:a16="http://schemas.microsoft.com/office/drawing/2014/main" id="{9D901782-333B-477E-849F-B918C11C3881}"/>
                </a:ext>
              </a:extLst>
            </p:cNvPr>
            <p:cNvSpPr/>
            <p:nvPr/>
          </p:nvSpPr>
          <p:spPr>
            <a:xfrm>
              <a:off x="8647506" y="3347846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江苏徐工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（装备制造）</a:t>
              </a:r>
            </a:p>
          </p:txBody>
        </p:sp>
        <p:sp>
          <p:nvSpPr>
            <p:cNvPr id="12" name="ïśḻiḑè">
              <a:extLst>
                <a:ext uri="{FF2B5EF4-FFF2-40B4-BE49-F238E27FC236}">
                  <a16:creationId xmlns:a16="http://schemas.microsoft.com/office/drawing/2014/main" id="{C98D2083-1328-48C6-ABEE-1677748E881A}"/>
                </a:ext>
              </a:extLst>
            </p:cNvPr>
            <p:cNvSpPr/>
            <p:nvPr/>
          </p:nvSpPr>
          <p:spPr>
            <a:xfrm>
              <a:off x="7317633" y="4073866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" name="îsḷiḑé">
              <a:extLst>
                <a:ext uri="{FF2B5EF4-FFF2-40B4-BE49-F238E27FC236}">
                  <a16:creationId xmlns:a16="http://schemas.microsoft.com/office/drawing/2014/main" id="{B5DF41DD-23E8-4B38-B3BB-0C2B58E3B979}"/>
                </a:ext>
              </a:extLst>
            </p:cNvPr>
            <p:cNvSpPr/>
            <p:nvPr/>
          </p:nvSpPr>
          <p:spPr>
            <a:xfrm>
              <a:off x="9969763" y="4090914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4" name="ïśľïḓé">
              <a:extLst>
                <a:ext uri="{FF2B5EF4-FFF2-40B4-BE49-F238E27FC236}">
                  <a16:creationId xmlns:a16="http://schemas.microsoft.com/office/drawing/2014/main" id="{DB225B9A-EE82-41D3-B933-E1C4BC6B52ED}"/>
                </a:ext>
              </a:extLst>
            </p:cNvPr>
            <p:cNvSpPr/>
            <p:nvPr/>
          </p:nvSpPr>
          <p:spPr>
            <a:xfrm>
              <a:off x="864084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şḷíḓe">
              <a:extLst>
                <a:ext uri="{FF2B5EF4-FFF2-40B4-BE49-F238E27FC236}">
                  <a16:creationId xmlns:a16="http://schemas.microsoft.com/office/drawing/2014/main" id="{B8C8BA6C-D7F0-4192-98CD-E831000FD317}"/>
                </a:ext>
              </a:extLst>
            </p:cNvPr>
            <p:cNvSpPr/>
            <p:nvPr/>
          </p:nvSpPr>
          <p:spPr>
            <a:xfrm>
              <a:off x="9975474" y="1158253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鑫磊集团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（煤炭焦化）</a:t>
              </a:r>
            </a:p>
          </p:txBody>
        </p:sp>
        <p:sp>
          <p:nvSpPr>
            <p:cNvPr id="16" name="îSḻiḑe">
              <a:extLst>
                <a:ext uri="{FF2B5EF4-FFF2-40B4-BE49-F238E27FC236}">
                  <a16:creationId xmlns:a16="http://schemas.microsoft.com/office/drawing/2014/main" id="{070F0F56-9FAA-46D6-8E93-8B4B979482B6}"/>
                </a:ext>
              </a:extLst>
            </p:cNvPr>
            <p:cNvSpPr/>
            <p:nvPr/>
          </p:nvSpPr>
          <p:spPr>
            <a:xfrm>
              <a:off x="9975474" y="2622327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iŝḷiḍe">
              <a:extLst>
                <a:ext uri="{FF2B5EF4-FFF2-40B4-BE49-F238E27FC236}">
                  <a16:creationId xmlns:a16="http://schemas.microsoft.com/office/drawing/2014/main" id="{96B965A5-1B4F-40AA-A2B1-AA2AF86C26A1}"/>
                </a:ext>
              </a:extLst>
            </p:cNvPr>
            <p:cNvSpPr txBox="1"/>
            <p:nvPr/>
          </p:nvSpPr>
          <p:spPr bwMode="auto">
            <a:xfrm>
              <a:off x="625272" y="1164683"/>
              <a:ext cx="41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传统工业的数字化转型</a:t>
              </a:r>
              <a:endParaRPr lang="en-US" altLang="zh-CN" sz="2000" b="1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E958E47-B088-471D-9E8C-831446027D5D}"/>
                </a:ext>
              </a:extLst>
            </p:cNvPr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1íḍê">
              <a:extLst>
                <a:ext uri="{FF2B5EF4-FFF2-40B4-BE49-F238E27FC236}">
                  <a16:creationId xmlns:a16="http://schemas.microsoft.com/office/drawing/2014/main" id="{7DDAF1D0-4628-4EB8-84E9-730C4DD9A1C8}"/>
                </a:ext>
              </a:extLst>
            </p:cNvPr>
            <p:cNvSpPr/>
            <p:nvPr/>
          </p:nvSpPr>
          <p:spPr>
            <a:xfrm>
              <a:off x="598871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美的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（家电制造）</a:t>
              </a:r>
            </a:p>
          </p:txBody>
        </p:sp>
      </p:grpSp>
      <p:sp>
        <p:nvSpPr>
          <p:cNvPr id="25" name="ïṧḻíḑê">
            <a:extLst>
              <a:ext uri="{FF2B5EF4-FFF2-40B4-BE49-F238E27FC236}">
                <a16:creationId xmlns:a16="http://schemas.microsoft.com/office/drawing/2014/main" id="{2BDB6B84-D1A8-40A6-9D6D-E483FB6EB881}"/>
              </a:ext>
            </a:extLst>
          </p:cNvPr>
          <p:cNvSpPr/>
          <p:nvPr/>
        </p:nvSpPr>
        <p:spPr>
          <a:xfrm>
            <a:off x="669924" y="1788325"/>
            <a:ext cx="4515160" cy="445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0" i="0" dirty="0">
                <a:solidFill>
                  <a:srgbClr val="575D6C"/>
                </a:solidFill>
                <a:effectLst/>
                <a:latin typeface="-apple-system"/>
              </a:rPr>
              <a:t>工业互联网是新一代</a:t>
            </a:r>
            <a:r>
              <a:rPr lang="en-US" altLang="zh-CN" sz="2000" b="0" i="0" dirty="0">
                <a:solidFill>
                  <a:srgbClr val="575D6C"/>
                </a:solidFill>
                <a:effectLst/>
                <a:latin typeface="-apple-system"/>
              </a:rPr>
              <a:t>ICT</a:t>
            </a:r>
            <a:r>
              <a:rPr lang="zh-CN" altLang="en-US" sz="2000" b="0" i="0" dirty="0">
                <a:solidFill>
                  <a:srgbClr val="575D6C"/>
                </a:solidFill>
                <a:effectLst/>
                <a:latin typeface="-apple-system"/>
              </a:rPr>
              <a:t>技术与制造业深度融合的产物。工业互联网以数据为核心要素实现全面连接，构建起全要素、全产业链、全价值链融合的新制造体系和新产业生态，是数字化转型的关键支撑和重要途径。</a:t>
            </a:r>
            <a:endParaRPr lang="en-US" altLang="zh-CN" sz="20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2000" dirty="0">
              <a:solidFill>
                <a:srgbClr val="575D6C"/>
              </a:solidFill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0" i="0" dirty="0">
                <a:solidFill>
                  <a:srgbClr val="575D6C"/>
                </a:solidFill>
                <a:effectLst/>
                <a:latin typeface="-apple-system"/>
              </a:rPr>
              <a:t>传统工业企业的数字化转型同高端制造业相比相对迟缓，多数中小企业受资金和规模等限制难以自主进行数字化转型。</a:t>
            </a:r>
            <a:endParaRPr lang="en-US" altLang="zh-CN" sz="20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2000" dirty="0">
              <a:solidFill>
                <a:srgbClr val="575D6C"/>
              </a:solidFill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16991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id="{17E590DE-5D6A-4CC6-A81C-F38779BBE637}"/>
              </a:ext>
            </a:extLst>
          </p:cNvPr>
          <p:cNvSpPr/>
          <p:nvPr/>
        </p:nvSpPr>
        <p:spPr>
          <a:xfrm rot="2774716">
            <a:off x="10419773" y="781076"/>
            <a:ext cx="3544453" cy="33629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AC42F3-8C59-45C1-9F9C-B82C9B6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b="1" dirty="0"/>
              <a:t>工业物联与云端智能概况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93D26-6C06-4863-8330-52B08916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1742471"/>
            <a:ext cx="6574024" cy="44979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1980s – 2000s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账目，销售报表，生产报表完全手工记录。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生产过程缺乏标准，不善于收集生产数据。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2000s – 2020s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计算机辅助管理工作，</a:t>
            </a:r>
            <a:r>
              <a:rPr lang="en-US" altLang="zh-CN" dirty="0"/>
              <a:t>ERP</a:t>
            </a:r>
            <a:r>
              <a:rPr lang="zh-CN" altLang="en-US" dirty="0"/>
              <a:t>系统开始成为销售和仓储部门的标配。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开始注重生产工艺的标准化，开始注意到大数据的意义，有一定的生产数据分析能力。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2020s – 2030s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日常管理全面数字化，使用电子报表和电子单据。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主要生产设备组网互联，自动化收集生产数据，利用云端智能的强大算力分析数据，协助管理人员改进生产流程和方法。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0046D-D2F0-42E0-8EDA-E8C38DA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0AD4F-AA01-4618-AEFB-5D6A7081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iŝḷiḍe">
            <a:extLst>
              <a:ext uri="{FF2B5EF4-FFF2-40B4-BE49-F238E27FC236}">
                <a16:creationId xmlns:a16="http://schemas.microsoft.com/office/drawing/2014/main" id="{DD403156-86DA-468B-AD6B-AAF0D5465A59}"/>
              </a:ext>
            </a:extLst>
          </p:cNvPr>
          <p:cNvSpPr txBox="1"/>
          <p:nvPr/>
        </p:nvSpPr>
        <p:spPr bwMode="auto">
          <a:xfrm>
            <a:off x="625272" y="1164683"/>
            <a:ext cx="419431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民营小微制造业的数字化历程</a:t>
            </a:r>
            <a:endParaRPr lang="en-US" altLang="zh-CN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7B6702-BBF3-4BF3-A1AD-A12734758D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0807" y="4834546"/>
            <a:ext cx="2565930" cy="1509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E5C661-A1F5-411C-A615-1C3C2F4E70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07" y="1101544"/>
            <a:ext cx="2565930" cy="150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46EA71-087A-4DC2-B6F2-8F3C8D5352E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0807" y="2816420"/>
            <a:ext cx="2565930" cy="1784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9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id="{70C33E81-A8BB-4132-B9CF-C8977F352C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" b="6065"/>
          <a:stretch/>
        </p:blipFill>
        <p:spPr/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工业物联与降本增效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把握全局，从数据中寻找价值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179820" y="4081272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58D9DE-B8F4-4C99-A595-018BCFFD3901}"/>
              </a:ext>
            </a:extLst>
          </p:cNvPr>
          <p:cNvSpPr txBox="1"/>
          <p:nvPr/>
        </p:nvSpPr>
        <p:spPr>
          <a:xfrm>
            <a:off x="6221201" y="2979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3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5A95-E130-46D4-A9F9-88FF5E4E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en-US" b="1" dirty="0"/>
              <a:t>工业物联如何</a:t>
            </a:r>
            <a:r>
              <a:rPr lang="zh-CN" altLang="en-US" dirty="0"/>
              <a:t>协助企业</a:t>
            </a:r>
            <a:r>
              <a:rPr lang="zh-CN" altLang="en-US" b="1" dirty="0"/>
              <a:t>降本增效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91DCA5-0EF5-4202-9F1B-D8B03A91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EA698-86FE-45DC-8F9C-5BF3F107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c24c738b-52cb-41c3-bf6b-54817b2ddd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B8A714D9-8EED-438D-8714-A2E1FB3AFA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12584"/>
            <a:ext cx="10845800" cy="4727879"/>
            <a:chOff x="673100" y="1512584"/>
            <a:chExt cx="10845800" cy="4727879"/>
          </a:xfrm>
        </p:grpSpPr>
        <p:grpSp>
          <p:nvGrpSpPr>
            <p:cNvPr id="6" name="íśḷidè">
              <a:extLst>
                <a:ext uri="{FF2B5EF4-FFF2-40B4-BE49-F238E27FC236}">
                  <a16:creationId xmlns:a16="http://schemas.microsoft.com/office/drawing/2014/main" id="{55523DCE-EDBD-4CA1-81A4-3BAC04279DF2}"/>
                </a:ext>
              </a:extLst>
            </p:cNvPr>
            <p:cNvGrpSpPr/>
            <p:nvPr/>
          </p:nvGrpSpPr>
          <p:grpSpPr>
            <a:xfrm>
              <a:off x="4309932" y="1608132"/>
              <a:ext cx="3572136" cy="4060835"/>
              <a:chOff x="4309931" y="1530271"/>
              <a:chExt cx="3572136" cy="4060835"/>
            </a:xfrm>
          </p:grpSpPr>
          <p:sp>
            <p:nvSpPr>
              <p:cNvPr id="15" name="îṩ1îďe">
                <a:extLst>
                  <a:ext uri="{FF2B5EF4-FFF2-40B4-BE49-F238E27FC236}">
                    <a16:creationId xmlns:a16="http://schemas.microsoft.com/office/drawing/2014/main" id="{0E7B3FCC-ADFD-4E7D-9DD4-E2E5FDA5C907}"/>
                  </a:ext>
                </a:extLst>
              </p:cNvPr>
              <p:cNvSpPr/>
              <p:nvPr/>
            </p:nvSpPr>
            <p:spPr>
              <a:xfrm rot="5073482">
                <a:off x="4726915" y="1974953"/>
                <a:ext cx="617011" cy="617011"/>
              </a:xfrm>
              <a:prstGeom prst="chord">
                <a:avLst>
                  <a:gd name="adj1" fmla="val 2700000"/>
                  <a:gd name="adj2" fmla="val 1506479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ľïḋe">
                <a:extLst>
                  <a:ext uri="{FF2B5EF4-FFF2-40B4-BE49-F238E27FC236}">
                    <a16:creationId xmlns:a16="http://schemas.microsoft.com/office/drawing/2014/main" id="{D328DF0E-6DD5-49FA-9424-B5AAA51F0422}"/>
                  </a:ext>
                </a:extLst>
              </p:cNvPr>
              <p:cNvSpPr/>
              <p:nvPr/>
            </p:nvSpPr>
            <p:spPr>
              <a:xfrm>
                <a:off x="4309931" y="2018970"/>
                <a:ext cx="3572136" cy="3572136"/>
              </a:xfrm>
              <a:prstGeom prst="ellipse">
                <a:avLst/>
              </a:prstGeom>
              <a:noFill/>
              <a:ln w="1270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ïṥlïḋé">
                <a:extLst>
                  <a:ext uri="{FF2B5EF4-FFF2-40B4-BE49-F238E27FC236}">
                    <a16:creationId xmlns:a16="http://schemas.microsoft.com/office/drawing/2014/main" id="{2D22FED4-BCA2-4AFB-8DA7-DA7DD7C8B010}"/>
                  </a:ext>
                </a:extLst>
              </p:cNvPr>
              <p:cNvSpPr/>
              <p:nvPr/>
            </p:nvSpPr>
            <p:spPr>
              <a:xfrm>
                <a:off x="5860479" y="1814606"/>
                <a:ext cx="479840" cy="222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îṥ1ídê">
                <a:extLst>
                  <a:ext uri="{FF2B5EF4-FFF2-40B4-BE49-F238E27FC236}">
                    <a16:creationId xmlns:a16="http://schemas.microsoft.com/office/drawing/2014/main" id="{A26AA731-97B4-44F5-A5C1-AD838EDA9905}"/>
                  </a:ext>
                </a:extLst>
              </p:cNvPr>
              <p:cNvSpPr/>
              <p:nvPr/>
            </p:nvSpPr>
            <p:spPr>
              <a:xfrm>
                <a:off x="5567245" y="1530271"/>
                <a:ext cx="1084081" cy="3109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îṥlïḑè">
                <a:extLst>
                  <a:ext uri="{FF2B5EF4-FFF2-40B4-BE49-F238E27FC236}">
                    <a16:creationId xmlns:a16="http://schemas.microsoft.com/office/drawing/2014/main" id="{7A76C39C-5B29-4504-826F-ECD8AA7B3B7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43398" y="2077927"/>
                <a:ext cx="3429001" cy="3428822"/>
                <a:chOff x="938213" y="1497013"/>
                <a:chExt cx="3724276" cy="3851276"/>
              </a:xfrm>
            </p:grpSpPr>
            <p:sp>
              <p:nvSpPr>
                <p:cNvPr id="23" name="iṡ1ïďê">
                  <a:extLst>
                    <a:ext uri="{FF2B5EF4-FFF2-40B4-BE49-F238E27FC236}">
                      <a16:creationId xmlns:a16="http://schemas.microsoft.com/office/drawing/2014/main" id="{7C64A6AA-91E7-45D2-B450-DA4929DEBC5B}"/>
                    </a:ext>
                  </a:extLst>
                </p:cNvPr>
                <p:cNvSpPr/>
                <p:nvPr/>
              </p:nvSpPr>
              <p:spPr bwMode="auto">
                <a:xfrm>
                  <a:off x="938213" y="1720851"/>
                  <a:ext cx="2155825" cy="3627438"/>
                </a:xfrm>
                <a:custGeom>
                  <a:avLst/>
                  <a:gdLst>
                    <a:gd name="T0" fmla="*/ 3482 w 3482"/>
                    <a:gd name="T1" fmla="*/ 5643 h 5867"/>
                    <a:gd name="T2" fmla="*/ 196 w 3482"/>
                    <a:gd name="T3" fmla="*/ 3167 h 5867"/>
                    <a:gd name="T4" fmla="*/ 2161 w 3482"/>
                    <a:gd name="T5" fmla="*/ 0 h 5867"/>
                    <a:gd name="T6" fmla="*/ 2509 w 3482"/>
                    <a:gd name="T7" fmla="*/ 1049 h 5867"/>
                    <a:gd name="T8" fmla="*/ 1365 w 3482"/>
                    <a:gd name="T9" fmla="*/ 3330 h 5867"/>
                    <a:gd name="T10" fmla="*/ 3328 w 3482"/>
                    <a:gd name="T11" fmla="*/ 4548 h 5867"/>
                    <a:gd name="T12" fmla="*/ 3482 w 3482"/>
                    <a:gd name="T13" fmla="*/ 5643 h 5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82" h="5867">
                      <a:moveTo>
                        <a:pt x="3482" y="5643"/>
                      </a:moveTo>
                      <a:cubicBezTo>
                        <a:pt x="1891" y="5867"/>
                        <a:pt x="419" y="4758"/>
                        <a:pt x="196" y="3167"/>
                      </a:cubicBezTo>
                      <a:cubicBezTo>
                        <a:pt x="0" y="1775"/>
                        <a:pt x="827" y="442"/>
                        <a:pt x="2161" y="0"/>
                      </a:cubicBezTo>
                      <a:lnTo>
                        <a:pt x="2509" y="1049"/>
                      </a:lnTo>
                      <a:cubicBezTo>
                        <a:pt x="1564" y="1363"/>
                        <a:pt x="1051" y="2384"/>
                        <a:pt x="1365" y="3330"/>
                      </a:cubicBezTo>
                      <a:cubicBezTo>
                        <a:pt x="1639" y="4157"/>
                        <a:pt x="2465" y="4670"/>
                        <a:pt x="3328" y="4548"/>
                      </a:cubicBezTo>
                      <a:lnTo>
                        <a:pt x="3482" y="564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îšľïḋê">
                  <a:extLst>
                    <a:ext uri="{FF2B5EF4-FFF2-40B4-BE49-F238E27FC236}">
                      <a16:creationId xmlns:a16="http://schemas.microsoft.com/office/drawing/2014/main" id="{8B0FA099-A883-4187-9B1C-C4D0AD46B950}"/>
                    </a:ext>
                  </a:extLst>
                </p:cNvPr>
                <p:cNvSpPr/>
                <p:nvPr/>
              </p:nvSpPr>
              <p:spPr bwMode="auto">
                <a:xfrm>
                  <a:off x="2276476" y="1497013"/>
                  <a:ext cx="1903413" cy="1182688"/>
                </a:xfrm>
                <a:custGeom>
                  <a:avLst/>
                  <a:gdLst>
                    <a:gd name="T0" fmla="*/ 0 w 3074"/>
                    <a:gd name="T1" fmla="*/ 363 h 1914"/>
                    <a:gd name="T2" fmla="*/ 3074 w 3074"/>
                    <a:gd name="T3" fmla="*/ 1173 h 1914"/>
                    <a:gd name="T4" fmla="*/ 2254 w 3074"/>
                    <a:gd name="T5" fmla="*/ 1914 h 1914"/>
                    <a:gd name="T6" fmla="*/ 348 w 3074"/>
                    <a:gd name="T7" fmla="*/ 1412 h 1914"/>
                    <a:gd name="T8" fmla="*/ 0 w 3074"/>
                    <a:gd name="T9" fmla="*/ 363 h 1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4" h="1914">
                      <a:moveTo>
                        <a:pt x="0" y="363"/>
                      </a:moveTo>
                      <a:cubicBezTo>
                        <a:pt x="1095" y="0"/>
                        <a:pt x="2300" y="318"/>
                        <a:pt x="3074" y="1173"/>
                      </a:cubicBezTo>
                      <a:lnTo>
                        <a:pt x="2254" y="1914"/>
                      </a:lnTo>
                      <a:cubicBezTo>
                        <a:pt x="1774" y="1384"/>
                        <a:pt x="1027" y="1187"/>
                        <a:pt x="348" y="1412"/>
                      </a:cubicBezTo>
                      <a:lnTo>
                        <a:pt x="0" y="363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íṣḷïďè">
                  <a:extLst>
                    <a:ext uri="{FF2B5EF4-FFF2-40B4-BE49-F238E27FC236}">
                      <a16:creationId xmlns:a16="http://schemas.microsoft.com/office/drawing/2014/main" id="{B042BE6F-3369-4545-A55E-E694A196F671}"/>
                    </a:ext>
                  </a:extLst>
                </p:cNvPr>
                <p:cNvSpPr/>
                <p:nvPr/>
              </p:nvSpPr>
              <p:spPr bwMode="auto">
                <a:xfrm>
                  <a:off x="3671888" y="2220913"/>
                  <a:ext cx="950913" cy="1031875"/>
                </a:xfrm>
                <a:custGeom>
                  <a:avLst/>
                  <a:gdLst>
                    <a:gd name="T0" fmla="*/ 820 w 1536"/>
                    <a:gd name="T1" fmla="*/ 0 h 1669"/>
                    <a:gd name="T2" fmla="*/ 1536 w 1536"/>
                    <a:gd name="T3" fmla="*/ 1495 h 1669"/>
                    <a:gd name="T4" fmla="*/ 444 w 1536"/>
                    <a:gd name="T5" fmla="*/ 1669 h 1669"/>
                    <a:gd name="T6" fmla="*/ 0 w 1536"/>
                    <a:gd name="T7" fmla="*/ 741 h 1669"/>
                    <a:gd name="T8" fmla="*/ 820 w 1536"/>
                    <a:gd name="T9" fmla="*/ 0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6" h="1669">
                      <a:moveTo>
                        <a:pt x="820" y="0"/>
                      </a:moveTo>
                      <a:cubicBezTo>
                        <a:pt x="1198" y="418"/>
                        <a:pt x="1447" y="938"/>
                        <a:pt x="1536" y="1495"/>
                      </a:cubicBezTo>
                      <a:lnTo>
                        <a:pt x="444" y="1669"/>
                      </a:lnTo>
                      <a:cubicBezTo>
                        <a:pt x="389" y="1323"/>
                        <a:pt x="235" y="1001"/>
                        <a:pt x="0" y="741"/>
                      </a:cubicBez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íṧ1îḋé">
                  <a:extLst>
                    <a:ext uri="{FF2B5EF4-FFF2-40B4-BE49-F238E27FC236}">
                      <a16:creationId xmlns:a16="http://schemas.microsoft.com/office/drawing/2014/main" id="{E99930D0-62DF-4168-B4A6-4943AED7C0B1}"/>
                    </a:ext>
                  </a:extLst>
                </p:cNvPr>
                <p:cNvSpPr/>
                <p:nvPr/>
              </p:nvSpPr>
              <p:spPr bwMode="auto">
                <a:xfrm>
                  <a:off x="3917951" y="3146426"/>
                  <a:ext cx="744538" cy="771525"/>
                </a:xfrm>
                <a:custGeom>
                  <a:avLst/>
                  <a:gdLst>
                    <a:gd name="T0" fmla="*/ 1138 w 1204"/>
                    <a:gd name="T1" fmla="*/ 0 h 1249"/>
                    <a:gd name="T2" fmla="*/ 1064 w 1204"/>
                    <a:gd name="T3" fmla="*/ 1249 h 1249"/>
                    <a:gd name="T4" fmla="*/ 0 w 1204"/>
                    <a:gd name="T5" fmla="*/ 948 h 1249"/>
                    <a:gd name="T6" fmla="*/ 46 w 1204"/>
                    <a:gd name="T7" fmla="*/ 174 h 1249"/>
                    <a:gd name="T8" fmla="*/ 1138 w 1204"/>
                    <a:gd name="T9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1249">
                      <a:moveTo>
                        <a:pt x="1138" y="0"/>
                      </a:moveTo>
                      <a:cubicBezTo>
                        <a:pt x="1204" y="417"/>
                        <a:pt x="1179" y="843"/>
                        <a:pt x="1064" y="1249"/>
                      </a:cubicBezTo>
                      <a:lnTo>
                        <a:pt x="0" y="948"/>
                      </a:lnTo>
                      <a:cubicBezTo>
                        <a:pt x="71" y="696"/>
                        <a:pt x="87" y="432"/>
                        <a:pt x="46" y="174"/>
                      </a:cubicBezTo>
                      <a:lnTo>
                        <a:pt x="1138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íṡ1ïḓe">
                  <a:extLst>
                    <a:ext uri="{FF2B5EF4-FFF2-40B4-BE49-F238E27FC236}">
                      <a16:creationId xmlns:a16="http://schemas.microsoft.com/office/drawing/2014/main" id="{1471919B-9EB1-4F36-BCBA-788CAD8963A4}"/>
                    </a:ext>
                  </a:extLst>
                </p:cNvPr>
                <p:cNvSpPr/>
                <p:nvPr/>
              </p:nvSpPr>
              <p:spPr bwMode="auto">
                <a:xfrm>
                  <a:off x="3448051" y="3732213"/>
                  <a:ext cx="1128713" cy="1208088"/>
                </a:xfrm>
                <a:custGeom>
                  <a:avLst/>
                  <a:gdLst>
                    <a:gd name="T0" fmla="*/ 1822 w 1822"/>
                    <a:gd name="T1" fmla="*/ 301 h 1954"/>
                    <a:gd name="T2" fmla="*/ 600 w 1822"/>
                    <a:gd name="T3" fmla="*/ 1954 h 1954"/>
                    <a:gd name="T4" fmla="*/ 0 w 1822"/>
                    <a:gd name="T5" fmla="*/ 1025 h 1954"/>
                    <a:gd name="T6" fmla="*/ 758 w 1822"/>
                    <a:gd name="T7" fmla="*/ 0 h 1954"/>
                    <a:gd name="T8" fmla="*/ 1822 w 1822"/>
                    <a:gd name="T9" fmla="*/ 301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2" h="1954">
                      <a:moveTo>
                        <a:pt x="1822" y="301"/>
                      </a:moveTo>
                      <a:cubicBezTo>
                        <a:pt x="1629" y="982"/>
                        <a:pt x="1195" y="1570"/>
                        <a:pt x="600" y="1954"/>
                      </a:cubicBezTo>
                      <a:lnTo>
                        <a:pt x="0" y="1025"/>
                      </a:lnTo>
                      <a:cubicBezTo>
                        <a:pt x="369" y="787"/>
                        <a:pt x="639" y="422"/>
                        <a:pt x="758" y="0"/>
                      </a:cubicBezTo>
                      <a:lnTo>
                        <a:pt x="1822" y="301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ïsľíḓè">
                  <a:extLst>
                    <a:ext uri="{FF2B5EF4-FFF2-40B4-BE49-F238E27FC236}">
                      <a16:creationId xmlns:a16="http://schemas.microsoft.com/office/drawing/2014/main" id="{F1268416-558D-40E0-AB7C-92E51078064C}"/>
                    </a:ext>
                  </a:extLst>
                </p:cNvPr>
                <p:cNvSpPr/>
                <p:nvPr/>
              </p:nvSpPr>
              <p:spPr bwMode="auto">
                <a:xfrm>
                  <a:off x="2998788" y="4365626"/>
                  <a:ext cx="820738" cy="844550"/>
                </a:xfrm>
                <a:custGeom>
                  <a:avLst/>
                  <a:gdLst>
                    <a:gd name="T0" fmla="*/ 1327 w 1327"/>
                    <a:gd name="T1" fmla="*/ 929 h 1365"/>
                    <a:gd name="T2" fmla="*/ 154 w 1327"/>
                    <a:gd name="T3" fmla="*/ 1365 h 1365"/>
                    <a:gd name="T4" fmla="*/ 0 w 1327"/>
                    <a:gd name="T5" fmla="*/ 270 h 1365"/>
                    <a:gd name="T6" fmla="*/ 727 w 1327"/>
                    <a:gd name="T7" fmla="*/ 0 h 1365"/>
                    <a:gd name="T8" fmla="*/ 1327 w 1327"/>
                    <a:gd name="T9" fmla="*/ 929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7" h="1365">
                      <a:moveTo>
                        <a:pt x="1327" y="929"/>
                      </a:moveTo>
                      <a:cubicBezTo>
                        <a:pt x="972" y="1158"/>
                        <a:pt x="572" y="1306"/>
                        <a:pt x="154" y="1365"/>
                      </a:cubicBezTo>
                      <a:lnTo>
                        <a:pt x="0" y="270"/>
                      </a:lnTo>
                      <a:cubicBezTo>
                        <a:pt x="259" y="234"/>
                        <a:pt x="507" y="142"/>
                        <a:pt x="727" y="0"/>
                      </a:cubicBezTo>
                      <a:lnTo>
                        <a:pt x="1327" y="929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ïşľïdé">
                <a:extLst>
                  <a:ext uri="{FF2B5EF4-FFF2-40B4-BE49-F238E27FC236}">
                    <a16:creationId xmlns:a16="http://schemas.microsoft.com/office/drawing/2014/main" id="{5E411831-F367-48FE-9659-39EEC9A8B2B5}"/>
                  </a:ext>
                </a:extLst>
              </p:cNvPr>
              <p:cNvGrpSpPr/>
              <p:nvPr/>
            </p:nvGrpSpPr>
            <p:grpSpPr>
              <a:xfrm rot="2298657">
                <a:off x="6282602" y="2392161"/>
                <a:ext cx="444295" cy="1785996"/>
                <a:chOff x="4399762" y="1186225"/>
                <a:chExt cx="348907" cy="1402551"/>
              </a:xfrm>
            </p:grpSpPr>
            <p:sp>
              <p:nvSpPr>
                <p:cNvPr id="21" name="islîḋè">
                  <a:extLst>
                    <a:ext uri="{FF2B5EF4-FFF2-40B4-BE49-F238E27FC236}">
                      <a16:creationId xmlns:a16="http://schemas.microsoft.com/office/drawing/2014/main" id="{FBC8E52E-C170-445B-A928-65BC9B97E645}"/>
                    </a:ext>
                  </a:extLst>
                </p:cNvPr>
                <p:cNvSpPr/>
                <p:nvPr/>
              </p:nvSpPr>
              <p:spPr>
                <a:xfrm>
                  <a:off x="4399762" y="2239869"/>
                  <a:ext cx="348907" cy="34890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îşlíḍé">
                  <a:extLst>
                    <a:ext uri="{FF2B5EF4-FFF2-40B4-BE49-F238E27FC236}">
                      <a16:creationId xmlns:a16="http://schemas.microsoft.com/office/drawing/2014/main" id="{DE8FE9FF-1459-4F9F-9199-0585527423B9}"/>
                    </a:ext>
                  </a:extLst>
                </p:cNvPr>
                <p:cNvSpPr/>
                <p:nvPr/>
              </p:nvSpPr>
              <p:spPr>
                <a:xfrm>
                  <a:off x="4517728" y="1186225"/>
                  <a:ext cx="112974" cy="1276935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ïšļîdè">
              <a:extLst>
                <a:ext uri="{FF2B5EF4-FFF2-40B4-BE49-F238E27FC236}">
                  <a16:creationId xmlns:a16="http://schemas.microsoft.com/office/drawing/2014/main" id="{6568BBF0-D4C7-411C-B450-8EAA5A86B798}"/>
                </a:ext>
              </a:extLst>
            </p:cNvPr>
            <p:cNvSpPr/>
            <p:nvPr/>
          </p:nvSpPr>
          <p:spPr bwMode="auto">
            <a:xfrm>
              <a:off x="673100" y="2102111"/>
              <a:ext cx="3310886" cy="160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700" dirty="0"/>
                <a:t>实现关键生产数据的实时、自动化收集，解决了工人记录数据不及时、错误记录、瞒报数据等问题。</a:t>
              </a:r>
              <a:endParaRPr lang="en-US" altLang="zh-CN" sz="17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700" dirty="0"/>
                <a:t>数字化储存，数据完整。易于管理人员整理和分析</a:t>
              </a:r>
              <a:endParaRPr lang="en-US" altLang="zh-CN" sz="17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sp>
          <p:nvSpPr>
            <p:cNvPr id="8" name="îṡlíḑè">
              <a:extLst>
                <a:ext uri="{FF2B5EF4-FFF2-40B4-BE49-F238E27FC236}">
                  <a16:creationId xmlns:a16="http://schemas.microsoft.com/office/drawing/2014/main" id="{0A666EE3-748F-436D-9546-2D33E8F21267}"/>
                </a:ext>
              </a:extLst>
            </p:cNvPr>
            <p:cNvSpPr txBox="1"/>
            <p:nvPr/>
          </p:nvSpPr>
          <p:spPr bwMode="auto">
            <a:xfrm>
              <a:off x="673101" y="1512584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01.</a:t>
              </a:r>
              <a:r>
                <a:rPr lang="zh-CN" altLang="en-US" sz="2000" b="1" dirty="0"/>
                <a:t>降低数据采集分析成本</a:t>
              </a:r>
              <a:endParaRPr lang="en-US" altLang="zh-CN" sz="2000" b="1" dirty="0"/>
            </a:p>
          </p:txBody>
        </p:sp>
        <p:sp>
          <p:nvSpPr>
            <p:cNvPr id="9" name="îŝ1íde">
              <a:extLst>
                <a:ext uri="{FF2B5EF4-FFF2-40B4-BE49-F238E27FC236}">
                  <a16:creationId xmlns:a16="http://schemas.microsoft.com/office/drawing/2014/main" id="{DC03759A-A21F-401D-A529-DEA1A5C95004}"/>
                </a:ext>
              </a:extLst>
            </p:cNvPr>
            <p:cNvSpPr/>
            <p:nvPr/>
          </p:nvSpPr>
          <p:spPr bwMode="auto">
            <a:xfrm>
              <a:off x="8208014" y="2114603"/>
              <a:ext cx="3310886" cy="142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减少设备监督操作人员的数量，减少操作工人的培训成本，实时远程监控设备运行，降低企业监督管理成本。</a:t>
              </a:r>
              <a:endParaRPr lang="en-US" altLang="zh-CN" sz="1400" dirty="0"/>
            </a:p>
          </p:txBody>
        </p:sp>
        <p:sp>
          <p:nvSpPr>
            <p:cNvPr id="10" name="ísḻíḓé">
              <a:extLst>
                <a:ext uri="{FF2B5EF4-FFF2-40B4-BE49-F238E27FC236}">
                  <a16:creationId xmlns:a16="http://schemas.microsoft.com/office/drawing/2014/main" id="{F67BADBB-2C42-4D3C-92B2-01254D78C870}"/>
                </a:ext>
              </a:extLst>
            </p:cNvPr>
            <p:cNvSpPr txBox="1"/>
            <p:nvPr/>
          </p:nvSpPr>
          <p:spPr bwMode="auto">
            <a:xfrm>
              <a:off x="8208014" y="1512584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02.</a:t>
              </a:r>
              <a:r>
                <a:rPr lang="zh-CN" altLang="en-US" sz="2000" b="1" dirty="0"/>
                <a:t>降低设备和人员管理成本</a:t>
              </a:r>
              <a:endParaRPr lang="en-US" altLang="zh-CN" sz="2000" b="1" dirty="0"/>
            </a:p>
          </p:txBody>
        </p:sp>
        <p:sp>
          <p:nvSpPr>
            <p:cNvPr id="11" name="iṧľîďè">
              <a:extLst>
                <a:ext uri="{FF2B5EF4-FFF2-40B4-BE49-F238E27FC236}">
                  <a16:creationId xmlns:a16="http://schemas.microsoft.com/office/drawing/2014/main" id="{592413A6-63F4-4062-9315-C329B9269367}"/>
                </a:ext>
              </a:extLst>
            </p:cNvPr>
            <p:cNvSpPr/>
            <p:nvPr/>
          </p:nvSpPr>
          <p:spPr bwMode="auto">
            <a:xfrm>
              <a:off x="673101" y="4636756"/>
              <a:ext cx="3310886" cy="160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通过分析历史参数寻找设备故障原因，减少检修成本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异常数据及时报警，在设备出现问题之前发现问题</a:t>
              </a:r>
              <a:endParaRPr lang="en-US" altLang="zh-CN" sz="1400" dirty="0"/>
            </a:p>
          </p:txBody>
        </p:sp>
        <p:sp>
          <p:nvSpPr>
            <p:cNvPr id="12" name="íšḻîdê">
              <a:extLst>
                <a:ext uri="{FF2B5EF4-FFF2-40B4-BE49-F238E27FC236}">
                  <a16:creationId xmlns:a16="http://schemas.microsoft.com/office/drawing/2014/main" id="{F0AAB25A-8CBA-459C-81EE-12B21CCC179A}"/>
                </a:ext>
              </a:extLst>
            </p:cNvPr>
            <p:cNvSpPr txBox="1"/>
            <p:nvPr/>
          </p:nvSpPr>
          <p:spPr bwMode="auto">
            <a:xfrm>
              <a:off x="673101" y="4145805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03.</a:t>
              </a:r>
              <a:r>
                <a:rPr lang="zh-CN" altLang="en-US" sz="2000" b="1" dirty="0"/>
                <a:t>降低设备安全风险</a:t>
              </a:r>
              <a:endParaRPr lang="en-US" altLang="zh-CN" sz="2000" b="1" dirty="0"/>
            </a:p>
          </p:txBody>
        </p:sp>
        <p:sp>
          <p:nvSpPr>
            <p:cNvPr id="13" name="ís1iḑè">
              <a:extLst>
                <a:ext uri="{FF2B5EF4-FFF2-40B4-BE49-F238E27FC236}">
                  <a16:creationId xmlns:a16="http://schemas.microsoft.com/office/drawing/2014/main" id="{5AE5A762-C3B4-4440-B503-60C64DB1B180}"/>
                </a:ext>
              </a:extLst>
            </p:cNvPr>
            <p:cNvSpPr/>
            <p:nvPr/>
          </p:nvSpPr>
          <p:spPr bwMode="auto">
            <a:xfrm>
              <a:off x="8208014" y="4636756"/>
              <a:ext cx="3310886" cy="14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打造原料检测，生产参数，成品检测数据闭环，大数据分析对关键生产步骤进行数字化建模，为管理人员提供参考，协助优化改进生产流程</a:t>
              </a:r>
              <a:endParaRPr lang="en-US" altLang="zh-CN" sz="1400" dirty="0"/>
            </a:p>
          </p:txBody>
        </p:sp>
        <p:sp>
          <p:nvSpPr>
            <p:cNvPr id="14" name="íŝļîďé">
              <a:extLst>
                <a:ext uri="{FF2B5EF4-FFF2-40B4-BE49-F238E27FC236}">
                  <a16:creationId xmlns:a16="http://schemas.microsoft.com/office/drawing/2014/main" id="{9A13F436-51E4-4C26-8B2B-CD235CE4C612}"/>
                </a:ext>
              </a:extLst>
            </p:cNvPr>
            <p:cNvSpPr txBox="1"/>
            <p:nvPr/>
          </p:nvSpPr>
          <p:spPr bwMode="auto">
            <a:xfrm>
              <a:off x="8208014" y="4145805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04.</a:t>
              </a:r>
              <a:r>
                <a:rPr lang="zh-CN" altLang="en-US" sz="2000" b="1" dirty="0"/>
                <a:t>精益生产，优化工艺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32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5">
            <a:extLst>
              <a:ext uri="{FF2B5EF4-FFF2-40B4-BE49-F238E27FC236}">
                <a16:creationId xmlns:a16="http://schemas.microsoft.com/office/drawing/2014/main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" b="5351"/>
          <a:stretch>
            <a:fillRect/>
          </a:stretch>
        </p:blipFill>
        <p:spPr>
          <a:xfrm>
            <a:off x="7161452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5" name="菱形 4">
            <a:extLst>
              <a:ext uri="{FF2B5EF4-FFF2-40B4-BE49-F238E27FC236}">
                <a16:creationId xmlns:a16="http://schemas.microsoft.com/office/drawing/2014/main" id="{3915D7C5-3383-4DE6-B96D-6E45EE841F2C}"/>
              </a:ext>
            </a:extLst>
          </p:cNvPr>
          <p:cNvSpPr/>
          <p:nvPr/>
        </p:nvSpPr>
        <p:spPr>
          <a:xfrm>
            <a:off x="9563100" y="2533650"/>
            <a:ext cx="2026103" cy="205282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872966" y="2527713"/>
            <a:ext cx="6101040" cy="280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广州南沙某造纸厂在对天然气锅炉进行物联网改造后，实现了无人化管理。锅炉运行参数可以在办公室远程观看，且可以远程控制锅炉启停炉。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取消专职锅炉工岗位后，每年可为公司节省</a:t>
            </a:r>
            <a:r>
              <a:rPr lang="en-US" altLang="zh-CN" sz="2000" dirty="0"/>
              <a:t>20</a:t>
            </a:r>
            <a:r>
              <a:rPr lang="zh-CN" altLang="en-US" sz="2000" dirty="0"/>
              <a:t>余万元人员工资与工人培训招聘费用。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872966" y="1876134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应用案例：造纸厂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，工业物联如何协助企业降本增效</a:t>
            </a:r>
          </a:p>
        </p:txBody>
      </p:sp>
    </p:spTree>
    <p:extLst>
      <p:ext uri="{BB962C8B-B14F-4D97-AF65-F5344CB8AC3E}">
        <p14:creationId xmlns:p14="http://schemas.microsoft.com/office/powerpoint/2010/main" val="274182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5">
            <a:extLst>
              <a:ext uri="{FF2B5EF4-FFF2-40B4-BE49-F238E27FC236}">
                <a16:creationId xmlns:a16="http://schemas.microsoft.com/office/drawing/2014/main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6" b="11736"/>
          <a:stretch/>
        </p:blipFill>
        <p:spPr>
          <a:xfrm>
            <a:off x="7161452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5" name="菱形 4">
            <a:extLst>
              <a:ext uri="{FF2B5EF4-FFF2-40B4-BE49-F238E27FC236}">
                <a16:creationId xmlns:a16="http://schemas.microsoft.com/office/drawing/2014/main" id="{3915D7C5-3383-4DE6-B96D-6E45EE841F2C}"/>
              </a:ext>
            </a:extLst>
          </p:cNvPr>
          <p:cNvSpPr/>
          <p:nvPr/>
        </p:nvSpPr>
        <p:spPr>
          <a:xfrm>
            <a:off x="9563100" y="2533650"/>
            <a:ext cx="2026103" cy="205282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BE5428-2697-4ED6-8245-D37C61103A2B}"/>
              </a:ext>
            </a:extLst>
          </p:cNvPr>
          <p:cNvSpPr txBox="1"/>
          <p:nvPr/>
        </p:nvSpPr>
        <p:spPr>
          <a:xfrm>
            <a:off x="872966" y="2527713"/>
            <a:ext cx="6101040" cy="234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深圳沙井某混凝土搅拌站对生产线进行物联网改造。可在云端监控球磨机运行电流，粉料流量，水泥料浆细粒度和温度等关键参数。生产工艺调整周期由</a:t>
            </a:r>
            <a:r>
              <a:rPr lang="en-US" altLang="zh-CN" sz="2000" dirty="0"/>
              <a:t>1</a:t>
            </a:r>
            <a:r>
              <a:rPr lang="zh-CN" altLang="en-US" sz="2000" dirty="0"/>
              <a:t>天缩短至</a:t>
            </a:r>
            <a:r>
              <a:rPr lang="en-US" altLang="zh-CN" sz="2000" dirty="0"/>
              <a:t>10</a:t>
            </a:r>
            <a:r>
              <a:rPr lang="zh-CN" altLang="en-US" sz="2000" dirty="0"/>
              <a:t>分钟级别，通过及时调整原料配比，生产稳定性与产品质量大幅提高。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D75C0-96D1-4F70-A753-E5CA0D5CC737}"/>
              </a:ext>
            </a:extLst>
          </p:cNvPr>
          <p:cNvSpPr txBox="1"/>
          <p:nvPr/>
        </p:nvSpPr>
        <p:spPr>
          <a:xfrm>
            <a:off x="872966" y="1876134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应用案例：混凝土搅拌站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，工业物联如何协助企业降本增效</a:t>
            </a:r>
          </a:p>
        </p:txBody>
      </p:sp>
    </p:spTree>
    <p:extLst>
      <p:ext uri="{BB962C8B-B14F-4D97-AF65-F5344CB8AC3E}">
        <p14:creationId xmlns:p14="http://schemas.microsoft.com/office/powerpoint/2010/main" val="1485198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c2abdb06-b479-484f-9e04-0cb30f5778f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aeb538-ba05-44f8-84fd-3560b95d10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cb7d8-6181-4b22-b3d9-ea98bd0a80c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4c738b-52cb-41c3-bf6b-54817b2ddd15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F2F2F2"/>
      </a:lt2>
      <a:accent1>
        <a:srgbClr val="F15931"/>
      </a:accent1>
      <a:accent2>
        <a:srgbClr val="666666"/>
      </a:accent2>
      <a:accent3>
        <a:srgbClr val="727272"/>
      </a:accent3>
      <a:accent4>
        <a:srgbClr val="999999"/>
      </a:accent4>
      <a:accent5>
        <a:srgbClr val="9B8357"/>
      </a:accent5>
      <a:accent6>
        <a:srgbClr val="94A088"/>
      </a:accent6>
      <a:hlink>
        <a:srgbClr val="F1593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2872</TotalTime>
  <Words>1868</Words>
  <Application>Microsoft Office PowerPoint</Application>
  <PresentationFormat>宽屏</PresentationFormat>
  <Paragraphs>353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-apple-system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小微工业企业云端智能解决方案</vt:lpstr>
      <vt:lpstr>PowerPoint 演示文稿</vt:lpstr>
      <vt:lpstr>工业物联与云端智能概况</vt:lpstr>
      <vt:lpstr>1，工业物联与云端智能概况</vt:lpstr>
      <vt:lpstr>1，工业物联与云端智能概况</vt:lpstr>
      <vt:lpstr>工业物联与降本增效</vt:lpstr>
      <vt:lpstr>2，工业物联如何协助企业降本增效</vt:lpstr>
      <vt:lpstr>PowerPoint 演示文稿</vt:lpstr>
      <vt:lpstr>PowerPoint 演示文稿</vt:lpstr>
      <vt:lpstr>PowerPoint 演示文稿</vt:lpstr>
      <vt:lpstr>解决方案介绍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Archimboldi Garcia</cp:lastModifiedBy>
  <cp:revision>163</cp:revision>
  <cp:lastPrinted>2017-09-04T16:00:00Z</cp:lastPrinted>
  <dcterms:created xsi:type="dcterms:W3CDTF">2017-09-04T16:00:00Z</dcterms:created>
  <dcterms:modified xsi:type="dcterms:W3CDTF">2021-03-27T12:30:21Z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b7ccc1b2-cf53-4400-957a-3ac962aedd74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2019-02-27T09:00:27.0957360Z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29a73ade-5399-4364-bfa6-1effcffefd72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