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9" r:id="rId9"/>
    <p:sldId id="262" r:id="rId10"/>
    <p:sldId id="264" r:id="rId11"/>
    <p:sldId id="263" r:id="rId12"/>
    <p:sldId id="265" r:id="rId13"/>
    <p:sldId id="267" r:id="rId14"/>
    <p:sldId id="272" r:id="rId15"/>
    <p:sldId id="273" r:id="rId16"/>
    <p:sldId id="274" r:id="rId17"/>
    <p:sldId id="271" r:id="rId18"/>
    <p:sldId id="270" r:id="rId19"/>
    <p:sldId id="26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FB4D6-02BA-4D61-93A6-EEC8FA063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21EED4-35D3-49AE-A55A-F9AE2E1E1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B5E08-B79A-4DC5-A317-5F761062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4EA84-16C3-461C-9FB3-CA39C46D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A5073-EDF3-4F87-8028-B39007B7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4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93D75-0394-4A3A-821A-E91ADA3A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69FC0-9734-494E-8B65-168280A0E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608E2-47EA-410F-93AE-CA3FF9AA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C562C-C961-4518-8BF1-6D1B7456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EA72F-95D6-4B20-8865-90256824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1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42B1AC-2166-4BBF-837D-D197CE708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22D6A6-B407-4D83-ACBD-529B1174C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A0E9E-3C32-44B2-B1C4-23B2A436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A2B30-A438-48CB-9514-86AC1782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3089C-DC42-4A01-AB56-20EFBF5B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97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CC7CC-C2BB-48F2-A652-209767AC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B347E-C715-4A3C-B445-1CFEF037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BFED6-7F20-4F96-9E15-ED954362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39871-473F-4C31-9DA0-9271349C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0258F-8AE9-4DD3-8305-C169E6F0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5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51C14-9231-4771-A76B-A1E5918B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ACF5D-B5EE-4AB0-95F2-34CF5936A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DFCA6-143F-4B88-8EE4-F91004D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14AB1-894B-4CEF-B894-B114EDA3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9DF9D-F85F-4AEF-BF00-E1752E2C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34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D18F5-F71E-4351-89D4-74D0200D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5BCEE-2987-4CF2-8ACE-4437528D8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A1C58-086B-43E7-831D-2AD9CA24E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E491D0-AEDA-4BB4-8B65-0D195016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F16AD-04E6-4215-99A9-4899A878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342E34-422E-4A56-B58F-9125738F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2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9D1C5-8FFF-4367-AC17-DCF5ECF1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CC1366-1138-4355-B752-B8302D8B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E680DE-0B6B-4843-8A44-B5EB37B0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AE8B7C-842A-487F-AA7D-699A89181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0F85FE-3887-4ED3-9464-70905E20B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15517D-57C0-4D1D-86BB-C075FDD0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A591B4-FB03-493B-9D9B-A860F95C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C7860C-24E5-41AE-96F7-BADF75B5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9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80491-BBEC-44AB-B8DB-A4C8CA82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65260A-BD7F-4F89-8A34-A804A2E7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704CA0-29EB-40D2-8442-9D63D210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3FEB70-CE40-4B38-9D96-5474CCDB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7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8A7668-7505-4269-B1ED-92C1C77A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19876C-ABCE-4FF3-9237-8EAF75B9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F1F081-81C6-4251-B58B-9755D6C0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6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21908-0380-4236-B781-FB27CCA6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8A3BE-E983-41F2-B9B5-6513A1BE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3C321D-2876-4888-ACAC-B0582FABE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A42F1D-B2D0-40C7-BF6F-234A6C4A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8FCF0D-DEAF-436B-A3DA-35B3D10C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B4531-1E98-4926-912F-D3B24DB0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15CFE-3F0D-4B6A-AE34-35288851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C75954-EF38-42B2-848C-A50004541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02B605-6D52-4653-8030-0C32BF4AA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29DBFF-2C70-4841-9058-5651F54F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DC888-3FC0-4C1B-946B-1389E434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20207A-DB89-4B9C-931B-B28AE350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1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CCC460-C517-4BC2-A0F0-BA9F0276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49496-2647-4CD1-93C3-EB265EF1D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78639-DC60-49F9-B615-1E7DA1DCF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987B1-6524-44CA-BEB2-5C62FEE9C07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BADB9-3367-4963-A9B5-204C0CCD8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61B33-908E-4947-8B22-D23D73C28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40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4CEAD-7509-4C44-9874-493F219C1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数据采集模块</a:t>
            </a:r>
          </a:p>
        </p:txBody>
      </p:sp>
    </p:spTree>
    <p:extLst>
      <p:ext uri="{BB962C8B-B14F-4D97-AF65-F5344CB8AC3E}">
        <p14:creationId xmlns:p14="http://schemas.microsoft.com/office/powerpoint/2010/main" val="225052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9D5E60-72E7-42E4-B89D-F7AFF776BB2B}"/>
              </a:ext>
            </a:extLst>
          </p:cNvPr>
          <p:cNvSpPr txBox="1"/>
          <p:nvPr/>
        </p:nvSpPr>
        <p:spPr>
          <a:xfrm>
            <a:off x="424740" y="538358"/>
            <a:ext cx="5186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NB-IoT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模块 电路设计重点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E5D78DB-35CF-413C-BC82-39A4A8EF9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"/>
          <a:stretch/>
        </p:blipFill>
        <p:spPr>
          <a:xfrm>
            <a:off x="635034" y="2062452"/>
            <a:ext cx="3238500" cy="31187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69CED5-1C02-49E6-AE7F-99D5FFA26B68}"/>
              </a:ext>
            </a:extLst>
          </p:cNvPr>
          <p:cNvSpPr txBox="1"/>
          <p:nvPr/>
        </p:nvSpPr>
        <p:spPr>
          <a:xfrm>
            <a:off x="4425042" y="1270338"/>
            <a:ext cx="6955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M5311</a:t>
            </a:r>
            <a:r>
              <a:rPr lang="zh-CN" altLang="en-US" dirty="0"/>
              <a:t>没有内置</a:t>
            </a:r>
            <a:r>
              <a:rPr lang="en-US" altLang="zh-CN" dirty="0"/>
              <a:t>SIM</a:t>
            </a:r>
            <a:r>
              <a:rPr lang="zh-CN" altLang="en-US" dirty="0"/>
              <a:t>卡，需要自己设计</a:t>
            </a:r>
            <a:r>
              <a:rPr lang="en-US" altLang="zh-CN" dirty="0"/>
              <a:t>SIM</a:t>
            </a:r>
            <a:r>
              <a:rPr lang="zh-CN" altLang="en-US" dirty="0"/>
              <a:t>卡连接和保护电路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方案：使用</a:t>
            </a:r>
            <a:r>
              <a:rPr lang="en-US" altLang="zh-CN" dirty="0">
                <a:solidFill>
                  <a:srgbClr val="FF0000"/>
                </a:solidFill>
              </a:rPr>
              <a:t>srv05-4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TVS</a:t>
            </a:r>
            <a:r>
              <a:rPr lang="zh-CN" altLang="en-US" dirty="0">
                <a:solidFill>
                  <a:srgbClr val="FF0000"/>
                </a:solidFill>
              </a:rPr>
              <a:t>瞬态二极管（</a:t>
            </a:r>
            <a:r>
              <a:rPr lang="en-US" altLang="zh-CN" dirty="0">
                <a:solidFill>
                  <a:srgbClr val="FF0000"/>
                </a:solidFill>
              </a:rPr>
              <a:t>Transient Voltage Suppressor</a:t>
            </a:r>
            <a:r>
              <a:rPr lang="zh-CN" altLang="en-US" dirty="0">
                <a:solidFill>
                  <a:srgbClr val="FF0000"/>
                </a:solidFill>
              </a:rPr>
              <a:t>）保护</a:t>
            </a:r>
            <a:r>
              <a:rPr lang="en-US" altLang="zh-CN" dirty="0">
                <a:solidFill>
                  <a:srgbClr val="FF0000"/>
                </a:solidFill>
              </a:rPr>
              <a:t>SIM</a:t>
            </a:r>
            <a:r>
              <a:rPr lang="zh-CN" altLang="en-US" dirty="0">
                <a:solidFill>
                  <a:srgbClr val="FF0000"/>
                </a:solidFill>
              </a:rPr>
              <a:t>卡，抵御浪涌电压（静电、雷击），即使设备其他部分完全损坏，也能保证客户</a:t>
            </a:r>
            <a:r>
              <a:rPr lang="en-US" altLang="zh-CN" dirty="0">
                <a:solidFill>
                  <a:srgbClr val="FF0000"/>
                </a:solidFill>
              </a:rPr>
              <a:t>SIM</a:t>
            </a:r>
            <a:r>
              <a:rPr lang="zh-CN" altLang="en-US" dirty="0">
                <a:solidFill>
                  <a:srgbClr val="FF0000"/>
                </a:solidFill>
              </a:rPr>
              <a:t>卡的安全。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M5311</a:t>
            </a:r>
            <a:r>
              <a:rPr lang="zh-CN" altLang="en-US" dirty="0"/>
              <a:t>有些引脚使用负逻辑，与</a:t>
            </a:r>
            <a:r>
              <a:rPr lang="en-US" altLang="zh-CN" dirty="0"/>
              <a:t>MCU</a:t>
            </a:r>
            <a:r>
              <a:rPr lang="zh-CN" altLang="en-US" dirty="0"/>
              <a:t>间需要添加非门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M5311</a:t>
            </a:r>
            <a:r>
              <a:rPr lang="zh-CN" altLang="en-US" dirty="0">
                <a:solidFill>
                  <a:srgbClr val="FF0000"/>
                </a:solidFill>
              </a:rPr>
              <a:t>逻辑电平为</a:t>
            </a:r>
            <a:r>
              <a:rPr lang="en-US" altLang="zh-CN" dirty="0">
                <a:solidFill>
                  <a:srgbClr val="FF0000"/>
                </a:solidFill>
              </a:rPr>
              <a:t>1.8V</a:t>
            </a:r>
            <a:r>
              <a:rPr lang="zh-CN" altLang="en-US" dirty="0">
                <a:solidFill>
                  <a:srgbClr val="FF0000"/>
                </a:solidFill>
              </a:rPr>
              <a:t>，与</a:t>
            </a:r>
            <a:r>
              <a:rPr lang="en-US" altLang="zh-CN" dirty="0">
                <a:solidFill>
                  <a:srgbClr val="FF0000"/>
                </a:solidFill>
              </a:rPr>
              <a:t>MCU</a:t>
            </a:r>
            <a:r>
              <a:rPr lang="zh-CN" altLang="en-US" dirty="0">
                <a:solidFill>
                  <a:srgbClr val="FF0000"/>
                </a:solidFill>
              </a:rPr>
              <a:t>间需要设置变压电路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C6365D-8372-4587-9888-87D72320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574" y="3621831"/>
            <a:ext cx="7191293" cy="311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5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1986C5-CEEB-4567-B420-2A3A14498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18" y="0"/>
            <a:ext cx="10042071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9D5E60-72E7-42E4-B89D-F7AFF776BB2B}"/>
              </a:ext>
            </a:extLst>
          </p:cNvPr>
          <p:cNvSpPr txBox="1"/>
          <p:nvPr/>
        </p:nvSpPr>
        <p:spPr>
          <a:xfrm>
            <a:off x="87284" y="244444"/>
            <a:ext cx="266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原理图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103984-47AB-45AB-893E-6AC53550F56B}"/>
              </a:ext>
            </a:extLst>
          </p:cNvPr>
          <p:cNvSpPr txBox="1"/>
          <p:nvPr/>
        </p:nvSpPr>
        <p:spPr>
          <a:xfrm>
            <a:off x="6651171" y="244444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Power </a:t>
            </a:r>
            <a:r>
              <a:rPr lang="en-US" altLang="zh-CN" b="1" dirty="0" err="1">
                <a:solidFill>
                  <a:srgbClr val="FF0000"/>
                </a:solidFill>
              </a:rPr>
              <a:t>ftom</a:t>
            </a:r>
            <a:r>
              <a:rPr lang="en-US" altLang="zh-CN" b="1" dirty="0">
                <a:solidFill>
                  <a:srgbClr val="FF0000"/>
                </a:solidFill>
              </a:rPr>
              <a:t> MCU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499535-7254-48C9-95B9-27084446B37B}"/>
              </a:ext>
            </a:extLst>
          </p:cNvPr>
          <p:cNvSpPr txBox="1"/>
          <p:nvPr/>
        </p:nvSpPr>
        <p:spPr>
          <a:xfrm>
            <a:off x="8278041" y="244444"/>
            <a:ext cx="152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Wakeup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From MCU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99DC41-CF3F-4304-96AE-07E3F55B20B5}"/>
              </a:ext>
            </a:extLst>
          </p:cNvPr>
          <p:cNvSpPr txBox="1"/>
          <p:nvPr/>
        </p:nvSpPr>
        <p:spPr>
          <a:xfrm>
            <a:off x="9877894" y="264949"/>
            <a:ext cx="152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Reset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From MCU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2235FF-2B2B-44A6-90CF-9256944318CE}"/>
              </a:ext>
            </a:extLst>
          </p:cNvPr>
          <p:cNvSpPr txBox="1"/>
          <p:nvPr/>
        </p:nvSpPr>
        <p:spPr>
          <a:xfrm>
            <a:off x="7578362" y="2022991"/>
            <a:ext cx="252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2N5551</a:t>
            </a:r>
            <a:r>
              <a:rPr lang="zh-CN" altLang="en-US" b="1" dirty="0">
                <a:solidFill>
                  <a:srgbClr val="FF0000"/>
                </a:solidFill>
              </a:rPr>
              <a:t>电平转换电路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4CE7EC-D33F-42FD-93ED-6BBECC72BCBC}"/>
              </a:ext>
            </a:extLst>
          </p:cNvPr>
          <p:cNvSpPr txBox="1"/>
          <p:nvPr/>
        </p:nvSpPr>
        <p:spPr>
          <a:xfrm>
            <a:off x="713014" y="2022991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VCC 3.3v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A748D2-C364-468B-B0D4-0A52BAE8304D}"/>
              </a:ext>
            </a:extLst>
          </p:cNvPr>
          <p:cNvSpPr txBox="1"/>
          <p:nvPr/>
        </p:nvSpPr>
        <p:spPr>
          <a:xfrm>
            <a:off x="941614" y="615412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VCC 5v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FDE3F5-24BC-4DC6-B87D-FE4EA57CEF64}"/>
              </a:ext>
            </a:extLst>
          </p:cNvPr>
          <p:cNvSpPr txBox="1"/>
          <p:nvPr/>
        </p:nvSpPr>
        <p:spPr>
          <a:xfrm>
            <a:off x="2118161" y="6154120"/>
            <a:ext cx="152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MCU Rx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C7323D-8EC0-412C-A738-5E2B263DD50E}"/>
              </a:ext>
            </a:extLst>
          </p:cNvPr>
          <p:cNvSpPr txBox="1"/>
          <p:nvPr/>
        </p:nvSpPr>
        <p:spPr>
          <a:xfrm>
            <a:off x="3438055" y="6154120"/>
            <a:ext cx="19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MCU Tx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29405F-8A9D-4FCE-AF48-8C0BB1B0DAC2}"/>
              </a:ext>
            </a:extLst>
          </p:cNvPr>
          <p:cNvSpPr txBox="1"/>
          <p:nvPr/>
        </p:nvSpPr>
        <p:spPr>
          <a:xfrm>
            <a:off x="1112247" y="3791919"/>
            <a:ext cx="252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2N5551</a:t>
            </a:r>
            <a:r>
              <a:rPr lang="zh-CN" altLang="en-US" b="1" dirty="0">
                <a:solidFill>
                  <a:srgbClr val="FF0000"/>
                </a:solidFill>
              </a:rPr>
              <a:t>电平转换电路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2AAFEE-12B8-466F-9AB3-FA3584E44EB6}"/>
              </a:ext>
            </a:extLst>
          </p:cNvPr>
          <p:cNvSpPr txBox="1"/>
          <p:nvPr/>
        </p:nvSpPr>
        <p:spPr>
          <a:xfrm>
            <a:off x="5752011" y="5528190"/>
            <a:ext cx="252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TVS</a:t>
            </a:r>
            <a:r>
              <a:rPr lang="zh-CN" altLang="en-US" b="1" dirty="0">
                <a:solidFill>
                  <a:srgbClr val="FF0000"/>
                </a:solidFill>
              </a:rPr>
              <a:t>保护电路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B0AD1D-FD92-4C66-9963-7821A719E1CA}"/>
              </a:ext>
            </a:extLst>
          </p:cNvPr>
          <p:cNvSpPr txBox="1"/>
          <p:nvPr/>
        </p:nvSpPr>
        <p:spPr>
          <a:xfrm>
            <a:off x="7852954" y="4383046"/>
            <a:ext cx="252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SIM</a:t>
            </a:r>
            <a:r>
              <a:rPr lang="zh-CN" altLang="en-US" b="1" dirty="0">
                <a:solidFill>
                  <a:srgbClr val="FF0000"/>
                </a:solidFill>
              </a:rPr>
              <a:t>卡槽</a:t>
            </a:r>
          </a:p>
        </p:txBody>
      </p:sp>
    </p:spTree>
    <p:extLst>
      <p:ext uri="{BB962C8B-B14F-4D97-AF65-F5344CB8AC3E}">
        <p14:creationId xmlns:p14="http://schemas.microsoft.com/office/powerpoint/2010/main" val="145469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97E5C0-7104-4D30-85F2-A4C9D8552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483" y="1329880"/>
            <a:ext cx="6819034" cy="49388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8DD70FB-A3D9-4550-8053-F1BCDA2F7F72}"/>
              </a:ext>
            </a:extLst>
          </p:cNvPr>
          <p:cNvSpPr txBox="1"/>
          <p:nvPr/>
        </p:nvSpPr>
        <p:spPr>
          <a:xfrm>
            <a:off x="424740" y="538358"/>
            <a:ext cx="5186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Multisim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电平转换电路仿真</a:t>
            </a:r>
          </a:p>
        </p:txBody>
      </p:sp>
    </p:spTree>
    <p:extLst>
      <p:ext uri="{BB962C8B-B14F-4D97-AF65-F5344CB8AC3E}">
        <p14:creationId xmlns:p14="http://schemas.microsoft.com/office/powerpoint/2010/main" val="182538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B8FFA0-41FC-429A-9050-95A551B945D7}"/>
              </a:ext>
            </a:extLst>
          </p:cNvPr>
          <p:cNvSpPr txBox="1"/>
          <p:nvPr/>
        </p:nvSpPr>
        <p:spPr>
          <a:xfrm>
            <a:off x="424740" y="538358"/>
            <a:ext cx="5186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高速高精度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ADC</a:t>
            </a:r>
            <a:endParaRPr lang="zh-CN" alt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ACE986-CBF8-410B-B237-67C69C333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971"/>
          <a:stretch/>
        </p:blipFill>
        <p:spPr>
          <a:xfrm>
            <a:off x="4119236" y="2789128"/>
            <a:ext cx="7840093" cy="30829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2C1BD7-191E-41A1-90F9-00598C68F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78" y="1300933"/>
            <a:ext cx="3124832" cy="25862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AD2B01-E67E-4E54-8112-8B319568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238" y="4071291"/>
            <a:ext cx="2248351" cy="22483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47F8272-53AF-459F-8BD7-B8C68C7D2A35}"/>
              </a:ext>
            </a:extLst>
          </p:cNvPr>
          <p:cNvSpPr txBox="1"/>
          <p:nvPr/>
        </p:nvSpPr>
        <p:spPr>
          <a:xfrm>
            <a:off x="4021627" y="1740687"/>
            <a:ext cx="732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用于连接超声波探头、各种电极</a:t>
            </a:r>
          </a:p>
        </p:txBody>
      </p:sp>
    </p:spTree>
    <p:extLst>
      <p:ext uri="{BB962C8B-B14F-4D97-AF65-F5344CB8AC3E}">
        <p14:creationId xmlns:p14="http://schemas.microsoft.com/office/powerpoint/2010/main" val="227663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289E13-8B9E-4116-A900-FB3FB2A59319}"/>
              </a:ext>
            </a:extLst>
          </p:cNvPr>
          <p:cNvSpPr txBox="1"/>
          <p:nvPr/>
        </p:nvSpPr>
        <p:spPr>
          <a:xfrm>
            <a:off x="424740" y="538358"/>
            <a:ext cx="615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LTC2380-24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工作原理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B03C59-37A4-433C-B75A-4ACB7311A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59" y="1331788"/>
            <a:ext cx="4488376" cy="43812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6327290-5FE1-4291-9EBF-35580847F2A1}"/>
              </a:ext>
            </a:extLst>
          </p:cNvPr>
          <p:cNvSpPr txBox="1"/>
          <p:nvPr/>
        </p:nvSpPr>
        <p:spPr>
          <a:xfrm>
            <a:off x="5048520" y="1405295"/>
            <a:ext cx="6812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LTC2380-24 </a:t>
            </a:r>
            <a:r>
              <a:rPr lang="zh-TW" altLang="en-US" dirty="0"/>
              <a:t>是一款低噪聲、低功率、高速 </a:t>
            </a:r>
            <a:r>
              <a:rPr lang="en-US" altLang="zh-TW" dirty="0"/>
              <a:t>24 </a:t>
            </a:r>
            <a:r>
              <a:rPr lang="zh-TW" altLang="en-US" dirty="0"/>
              <a:t>位逐次逼近</a:t>
            </a:r>
          </a:p>
          <a:p>
            <a:r>
              <a:rPr lang="zh-TW" altLang="en-US" dirty="0"/>
              <a:t>型寄存器 </a:t>
            </a:r>
            <a:r>
              <a:rPr lang="en-US" altLang="zh-TW" dirty="0"/>
              <a:t>(SAR) ADC</a:t>
            </a:r>
            <a:r>
              <a:rPr lang="zh-TW" altLang="en-US" dirty="0"/>
              <a:t>，其具有一個集成型數字平均濾波器</a:t>
            </a:r>
            <a:endParaRPr lang="en-US" altLang="zh-TW" dirty="0"/>
          </a:p>
          <a:p>
            <a:endParaRPr lang="en-US" altLang="zh-CN" dirty="0"/>
          </a:p>
          <a:p>
            <a:r>
              <a:rPr lang="zh-CN" altLang="en-US" dirty="0"/>
              <a:t>     逐次逼近：类似于二分法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2510CD-BBA6-4F29-AC6E-842BB5083FC0}"/>
                  </a:ext>
                </a:extLst>
              </p:cNvPr>
              <p:cNvSpPr txBox="1"/>
              <p:nvPr/>
            </p:nvSpPr>
            <p:spPr>
              <a:xfrm>
                <a:off x="5351438" y="3383929"/>
                <a:ext cx="1272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2510CD-BBA6-4F29-AC6E-842BB5083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438" y="3383929"/>
                <a:ext cx="1272784" cy="276999"/>
              </a:xfrm>
              <a:prstGeom prst="rect">
                <a:avLst/>
              </a:prstGeom>
              <a:blipFill>
                <a:blip r:embed="rId3"/>
                <a:stretch>
                  <a:fillRect l="-3828" r="-334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829F888-3297-4BE7-99BA-B465BE81F67D}"/>
              </a:ext>
            </a:extLst>
          </p:cNvPr>
          <p:cNvSpPr txBox="1"/>
          <p:nvPr/>
        </p:nvSpPr>
        <p:spPr>
          <a:xfrm>
            <a:off x="6510224" y="3337762"/>
            <a:ext cx="4115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由精密基准电压源芯片</a:t>
            </a:r>
            <a:r>
              <a:rPr lang="en-US" altLang="zh-CN" dirty="0"/>
              <a:t>LTC6655</a:t>
            </a:r>
            <a:r>
              <a:rPr lang="zh-CN" altLang="en-US" dirty="0"/>
              <a:t>提供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39238D-E45D-489D-845A-2FC039BE37D8}"/>
              </a:ext>
            </a:extLst>
          </p:cNvPr>
          <p:cNvSpPr txBox="1"/>
          <p:nvPr/>
        </p:nvSpPr>
        <p:spPr>
          <a:xfrm>
            <a:off x="5267189" y="3852726"/>
            <a:ext cx="4115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测量电压（差分输入）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0049407-E000-4577-805D-37F28C8C2C45}"/>
                  </a:ext>
                </a:extLst>
              </p:cNvPr>
              <p:cNvSpPr txBox="1"/>
              <p:nvPr/>
            </p:nvSpPr>
            <p:spPr>
              <a:xfrm>
                <a:off x="7372621" y="3852726"/>
                <a:ext cx="262944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𝐹𝑆𝑅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/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0049407-E000-4577-805D-37F28C8C2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21" y="3852726"/>
                <a:ext cx="262944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906E3976-A07A-4FCD-BEAF-B75EADA68438}"/>
              </a:ext>
            </a:extLst>
          </p:cNvPr>
          <p:cNvSpPr txBox="1"/>
          <p:nvPr/>
        </p:nvSpPr>
        <p:spPr>
          <a:xfrm>
            <a:off x="5267188" y="4413856"/>
            <a:ext cx="4115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量程：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F18480C-0080-4ED7-A002-EDE50B6C4352}"/>
                  </a:ext>
                </a:extLst>
              </p:cNvPr>
              <p:cNvSpPr txBox="1"/>
              <p:nvPr/>
            </p:nvSpPr>
            <p:spPr>
              <a:xfrm>
                <a:off x="6974647" y="4404762"/>
                <a:ext cx="3954817" cy="766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b="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𝑅𝐸𝐹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1677215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1677216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pPr/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F18480C-0080-4ED7-A002-EDE50B6C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647" y="4404762"/>
                <a:ext cx="3954817" cy="766685"/>
              </a:xfrm>
              <a:prstGeom prst="rect">
                <a:avLst/>
              </a:prstGeom>
              <a:blipFill>
                <a:blip r:embed="rId5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5CBAE288-1DB4-40EC-B534-FFC5BDDF604E}"/>
              </a:ext>
            </a:extLst>
          </p:cNvPr>
          <p:cNvSpPr txBox="1"/>
          <p:nvPr/>
        </p:nvSpPr>
        <p:spPr>
          <a:xfrm>
            <a:off x="5254184" y="5139469"/>
            <a:ext cx="4115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分辨率：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B56BFF-0D84-447A-87CE-9DF8E9C985B3}"/>
                  </a:ext>
                </a:extLst>
              </p:cNvPr>
              <p:cNvSpPr txBox="1"/>
              <p:nvPr/>
            </p:nvSpPr>
            <p:spPr>
              <a:xfrm>
                <a:off x="6715488" y="4974986"/>
                <a:ext cx="3325715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1677216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B56BFF-0D84-447A-87CE-9DF8E9C98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488" y="4974986"/>
                <a:ext cx="3325715" cy="610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2F05A0E3-10B5-4027-BD9D-02F9F029CE01}"/>
              </a:ext>
            </a:extLst>
          </p:cNvPr>
          <p:cNvSpPr txBox="1"/>
          <p:nvPr/>
        </p:nvSpPr>
        <p:spPr>
          <a:xfrm>
            <a:off x="461172" y="6004330"/>
            <a:ext cx="6812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开启数字增益压缩功能后，量程变为原来的</a:t>
            </a:r>
            <a:r>
              <a:rPr lang="en-US" altLang="zh-CN" b="1" dirty="0"/>
              <a:t>80%</a:t>
            </a:r>
            <a:r>
              <a:rPr lang="zh-CN" altLang="en-US" b="1" dirty="0"/>
              <a:t>，分辨率提升</a:t>
            </a:r>
            <a:r>
              <a:rPr lang="en-US" altLang="zh-CN" b="1" dirty="0"/>
              <a:t>20%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8A64F78-764A-4269-BFC6-A63053FEA5ED}"/>
                  </a:ext>
                </a:extLst>
              </p:cNvPr>
              <p:cNvSpPr txBox="1"/>
              <p:nvPr/>
            </p:nvSpPr>
            <p:spPr>
              <a:xfrm>
                <a:off x="7273669" y="5914852"/>
                <a:ext cx="3954817" cy="766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b="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𝑅𝐸𝐹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1677215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1677216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pPr/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8A64F78-764A-4269-BFC6-A63053FEA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669" y="5914852"/>
                <a:ext cx="3954817" cy="766685"/>
              </a:xfrm>
              <a:prstGeom prst="rect">
                <a:avLst/>
              </a:prstGeom>
              <a:blipFill>
                <a:blip r:embed="rId7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07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289E13-8B9E-4116-A900-FB3FB2A59319}"/>
              </a:ext>
            </a:extLst>
          </p:cNvPr>
          <p:cNvSpPr txBox="1"/>
          <p:nvPr/>
        </p:nvSpPr>
        <p:spPr>
          <a:xfrm>
            <a:off x="424740" y="538358"/>
            <a:ext cx="615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LTC2380-24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工作原理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1BDCFFA-9E72-4BD4-869A-5A3D97ED4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56" y="1903925"/>
            <a:ext cx="10439761" cy="358202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B79578D-0115-42FD-9B6F-D14E8D4F8A3D}"/>
              </a:ext>
            </a:extLst>
          </p:cNvPr>
          <p:cNvSpPr txBox="1"/>
          <p:nvPr/>
        </p:nvSpPr>
        <p:spPr>
          <a:xfrm>
            <a:off x="708185" y="1534593"/>
            <a:ext cx="4115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SPI</a:t>
            </a:r>
            <a:r>
              <a:rPr lang="zh-CN" altLang="en-US" dirty="0"/>
              <a:t>接口时序图：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27F7B49E-5F2A-4332-8A92-5E8357E1FBBA}"/>
              </a:ext>
            </a:extLst>
          </p:cNvPr>
          <p:cNvSpPr/>
          <p:nvPr/>
        </p:nvSpPr>
        <p:spPr>
          <a:xfrm rot="16200000">
            <a:off x="4526255" y="3035480"/>
            <a:ext cx="275668" cy="485152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7301AE8-8337-442B-9C1B-245B51EADA4E}"/>
              </a:ext>
            </a:extLst>
          </p:cNvPr>
          <p:cNvSpPr txBox="1"/>
          <p:nvPr/>
        </p:nvSpPr>
        <p:spPr>
          <a:xfrm>
            <a:off x="3648029" y="5789516"/>
            <a:ext cx="4115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后</a:t>
            </a:r>
            <a:r>
              <a:rPr lang="en-US" altLang="zh-CN" dirty="0"/>
              <a:t>24</a:t>
            </a:r>
            <a:r>
              <a:rPr lang="zh-CN" altLang="en-US" dirty="0"/>
              <a:t>位为</a:t>
            </a:r>
            <a:r>
              <a:rPr lang="en-US" altLang="zh-CN" dirty="0"/>
              <a:t>ADC</a:t>
            </a:r>
            <a:r>
              <a:rPr lang="zh-CN" altLang="en-US" dirty="0"/>
              <a:t>转换结果</a:t>
            </a:r>
          </a:p>
        </p:txBody>
      </p:sp>
    </p:spTree>
    <p:extLst>
      <p:ext uri="{BB962C8B-B14F-4D97-AF65-F5344CB8AC3E}">
        <p14:creationId xmlns:p14="http://schemas.microsoft.com/office/powerpoint/2010/main" val="2905579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289E13-8B9E-4116-A900-FB3FB2A59319}"/>
              </a:ext>
            </a:extLst>
          </p:cNvPr>
          <p:cNvSpPr txBox="1"/>
          <p:nvPr/>
        </p:nvSpPr>
        <p:spPr>
          <a:xfrm>
            <a:off x="424740" y="538358"/>
            <a:ext cx="615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LTC2380-24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工作原理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79578D-0115-42FD-9B6F-D14E8D4F8A3D}"/>
              </a:ext>
            </a:extLst>
          </p:cNvPr>
          <p:cNvSpPr txBox="1"/>
          <p:nvPr/>
        </p:nvSpPr>
        <p:spPr>
          <a:xfrm>
            <a:off x="708185" y="1534593"/>
            <a:ext cx="6932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SPI</a:t>
            </a:r>
            <a:r>
              <a:rPr lang="zh-CN" altLang="en-US" dirty="0"/>
              <a:t>接口时序图（平均滤波器模式，每四个转换周期输出一次）：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83317D-FF33-447A-B78D-696FA094F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59" y="2246359"/>
            <a:ext cx="9347682" cy="36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7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2F9D35-1DAD-45F0-AC5E-296CD12B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50" y="1666980"/>
            <a:ext cx="6860240" cy="51910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09DBC6-105A-4A21-834A-D0164D7CDF6B}"/>
              </a:ext>
            </a:extLst>
          </p:cNvPr>
          <p:cNvSpPr txBox="1"/>
          <p:nvPr/>
        </p:nvSpPr>
        <p:spPr>
          <a:xfrm>
            <a:off x="424740" y="538358"/>
            <a:ext cx="615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LTC2380-24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实时平均滤波器性能</a:t>
            </a:r>
          </a:p>
        </p:txBody>
      </p:sp>
    </p:spTree>
    <p:extLst>
      <p:ext uri="{BB962C8B-B14F-4D97-AF65-F5344CB8AC3E}">
        <p14:creationId xmlns:p14="http://schemas.microsoft.com/office/powerpoint/2010/main" val="4041806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9F37F0-66A6-4F41-83F4-E17C56D2E948}"/>
              </a:ext>
            </a:extLst>
          </p:cNvPr>
          <p:cNvSpPr txBox="1"/>
          <p:nvPr/>
        </p:nvSpPr>
        <p:spPr>
          <a:xfrm>
            <a:off x="337655" y="912364"/>
            <a:ext cx="266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原理图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04D6B7-7899-4F85-9ED6-C87C98DF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60" y="1089553"/>
            <a:ext cx="9759378" cy="504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0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03768F-A970-48F0-B144-FC3F3DCD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86" y="2104061"/>
            <a:ext cx="8594271" cy="187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9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0C6FB7D-4B53-4B6E-99D7-259834BFD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11394"/>
              </p:ext>
            </p:extLst>
          </p:nvPr>
        </p:nvGraphicFramePr>
        <p:xfrm>
          <a:off x="2400842" y="2770052"/>
          <a:ext cx="812927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5272">
                  <a:extLst>
                    <a:ext uri="{9D8B030D-6E8A-4147-A177-3AD203B41FA5}">
                      <a16:colId xmlns:a16="http://schemas.microsoft.com/office/drawing/2014/main" val="33193928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747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信号类型</a:t>
                      </a:r>
                      <a:r>
                        <a:rPr lang="en-US" altLang="zh-CN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/</a:t>
                      </a:r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通信方式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对接设备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3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NB-IoT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云服务器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0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串口（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Modbus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）输出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PLC</a:t>
                      </a:r>
                      <a:endParaRPr lang="zh-CN" altLang="en-US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7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串口（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RS232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）输出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其他调试设备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724677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7F947E-9656-42AE-A0EC-496D37E81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30356"/>
              </p:ext>
            </p:extLst>
          </p:nvPr>
        </p:nvGraphicFramePr>
        <p:xfrm>
          <a:off x="2402114" y="4593771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193928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747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信号类型</a:t>
                      </a:r>
                      <a:r>
                        <a:rPr lang="en-US" altLang="zh-CN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/</a:t>
                      </a:r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通信方式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对接设备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3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4-20mA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模拟量输入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压力传感器、流量计、水位计等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0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0-1V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模拟量输入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热电阻、光电开关等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7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串口（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RS232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）输入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功能拓展模块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(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超声波模块）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72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开关量输入（通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/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断）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行程开关等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9267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1D745C3-FD90-403A-A706-42C0AAC5F7AD}"/>
              </a:ext>
            </a:extLst>
          </p:cNvPr>
          <p:cNvSpPr txBox="1"/>
          <p:nvPr/>
        </p:nvSpPr>
        <p:spPr>
          <a:xfrm>
            <a:off x="936171" y="2829282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上行信号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A18AD8-EDB6-47E8-BBF2-FB97FA1CF149}"/>
              </a:ext>
            </a:extLst>
          </p:cNvPr>
          <p:cNvSpPr txBox="1"/>
          <p:nvPr/>
        </p:nvSpPr>
        <p:spPr>
          <a:xfrm>
            <a:off x="936171" y="4593771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下行信号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C5710A-FDF6-4150-9C0F-8D3E77465963}"/>
              </a:ext>
            </a:extLst>
          </p:cNvPr>
          <p:cNvSpPr txBox="1"/>
          <p:nvPr/>
        </p:nvSpPr>
        <p:spPr>
          <a:xfrm>
            <a:off x="1524000" y="1005563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传感器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131649-895D-40AE-9299-652AAC30EDE9}"/>
              </a:ext>
            </a:extLst>
          </p:cNvPr>
          <p:cNvSpPr txBox="1"/>
          <p:nvPr/>
        </p:nvSpPr>
        <p:spPr>
          <a:xfrm>
            <a:off x="1389017" y="1518475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工控设备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A2430D-0570-4556-8DA2-E1FEB2794199}"/>
              </a:ext>
            </a:extLst>
          </p:cNvPr>
          <p:cNvSpPr/>
          <p:nvPr/>
        </p:nvSpPr>
        <p:spPr>
          <a:xfrm>
            <a:off x="3735978" y="815816"/>
            <a:ext cx="2882537" cy="1236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Data-Hub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21BA816-033A-4D61-8414-666E2CE1FEE6}"/>
              </a:ext>
            </a:extLst>
          </p:cNvPr>
          <p:cNvSpPr/>
          <p:nvPr/>
        </p:nvSpPr>
        <p:spPr>
          <a:xfrm>
            <a:off x="2629989" y="1374895"/>
            <a:ext cx="818605" cy="11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E5DB67D-EB7B-4475-A4D4-0759403163CD}"/>
              </a:ext>
            </a:extLst>
          </p:cNvPr>
          <p:cNvSpPr/>
          <p:nvPr/>
        </p:nvSpPr>
        <p:spPr>
          <a:xfrm>
            <a:off x="7014755" y="1374895"/>
            <a:ext cx="818605" cy="11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3D670C-1FA9-4595-8BB5-4FEE82D65ED0}"/>
              </a:ext>
            </a:extLst>
          </p:cNvPr>
          <p:cNvSpPr/>
          <p:nvPr/>
        </p:nvSpPr>
        <p:spPr>
          <a:xfrm>
            <a:off x="8190413" y="815815"/>
            <a:ext cx="2339702" cy="1236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云服务器</a:t>
            </a:r>
          </a:p>
        </p:txBody>
      </p:sp>
    </p:spTree>
    <p:extLst>
      <p:ext uri="{BB962C8B-B14F-4D97-AF65-F5344CB8AC3E}">
        <p14:creationId xmlns:p14="http://schemas.microsoft.com/office/powerpoint/2010/main" val="109120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9A1DDB3-4BBF-4041-9D21-3A8C5DCAA7DD}"/>
              </a:ext>
            </a:extLst>
          </p:cNvPr>
          <p:cNvSpPr txBox="1"/>
          <p:nvPr/>
        </p:nvSpPr>
        <p:spPr>
          <a:xfrm>
            <a:off x="657498" y="978932"/>
            <a:ext cx="266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设计指标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0DE33FE-BBC5-4744-A175-D062241EF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72878"/>
              </p:ext>
            </p:extLst>
          </p:nvPr>
        </p:nvGraphicFramePr>
        <p:xfrm>
          <a:off x="730068" y="1686317"/>
          <a:ext cx="10852332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9041">
                  <a:extLst>
                    <a:ext uri="{9D8B030D-6E8A-4147-A177-3AD203B41FA5}">
                      <a16:colId xmlns:a16="http://schemas.microsoft.com/office/drawing/2014/main" val="3372231724"/>
                    </a:ext>
                  </a:extLst>
                </a:gridCol>
                <a:gridCol w="8373291">
                  <a:extLst>
                    <a:ext uri="{9D8B030D-6E8A-4147-A177-3AD203B41FA5}">
                      <a16:colId xmlns:a16="http://schemas.microsoft.com/office/drawing/2014/main" val="32714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项目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描述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3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体积限制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400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成本限制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86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处理器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STM32L431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系列低功耗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MCU</a:t>
                      </a:r>
                      <a:endParaRPr lang="zh-CN" altLang="en-US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26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传感器接入方式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模拟量接入、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RS232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、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RS485</a:t>
                      </a:r>
                      <a:endParaRPr lang="zh-CN" altLang="en-US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2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电流模拟量接入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8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通道， 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4-20mA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，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12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位，外部可访问寄存器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5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电压模拟量接入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8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通道， 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0-1V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，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12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位，外部可访问寄存器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1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ADC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单通道，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1.5-2MHz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，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24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位，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SPI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串行接口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57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LCD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屏幕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5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有线通信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RS232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，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RS485</a:t>
                      </a:r>
                      <a:endParaRPr lang="zh-CN" altLang="en-US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无线通信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NB-IoT</a:t>
                      </a:r>
                      <a:endParaRPr lang="zh-CN" altLang="en-US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58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37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80A464-01DF-44BA-9B13-D5C52E57A448}"/>
              </a:ext>
            </a:extLst>
          </p:cNvPr>
          <p:cNvSpPr txBox="1"/>
          <p:nvPr/>
        </p:nvSpPr>
        <p:spPr>
          <a:xfrm>
            <a:off x="657498" y="978932"/>
            <a:ext cx="266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设计流程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0FE69C2-D9C8-4B46-B02E-25438DE58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71916"/>
              </p:ext>
            </p:extLst>
          </p:nvPr>
        </p:nvGraphicFramePr>
        <p:xfrm>
          <a:off x="657498" y="1869440"/>
          <a:ext cx="10869352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170">
                  <a:extLst>
                    <a:ext uri="{9D8B030D-6E8A-4147-A177-3AD203B41FA5}">
                      <a16:colId xmlns:a16="http://schemas.microsoft.com/office/drawing/2014/main" val="2911932706"/>
                    </a:ext>
                  </a:extLst>
                </a:gridCol>
                <a:gridCol w="1483099">
                  <a:extLst>
                    <a:ext uri="{9D8B030D-6E8A-4147-A177-3AD203B41FA5}">
                      <a16:colId xmlns:a16="http://schemas.microsoft.com/office/drawing/2014/main" val="3587427560"/>
                    </a:ext>
                  </a:extLst>
                </a:gridCol>
                <a:gridCol w="1552081">
                  <a:extLst>
                    <a:ext uri="{9D8B030D-6E8A-4147-A177-3AD203B41FA5}">
                      <a16:colId xmlns:a16="http://schemas.microsoft.com/office/drawing/2014/main" val="2413919637"/>
                    </a:ext>
                  </a:extLst>
                </a:gridCol>
                <a:gridCol w="1767648">
                  <a:extLst>
                    <a:ext uri="{9D8B030D-6E8A-4147-A177-3AD203B41FA5}">
                      <a16:colId xmlns:a16="http://schemas.microsoft.com/office/drawing/2014/main" val="2002497370"/>
                    </a:ext>
                  </a:extLst>
                </a:gridCol>
                <a:gridCol w="1819384">
                  <a:extLst>
                    <a:ext uri="{9D8B030D-6E8A-4147-A177-3AD203B41FA5}">
                      <a16:colId xmlns:a16="http://schemas.microsoft.com/office/drawing/2014/main" val="3335044568"/>
                    </a:ext>
                  </a:extLst>
                </a:gridCol>
                <a:gridCol w="1582985">
                  <a:extLst>
                    <a:ext uri="{9D8B030D-6E8A-4147-A177-3AD203B41FA5}">
                      <a16:colId xmlns:a16="http://schemas.microsoft.com/office/drawing/2014/main" val="2481560811"/>
                    </a:ext>
                  </a:extLst>
                </a:gridCol>
                <a:gridCol w="1753985">
                  <a:extLst>
                    <a:ext uri="{9D8B030D-6E8A-4147-A177-3AD203B41FA5}">
                      <a16:colId xmlns:a16="http://schemas.microsoft.com/office/drawing/2014/main" val="154097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阶段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需求分析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系统设计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模块功能分析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模块电路设计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模块电路测试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系统功能测试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3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列举详细功能需求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系统层面设计，划分子模块，协商通信方式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列举子模块所包含的功能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设计子模块电路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验证单个模块电路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组装各个模块，测试系统功能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26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44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80A464-01DF-44BA-9B13-D5C52E57A448}"/>
              </a:ext>
            </a:extLst>
          </p:cNvPr>
          <p:cNvSpPr txBox="1"/>
          <p:nvPr/>
        </p:nvSpPr>
        <p:spPr>
          <a:xfrm>
            <a:off x="657497" y="978932"/>
            <a:ext cx="402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设计软件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8E6D41-01B1-41D1-B32C-9C103055173C}"/>
              </a:ext>
            </a:extLst>
          </p:cNvPr>
          <p:cNvSpPr txBox="1"/>
          <p:nvPr/>
        </p:nvSpPr>
        <p:spPr>
          <a:xfrm>
            <a:off x="6545926" y="2294311"/>
            <a:ext cx="362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Analog</a:t>
            </a:r>
            <a:r>
              <a:rPr lang="zh-CN" altLang="en-US" b="1" dirty="0"/>
              <a:t> </a:t>
            </a:r>
            <a:r>
              <a:rPr lang="en-US" altLang="zh-CN" b="1" dirty="0"/>
              <a:t>Circuit Simulation:</a:t>
            </a:r>
          </a:p>
          <a:p>
            <a:r>
              <a:rPr lang="en-US" altLang="zh-CN" b="1" dirty="0"/>
              <a:t>NI </a:t>
            </a:r>
            <a:r>
              <a:rPr lang="en-US" altLang="zh-CN" b="1" dirty="0" err="1"/>
              <a:t>Multisum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522FE1-741A-4E34-941E-6871F66C7958}"/>
              </a:ext>
            </a:extLst>
          </p:cNvPr>
          <p:cNvSpPr txBox="1"/>
          <p:nvPr/>
        </p:nvSpPr>
        <p:spPr>
          <a:xfrm>
            <a:off x="657497" y="171356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EDA(Electronic design automation)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F191FF-F685-4981-B897-3964B346F673}"/>
              </a:ext>
            </a:extLst>
          </p:cNvPr>
          <p:cNvSpPr txBox="1"/>
          <p:nvPr/>
        </p:nvSpPr>
        <p:spPr>
          <a:xfrm>
            <a:off x="1012865" y="2294312"/>
            <a:ext cx="269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Circuit / PCB design:</a:t>
            </a:r>
          </a:p>
          <a:p>
            <a:r>
              <a:rPr lang="en-US" altLang="zh-CN" b="1" dirty="0"/>
              <a:t>Altium Designer(AD)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CF8FD4-D390-40B2-9FD1-50DEC1C6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99" y="2940643"/>
            <a:ext cx="4247469" cy="1677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EF8D0C-0776-4D87-A36F-9D3155377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926" y="2970744"/>
            <a:ext cx="4600575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485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80A464-01DF-44BA-9B13-D5C52E57A448}"/>
              </a:ext>
            </a:extLst>
          </p:cNvPr>
          <p:cNvSpPr txBox="1"/>
          <p:nvPr/>
        </p:nvSpPr>
        <p:spPr>
          <a:xfrm>
            <a:off x="581298" y="761218"/>
            <a:ext cx="266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模块图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2BC354-2604-435A-B586-1293C76F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52" y="1497818"/>
            <a:ext cx="10341429" cy="479746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8430AB5-7F2E-47C3-8E86-B49D68019F5F}"/>
              </a:ext>
            </a:extLst>
          </p:cNvPr>
          <p:cNvSpPr/>
          <p:nvPr/>
        </p:nvSpPr>
        <p:spPr>
          <a:xfrm>
            <a:off x="1438772" y="5204713"/>
            <a:ext cx="2426843" cy="10140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通道低速</a:t>
            </a:r>
            <a:r>
              <a:rPr lang="en-US" altLang="zh-CN" dirty="0">
                <a:solidFill>
                  <a:schemeClr val="tx1"/>
                </a:solidFill>
              </a:rPr>
              <a:t>12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ADC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1A7311-31A7-4DB4-ABE4-C9B9AF0975A0}"/>
              </a:ext>
            </a:extLst>
          </p:cNvPr>
          <p:cNvSpPr/>
          <p:nvPr/>
        </p:nvSpPr>
        <p:spPr>
          <a:xfrm>
            <a:off x="4882578" y="5204713"/>
            <a:ext cx="2426843" cy="10140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电源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EAD635-92F8-4479-91A0-EABE716AA2BD}"/>
              </a:ext>
            </a:extLst>
          </p:cNvPr>
          <p:cNvSpPr txBox="1"/>
          <p:nvPr/>
        </p:nvSpPr>
        <p:spPr>
          <a:xfrm>
            <a:off x="5034510" y="1853978"/>
            <a:ext cx="252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MCU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234907-F624-42CE-ACC9-E848BE9A4DF0}"/>
              </a:ext>
            </a:extLst>
          </p:cNvPr>
          <p:cNvSpPr txBox="1"/>
          <p:nvPr/>
        </p:nvSpPr>
        <p:spPr>
          <a:xfrm>
            <a:off x="8432090" y="2005656"/>
            <a:ext cx="252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单通道高速</a:t>
            </a:r>
            <a:r>
              <a:rPr lang="en-US" altLang="zh-CN" b="1" dirty="0">
                <a:solidFill>
                  <a:srgbClr val="FF0000"/>
                </a:solidFill>
              </a:rPr>
              <a:t>24</a:t>
            </a:r>
            <a:r>
              <a:rPr lang="zh-CN" altLang="en-US" b="1" dirty="0">
                <a:solidFill>
                  <a:srgbClr val="FF0000"/>
                </a:solidFill>
              </a:rPr>
              <a:t>位</a:t>
            </a:r>
            <a:r>
              <a:rPr lang="en-US" altLang="zh-CN" b="1" dirty="0">
                <a:solidFill>
                  <a:srgbClr val="FF0000"/>
                </a:solidFill>
              </a:rPr>
              <a:t>ADC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E535C7-E085-4ED5-B7F3-A9E32BD37E56}"/>
              </a:ext>
            </a:extLst>
          </p:cNvPr>
          <p:cNvSpPr txBox="1"/>
          <p:nvPr/>
        </p:nvSpPr>
        <p:spPr>
          <a:xfrm>
            <a:off x="1269469" y="1877475"/>
            <a:ext cx="252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NB-IoT</a:t>
            </a:r>
            <a:r>
              <a:rPr lang="zh-CN" altLang="en-US" b="1" dirty="0">
                <a:solidFill>
                  <a:srgbClr val="FF0000"/>
                </a:solidFill>
              </a:rPr>
              <a:t>通信模块</a:t>
            </a:r>
          </a:p>
        </p:txBody>
      </p:sp>
    </p:spTree>
    <p:extLst>
      <p:ext uri="{BB962C8B-B14F-4D97-AF65-F5344CB8AC3E}">
        <p14:creationId xmlns:p14="http://schemas.microsoft.com/office/powerpoint/2010/main" val="236715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A24F7A-0A34-4964-9179-BE0AECF089D5}"/>
              </a:ext>
            </a:extLst>
          </p:cNvPr>
          <p:cNvSpPr txBox="1"/>
          <p:nvPr/>
        </p:nvSpPr>
        <p:spPr>
          <a:xfrm>
            <a:off x="424741" y="538358"/>
            <a:ext cx="266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MCU</a:t>
            </a:r>
            <a:endParaRPr lang="zh-CN" alt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45BA9B-CACA-465C-93FA-B19284BCF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61" y="1551437"/>
            <a:ext cx="8269240" cy="17741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547D60-480B-4B9C-9E01-F5BACB57B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247" y="3576339"/>
            <a:ext cx="8284683" cy="25340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DE88C0-3888-4609-8011-6F117C2CF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7" y="1524382"/>
            <a:ext cx="3077936" cy="20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81FEA8-7F2C-475B-898A-3B9659D74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96" y="0"/>
            <a:ext cx="8591204" cy="685610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66DCE2-679D-4CDE-A95C-1F55EB787C49}"/>
              </a:ext>
            </a:extLst>
          </p:cNvPr>
          <p:cNvSpPr txBox="1"/>
          <p:nvPr/>
        </p:nvSpPr>
        <p:spPr>
          <a:xfrm>
            <a:off x="87284" y="244444"/>
            <a:ext cx="266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原理图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D79EC9-FE2F-4F33-9A38-BC4EF9C041DA}"/>
              </a:ext>
            </a:extLst>
          </p:cNvPr>
          <p:cNvSpPr txBox="1"/>
          <p:nvPr/>
        </p:nvSpPr>
        <p:spPr>
          <a:xfrm>
            <a:off x="2563585" y="3058720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UART1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 NB-IoT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87CF44-BA8F-44B8-9201-0572B6229D98}"/>
              </a:ext>
            </a:extLst>
          </p:cNvPr>
          <p:cNvSpPr txBox="1"/>
          <p:nvPr/>
        </p:nvSpPr>
        <p:spPr>
          <a:xfrm>
            <a:off x="2563585" y="4136406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SPI-1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ADC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709937-2531-4547-8EC6-BB6849620BFB}"/>
              </a:ext>
            </a:extLst>
          </p:cNvPr>
          <p:cNvSpPr txBox="1"/>
          <p:nvPr/>
        </p:nvSpPr>
        <p:spPr>
          <a:xfrm>
            <a:off x="9432471" y="4675249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 NB-IoT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4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9D5E60-72E7-42E4-B89D-F7AFF776BB2B}"/>
              </a:ext>
            </a:extLst>
          </p:cNvPr>
          <p:cNvSpPr txBox="1"/>
          <p:nvPr/>
        </p:nvSpPr>
        <p:spPr>
          <a:xfrm>
            <a:off x="424741" y="538358"/>
            <a:ext cx="266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NB-IoT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模块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C68C6F-B4AF-4EE5-8751-89407C21B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18" y="1061578"/>
            <a:ext cx="8699968" cy="23856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1310A2-0AE7-4D6C-9840-CC9C3BAA0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32" t="13136" r="23530" b="11591"/>
          <a:stretch/>
        </p:blipFill>
        <p:spPr>
          <a:xfrm>
            <a:off x="1102178" y="3447182"/>
            <a:ext cx="3510643" cy="28629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E5D78DB-35CF-413C-BC82-39A4A8EF94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0"/>
          <a:stretch/>
        </p:blipFill>
        <p:spPr>
          <a:xfrm>
            <a:off x="4898571" y="3387310"/>
            <a:ext cx="2944585" cy="28357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5880F0C-13CB-4968-8069-CB16AA915217}"/>
              </a:ext>
            </a:extLst>
          </p:cNvPr>
          <p:cNvSpPr txBox="1"/>
          <p:nvPr/>
        </p:nvSpPr>
        <p:spPr>
          <a:xfrm>
            <a:off x="7990114" y="3575957"/>
            <a:ext cx="3935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优点：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价格便宜</a:t>
            </a:r>
            <a:r>
              <a:rPr lang="en-US" altLang="zh-CN" dirty="0"/>
              <a:t>(</a:t>
            </a:r>
            <a:r>
              <a:rPr lang="zh-CN" altLang="en-US" dirty="0"/>
              <a:t>对比移远</a:t>
            </a:r>
            <a:r>
              <a:rPr lang="en-US" altLang="zh-CN" dirty="0"/>
              <a:t>BC</a:t>
            </a:r>
            <a:r>
              <a:rPr lang="zh-CN" altLang="en-US" dirty="0"/>
              <a:t>系列模块）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可以通过</a:t>
            </a:r>
            <a:r>
              <a:rPr lang="en-US" altLang="zh-CN" dirty="0"/>
              <a:t>16/18</a:t>
            </a:r>
            <a:r>
              <a:rPr lang="zh-CN" altLang="en-US" dirty="0"/>
              <a:t>引脚配置睡眠模式，节省通信流量和芯片功耗。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167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380</TotalTime>
  <Words>575</Words>
  <Application>Microsoft Office PowerPoint</Application>
  <PresentationFormat>宽屏</PresentationFormat>
  <Paragraphs>130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华文仿宋</vt:lpstr>
      <vt:lpstr>Arial</vt:lpstr>
      <vt:lpstr>Cambria Math</vt:lpstr>
      <vt:lpstr>Office 主题​​</vt:lpstr>
      <vt:lpstr>数据采集模块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数据采集模块</dc:title>
  <dc:creator>Archimboldi Garcia</dc:creator>
  <cp:lastModifiedBy>Archimboldi Garcia</cp:lastModifiedBy>
  <cp:revision>50</cp:revision>
  <dcterms:created xsi:type="dcterms:W3CDTF">2020-12-23T10:57:30Z</dcterms:created>
  <dcterms:modified xsi:type="dcterms:W3CDTF">2020-12-24T05:08:56Z</dcterms:modified>
</cp:coreProperties>
</file>