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6" r:id="rId8"/>
    <p:sldId id="269" r:id="rId9"/>
    <p:sldId id="262" r:id="rId10"/>
    <p:sldId id="264" r:id="rId11"/>
    <p:sldId id="263" r:id="rId12"/>
    <p:sldId id="265" r:id="rId13"/>
    <p:sldId id="267" r:id="rId14"/>
    <p:sldId id="270" r:id="rId15"/>
    <p:sldId id="26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656" y="6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FB4D6-02BA-4D61-93A6-EEC8FA063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21EED4-35D3-49AE-A55A-F9AE2E1E1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7B5E08-B79A-4DC5-A317-5F761062A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87B1-6524-44CA-BEB2-5C62FEE9C072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64EA84-16C3-461C-9FB3-CA39C46D4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3A5073-EDF3-4F87-8028-B39007B7F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AFBE8-F1AB-437D-88D6-F717046C2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14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593D75-0394-4A3A-821A-E91ADA3A3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369FC0-9734-494E-8B65-168280A0E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A608E2-47EA-410F-93AE-CA3FF9AA2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87B1-6524-44CA-BEB2-5C62FEE9C072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DC562C-C961-4518-8BF1-6D1B7456A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8EA72F-95D6-4B20-8865-902568242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AFBE8-F1AB-437D-88D6-F717046C2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614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42B1AC-2166-4BBF-837D-D197CE708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22D6A6-B407-4D83-ACBD-529B1174C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CA0E9E-3C32-44B2-B1C4-23B2A4366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87B1-6524-44CA-BEB2-5C62FEE9C072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EA2B30-A438-48CB-9514-86AC17827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23089C-DC42-4A01-AB56-20EFBF5BA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AFBE8-F1AB-437D-88D6-F717046C2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974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CC7CC-C2BB-48F2-A652-209767ACB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EB347E-C715-4A3C-B445-1CFEF0371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CBFED6-7F20-4F96-9E15-ED954362D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87B1-6524-44CA-BEB2-5C62FEE9C072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639871-473F-4C31-9DA0-9271349CD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C0258F-8AE9-4DD3-8305-C169E6F0D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AFBE8-F1AB-437D-88D6-F717046C2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951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51C14-9231-4771-A76B-A1E5918BB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EACF5D-B5EE-4AB0-95F2-34CF5936A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7DFCA6-143F-4B88-8EE4-F91004D7D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87B1-6524-44CA-BEB2-5C62FEE9C072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114AB1-894B-4CEF-B894-B114EDA34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E9DF9D-F85F-4AEF-BF00-E1752E2CD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AFBE8-F1AB-437D-88D6-F717046C2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34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D18F5-F71E-4351-89D4-74D0200D6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65BCEE-2987-4CF2-8ACE-4437528D8A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6A1C58-086B-43E7-831D-2AD9CA24E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E491D0-AEDA-4BB4-8B65-0D1950160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87B1-6524-44CA-BEB2-5C62FEE9C072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0F16AD-04E6-4215-99A9-4899A8788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342E34-422E-4A56-B58F-9125738F9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AFBE8-F1AB-437D-88D6-F717046C2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124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9D1C5-8FFF-4367-AC17-DCF5ECF1F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CC1366-1138-4355-B752-B8302D8B8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E680DE-0B6B-4843-8A44-B5EB37B08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AE8B7C-842A-487F-AA7D-699A891814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0F85FE-3887-4ED3-9464-70905E20B7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15517D-57C0-4D1D-86BB-C075FDD09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87B1-6524-44CA-BEB2-5C62FEE9C072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A591B4-FB03-493B-9D9B-A860F95C8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C7860C-24E5-41AE-96F7-BADF75B5C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AFBE8-F1AB-437D-88D6-F717046C2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79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80491-BBEC-44AB-B8DB-A4C8CA82D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65260A-BD7F-4F89-8A34-A804A2E73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87B1-6524-44CA-BEB2-5C62FEE9C072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704CA0-29EB-40D2-8442-9D63D210F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3FEB70-CE40-4B38-9D96-5474CCDB9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AFBE8-F1AB-437D-88D6-F717046C2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470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8A7668-7505-4269-B1ED-92C1C77A9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87B1-6524-44CA-BEB2-5C62FEE9C072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19876C-ABCE-4FF3-9237-8EAF75B9B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F1F081-81C6-4251-B58B-9755D6C0B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AFBE8-F1AB-437D-88D6-F717046C2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26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21908-0380-4236-B781-FB27CCA66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68A3BE-E983-41F2-B9B5-6513A1BEB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3C321D-2876-4888-ACAC-B0582FABE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A42F1D-B2D0-40C7-BF6F-234A6C4A0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87B1-6524-44CA-BEB2-5C62FEE9C072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8FCF0D-DEAF-436B-A3DA-35B3D10C4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2B4531-1E98-4926-912F-D3B24DB0D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AFBE8-F1AB-437D-88D6-F717046C2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6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15CFE-3F0D-4B6A-AE34-352888513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C75954-EF38-42B2-848C-A50004541B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02B605-6D52-4653-8030-0C32BF4AA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29DBFF-2C70-4841-9058-5651F54FF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87B1-6524-44CA-BEB2-5C62FEE9C072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0DC888-3FC0-4C1B-946B-1389E4340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20207A-DB89-4B9C-931B-B28AE350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AFBE8-F1AB-437D-88D6-F717046C2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715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CCC460-C517-4BC2-A0F0-BA9F0276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649496-2647-4CD1-93C3-EB265EF1D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D78639-DC60-49F9-B615-1E7DA1DCF7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987B1-6524-44CA-BEB2-5C62FEE9C072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ABADB9-3367-4963-A9B5-204C0CCD85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E61B33-908E-4947-8B22-D23D73C284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AFBE8-F1AB-437D-88D6-F717046C2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402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4CEAD-7509-4C44-9874-493F219C12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数据采集模块</a:t>
            </a:r>
          </a:p>
        </p:txBody>
      </p:sp>
    </p:spTree>
    <p:extLst>
      <p:ext uri="{BB962C8B-B14F-4D97-AF65-F5344CB8AC3E}">
        <p14:creationId xmlns:p14="http://schemas.microsoft.com/office/powerpoint/2010/main" val="2250525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B9D5E60-72E7-42E4-B89D-F7AFF776BB2B}"/>
              </a:ext>
            </a:extLst>
          </p:cNvPr>
          <p:cNvSpPr txBox="1"/>
          <p:nvPr/>
        </p:nvSpPr>
        <p:spPr>
          <a:xfrm>
            <a:off x="424740" y="538358"/>
            <a:ext cx="5186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NB-IoT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模块 电路设计重点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E5D78DB-35CF-413C-BC82-39A4A8EF94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0"/>
          <a:stretch/>
        </p:blipFill>
        <p:spPr>
          <a:xfrm>
            <a:off x="947057" y="2062452"/>
            <a:ext cx="3238500" cy="311875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569CED5-1C02-49E6-AE7F-99D5FFA26B68}"/>
              </a:ext>
            </a:extLst>
          </p:cNvPr>
          <p:cNvSpPr txBox="1"/>
          <p:nvPr/>
        </p:nvSpPr>
        <p:spPr>
          <a:xfrm>
            <a:off x="4425042" y="1270338"/>
            <a:ext cx="69559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M5311</a:t>
            </a:r>
            <a:r>
              <a:rPr lang="zh-CN" altLang="en-US" dirty="0"/>
              <a:t>没有内置</a:t>
            </a:r>
            <a:r>
              <a:rPr lang="en-US" altLang="zh-CN" dirty="0"/>
              <a:t>SIM</a:t>
            </a:r>
            <a:r>
              <a:rPr lang="zh-CN" altLang="en-US" dirty="0"/>
              <a:t>卡，需要自己设计</a:t>
            </a:r>
            <a:r>
              <a:rPr lang="en-US" altLang="zh-CN" dirty="0"/>
              <a:t>SIM</a:t>
            </a:r>
            <a:r>
              <a:rPr lang="zh-CN" altLang="en-US" dirty="0"/>
              <a:t>卡连接和保护电路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方案：使用</a:t>
            </a:r>
            <a:r>
              <a:rPr lang="en-US" altLang="zh-CN" dirty="0">
                <a:solidFill>
                  <a:srgbClr val="FF0000"/>
                </a:solidFill>
              </a:rPr>
              <a:t>srv05-4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TVS</a:t>
            </a:r>
            <a:r>
              <a:rPr lang="zh-CN" altLang="en-US" dirty="0">
                <a:solidFill>
                  <a:srgbClr val="FF0000"/>
                </a:solidFill>
              </a:rPr>
              <a:t>瞬态二极管（</a:t>
            </a:r>
            <a:r>
              <a:rPr lang="en-US" altLang="zh-CN" dirty="0">
                <a:solidFill>
                  <a:srgbClr val="FF0000"/>
                </a:solidFill>
              </a:rPr>
              <a:t>Transient Voltage Suppressor</a:t>
            </a:r>
            <a:r>
              <a:rPr lang="zh-CN" altLang="en-US" dirty="0">
                <a:solidFill>
                  <a:srgbClr val="FF0000"/>
                </a:solidFill>
              </a:rPr>
              <a:t>）保护</a:t>
            </a:r>
            <a:r>
              <a:rPr lang="en-US" altLang="zh-CN" dirty="0">
                <a:solidFill>
                  <a:srgbClr val="FF0000"/>
                </a:solidFill>
              </a:rPr>
              <a:t>SIM</a:t>
            </a:r>
            <a:r>
              <a:rPr lang="zh-CN" altLang="en-US" dirty="0">
                <a:solidFill>
                  <a:srgbClr val="FF0000"/>
                </a:solidFill>
              </a:rPr>
              <a:t>卡，抵御浪涌电压（静电、雷击），即使设备其他部分完全损坏，也能保证客户</a:t>
            </a:r>
            <a:r>
              <a:rPr lang="en-US" altLang="zh-CN" dirty="0">
                <a:solidFill>
                  <a:srgbClr val="FF0000"/>
                </a:solidFill>
              </a:rPr>
              <a:t>SIM</a:t>
            </a:r>
            <a:r>
              <a:rPr lang="zh-CN" altLang="en-US" dirty="0">
                <a:solidFill>
                  <a:srgbClr val="FF0000"/>
                </a:solidFill>
              </a:rPr>
              <a:t>卡的安全。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M5311</a:t>
            </a:r>
            <a:r>
              <a:rPr lang="zh-CN" altLang="en-US" dirty="0"/>
              <a:t>有些引脚使用负逻辑，与</a:t>
            </a:r>
            <a:r>
              <a:rPr lang="en-US" altLang="zh-CN" dirty="0"/>
              <a:t>MCU</a:t>
            </a:r>
            <a:r>
              <a:rPr lang="zh-CN" altLang="en-US" dirty="0"/>
              <a:t>间需要添加非门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M5311</a:t>
            </a:r>
            <a:r>
              <a:rPr lang="zh-CN" altLang="en-US" dirty="0">
                <a:solidFill>
                  <a:srgbClr val="FF0000"/>
                </a:solidFill>
              </a:rPr>
              <a:t>逻辑电平为</a:t>
            </a:r>
            <a:r>
              <a:rPr lang="en-US" altLang="zh-CN" dirty="0">
                <a:solidFill>
                  <a:srgbClr val="FF0000"/>
                </a:solidFill>
              </a:rPr>
              <a:t>1.8V</a:t>
            </a:r>
            <a:r>
              <a:rPr lang="zh-CN" altLang="en-US" dirty="0">
                <a:solidFill>
                  <a:srgbClr val="FF0000"/>
                </a:solidFill>
              </a:rPr>
              <a:t>，与</a:t>
            </a:r>
            <a:r>
              <a:rPr lang="en-US" altLang="zh-CN" dirty="0">
                <a:solidFill>
                  <a:srgbClr val="FF0000"/>
                </a:solidFill>
              </a:rPr>
              <a:t>MCU</a:t>
            </a:r>
            <a:r>
              <a:rPr lang="zh-CN" altLang="en-US" dirty="0">
                <a:solidFill>
                  <a:srgbClr val="FF0000"/>
                </a:solidFill>
              </a:rPr>
              <a:t>间需要设置变压电路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0C6365D-8372-4587-9888-87D72320B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574" y="3621831"/>
            <a:ext cx="7191293" cy="311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150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31986C5-CEEB-4567-B420-2A3A14498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518" y="0"/>
            <a:ext cx="10042071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B9D5E60-72E7-42E4-B89D-F7AFF776BB2B}"/>
              </a:ext>
            </a:extLst>
          </p:cNvPr>
          <p:cNvSpPr txBox="1"/>
          <p:nvPr/>
        </p:nvSpPr>
        <p:spPr>
          <a:xfrm>
            <a:off x="87284" y="244444"/>
            <a:ext cx="2660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原理图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103984-47AB-45AB-893E-6AC53550F56B}"/>
              </a:ext>
            </a:extLst>
          </p:cNvPr>
          <p:cNvSpPr txBox="1"/>
          <p:nvPr/>
        </p:nvSpPr>
        <p:spPr>
          <a:xfrm>
            <a:off x="6651171" y="244444"/>
            <a:ext cx="133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Power </a:t>
            </a:r>
            <a:r>
              <a:rPr lang="en-US" altLang="zh-CN" b="1" dirty="0" err="1">
                <a:solidFill>
                  <a:srgbClr val="FF0000"/>
                </a:solidFill>
              </a:rPr>
              <a:t>ftom</a:t>
            </a:r>
            <a:r>
              <a:rPr lang="en-US" altLang="zh-CN" b="1" dirty="0">
                <a:solidFill>
                  <a:srgbClr val="FF0000"/>
                </a:solidFill>
              </a:rPr>
              <a:t> MCU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499535-7254-48C9-95B9-27084446B37B}"/>
              </a:ext>
            </a:extLst>
          </p:cNvPr>
          <p:cNvSpPr txBox="1"/>
          <p:nvPr/>
        </p:nvSpPr>
        <p:spPr>
          <a:xfrm>
            <a:off x="8278041" y="244444"/>
            <a:ext cx="152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Wakeup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From MCU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99DC41-CF3F-4304-96AE-07E3F55B20B5}"/>
              </a:ext>
            </a:extLst>
          </p:cNvPr>
          <p:cNvSpPr txBox="1"/>
          <p:nvPr/>
        </p:nvSpPr>
        <p:spPr>
          <a:xfrm>
            <a:off x="9877894" y="264949"/>
            <a:ext cx="1529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Reset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From MCU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2235FF-2B2B-44A6-90CF-9256944318CE}"/>
              </a:ext>
            </a:extLst>
          </p:cNvPr>
          <p:cNvSpPr txBox="1"/>
          <p:nvPr/>
        </p:nvSpPr>
        <p:spPr>
          <a:xfrm>
            <a:off x="7578362" y="2022991"/>
            <a:ext cx="252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2N5551</a:t>
            </a:r>
            <a:r>
              <a:rPr lang="zh-CN" altLang="en-US" b="1" dirty="0">
                <a:solidFill>
                  <a:srgbClr val="FF0000"/>
                </a:solidFill>
              </a:rPr>
              <a:t>电平转换电路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74CE7EC-D33F-42FD-93ED-6BBECC72BCBC}"/>
              </a:ext>
            </a:extLst>
          </p:cNvPr>
          <p:cNvSpPr txBox="1"/>
          <p:nvPr/>
        </p:nvSpPr>
        <p:spPr>
          <a:xfrm>
            <a:off x="713014" y="2022991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VCC 3.3v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3A748D2-C364-468B-B0D4-0A52BAE8304D}"/>
              </a:ext>
            </a:extLst>
          </p:cNvPr>
          <p:cNvSpPr txBox="1"/>
          <p:nvPr/>
        </p:nvSpPr>
        <p:spPr>
          <a:xfrm>
            <a:off x="941614" y="6154120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VCC 5v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2FDE3F5-24BC-4DC6-B87D-FE4EA57CEF64}"/>
              </a:ext>
            </a:extLst>
          </p:cNvPr>
          <p:cNvSpPr txBox="1"/>
          <p:nvPr/>
        </p:nvSpPr>
        <p:spPr>
          <a:xfrm>
            <a:off x="2118161" y="6154120"/>
            <a:ext cx="1520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MCU Rx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9C7323D-8EC0-412C-A738-5E2B263DD50E}"/>
              </a:ext>
            </a:extLst>
          </p:cNvPr>
          <p:cNvSpPr txBox="1"/>
          <p:nvPr/>
        </p:nvSpPr>
        <p:spPr>
          <a:xfrm>
            <a:off x="3438055" y="6154120"/>
            <a:ext cx="198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MCU Tx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729405F-8A9D-4FCE-AF48-8C0BB1B0DAC2}"/>
              </a:ext>
            </a:extLst>
          </p:cNvPr>
          <p:cNvSpPr txBox="1"/>
          <p:nvPr/>
        </p:nvSpPr>
        <p:spPr>
          <a:xfrm>
            <a:off x="1112247" y="3791919"/>
            <a:ext cx="252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2N5551</a:t>
            </a:r>
            <a:r>
              <a:rPr lang="zh-CN" altLang="en-US" b="1" dirty="0">
                <a:solidFill>
                  <a:srgbClr val="FF0000"/>
                </a:solidFill>
              </a:rPr>
              <a:t>电平转换电路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72AAFEE-12B8-466F-9AB3-FA3584E44EB6}"/>
              </a:ext>
            </a:extLst>
          </p:cNvPr>
          <p:cNvSpPr txBox="1"/>
          <p:nvPr/>
        </p:nvSpPr>
        <p:spPr>
          <a:xfrm>
            <a:off x="5752011" y="5528190"/>
            <a:ext cx="252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TVS</a:t>
            </a:r>
            <a:r>
              <a:rPr lang="zh-CN" altLang="en-US" b="1" dirty="0">
                <a:solidFill>
                  <a:srgbClr val="FF0000"/>
                </a:solidFill>
              </a:rPr>
              <a:t>保护电路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0B0AD1D-FD92-4C66-9963-7821A719E1CA}"/>
              </a:ext>
            </a:extLst>
          </p:cNvPr>
          <p:cNvSpPr txBox="1"/>
          <p:nvPr/>
        </p:nvSpPr>
        <p:spPr>
          <a:xfrm>
            <a:off x="7852954" y="4383046"/>
            <a:ext cx="252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SIM</a:t>
            </a:r>
            <a:r>
              <a:rPr lang="zh-CN" altLang="en-US" b="1" dirty="0">
                <a:solidFill>
                  <a:srgbClr val="FF0000"/>
                </a:solidFill>
              </a:rPr>
              <a:t>卡槽</a:t>
            </a:r>
          </a:p>
        </p:txBody>
      </p:sp>
    </p:spTree>
    <p:extLst>
      <p:ext uri="{BB962C8B-B14F-4D97-AF65-F5344CB8AC3E}">
        <p14:creationId xmlns:p14="http://schemas.microsoft.com/office/powerpoint/2010/main" val="1454697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497E5C0-7104-4D30-85F2-A4C9D8552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483" y="1329880"/>
            <a:ext cx="6819034" cy="493882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8DD70FB-A3D9-4550-8053-F1BCDA2F7F72}"/>
              </a:ext>
            </a:extLst>
          </p:cNvPr>
          <p:cNvSpPr txBox="1"/>
          <p:nvPr/>
        </p:nvSpPr>
        <p:spPr>
          <a:xfrm>
            <a:off x="424740" y="538358"/>
            <a:ext cx="5186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Multisim 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电平转换电路仿真</a:t>
            </a:r>
          </a:p>
        </p:txBody>
      </p:sp>
    </p:spTree>
    <p:extLst>
      <p:ext uri="{BB962C8B-B14F-4D97-AF65-F5344CB8AC3E}">
        <p14:creationId xmlns:p14="http://schemas.microsoft.com/office/powerpoint/2010/main" val="1825384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8B8FFA0-41FC-429A-9050-95A551B945D7}"/>
              </a:ext>
            </a:extLst>
          </p:cNvPr>
          <p:cNvSpPr txBox="1"/>
          <p:nvPr/>
        </p:nvSpPr>
        <p:spPr>
          <a:xfrm>
            <a:off x="424740" y="538358"/>
            <a:ext cx="5186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高速高精度</a:t>
            </a: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ADC</a:t>
            </a:r>
            <a:endParaRPr lang="zh-CN" altLang="en-US" sz="28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27238B3-8C88-43E4-8422-CC9F62C92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14" y="2559747"/>
            <a:ext cx="3804557" cy="173850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0ACE986-CBF8-410B-B237-67C69C333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571" y="1268017"/>
            <a:ext cx="7840093" cy="50516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BD66577-10F2-48CE-A1AD-FE6E10FF84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635" b="30158"/>
          <a:stretch/>
        </p:blipFill>
        <p:spPr>
          <a:xfrm>
            <a:off x="906235" y="1289829"/>
            <a:ext cx="2495550" cy="110319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CABCFC4-5170-41EF-9235-D91CAAF68D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421" y="4778101"/>
            <a:ext cx="3086100" cy="118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630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91B79D0-6451-4CDB-A4FE-C4FBD851E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792" y="912364"/>
            <a:ext cx="8150566" cy="519996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B9F37F0-66A6-4F41-83F4-E17C56D2E948}"/>
              </a:ext>
            </a:extLst>
          </p:cNvPr>
          <p:cNvSpPr txBox="1"/>
          <p:nvPr/>
        </p:nvSpPr>
        <p:spPr>
          <a:xfrm>
            <a:off x="337655" y="912364"/>
            <a:ext cx="2660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原理图</a:t>
            </a:r>
          </a:p>
        </p:txBody>
      </p:sp>
    </p:spTree>
    <p:extLst>
      <p:ext uri="{BB962C8B-B14F-4D97-AF65-F5344CB8AC3E}">
        <p14:creationId xmlns:p14="http://schemas.microsoft.com/office/powerpoint/2010/main" val="4246707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103768F-A970-48F0-B144-FC3F3DCDF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986" y="2104061"/>
            <a:ext cx="8594271" cy="187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097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80C6FB7D-4B53-4B6E-99D7-259834BFD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411394"/>
              </p:ext>
            </p:extLst>
          </p:nvPr>
        </p:nvGraphicFramePr>
        <p:xfrm>
          <a:off x="2400842" y="2770052"/>
          <a:ext cx="812927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5272">
                  <a:extLst>
                    <a:ext uri="{9D8B030D-6E8A-4147-A177-3AD203B41FA5}">
                      <a16:colId xmlns:a16="http://schemas.microsoft.com/office/drawing/2014/main" val="331939280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7474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信号类型</a:t>
                      </a:r>
                      <a:r>
                        <a:rPr lang="en-US" altLang="zh-CN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/</a:t>
                      </a:r>
                      <a:r>
                        <a:rPr lang="zh-CN" altLang="en-US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通信方式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对接设备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637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NB-IoT</a:t>
                      </a:r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输出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云服务器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703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串口（</a:t>
                      </a:r>
                      <a:r>
                        <a:rPr lang="en-US" altLang="zh-CN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Modbus</a:t>
                      </a:r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）输出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PLC</a:t>
                      </a:r>
                      <a:endParaRPr lang="zh-CN" altLang="en-US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074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串口（</a:t>
                      </a:r>
                      <a:r>
                        <a:rPr lang="en-US" altLang="zh-CN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RS232</a:t>
                      </a:r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）输出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其他调试设备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724677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27F947E-9656-42AE-A0EC-496D37E814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030356"/>
              </p:ext>
            </p:extLst>
          </p:nvPr>
        </p:nvGraphicFramePr>
        <p:xfrm>
          <a:off x="2402114" y="4593771"/>
          <a:ext cx="8128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1939280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7474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信号类型</a:t>
                      </a:r>
                      <a:r>
                        <a:rPr lang="en-US" altLang="zh-CN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/</a:t>
                      </a:r>
                      <a:r>
                        <a:rPr lang="zh-CN" altLang="en-US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通信方式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对接设备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637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4-20mA</a:t>
                      </a:r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模拟量输入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压力传感器、流量计、水位计等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703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0-1V</a:t>
                      </a:r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模拟量输入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热电阻、光电开关等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074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串口（</a:t>
                      </a:r>
                      <a:r>
                        <a:rPr lang="en-US" altLang="zh-CN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RS232</a:t>
                      </a:r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）输入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功能拓展模块</a:t>
                      </a:r>
                      <a:r>
                        <a:rPr lang="en-US" altLang="zh-CN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(</a:t>
                      </a:r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超声波模块）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724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开关量输入（通</a:t>
                      </a:r>
                      <a:r>
                        <a:rPr lang="en-US" altLang="zh-CN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/</a:t>
                      </a:r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断）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行程开关等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92674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E1D745C3-FD90-403A-A706-42C0AAC5F7AD}"/>
              </a:ext>
            </a:extLst>
          </p:cNvPr>
          <p:cNvSpPr txBox="1"/>
          <p:nvPr/>
        </p:nvSpPr>
        <p:spPr>
          <a:xfrm>
            <a:off x="936171" y="2829282"/>
            <a:ext cx="124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上行信号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7A18AD8-EDB6-47E8-BBF2-FB97FA1CF149}"/>
              </a:ext>
            </a:extLst>
          </p:cNvPr>
          <p:cNvSpPr txBox="1"/>
          <p:nvPr/>
        </p:nvSpPr>
        <p:spPr>
          <a:xfrm>
            <a:off x="936171" y="4593771"/>
            <a:ext cx="124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下行信号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6C5710A-FDF6-4150-9C0F-8D3E77465963}"/>
              </a:ext>
            </a:extLst>
          </p:cNvPr>
          <p:cNvSpPr txBox="1"/>
          <p:nvPr/>
        </p:nvSpPr>
        <p:spPr>
          <a:xfrm>
            <a:off x="1524000" y="1005563"/>
            <a:ext cx="124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传感器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131649-895D-40AE-9299-652AAC30EDE9}"/>
              </a:ext>
            </a:extLst>
          </p:cNvPr>
          <p:cNvSpPr txBox="1"/>
          <p:nvPr/>
        </p:nvSpPr>
        <p:spPr>
          <a:xfrm>
            <a:off x="1389017" y="1518475"/>
            <a:ext cx="124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工控设备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1A2430D-0570-4556-8DA2-E1FEB2794199}"/>
              </a:ext>
            </a:extLst>
          </p:cNvPr>
          <p:cNvSpPr/>
          <p:nvPr/>
        </p:nvSpPr>
        <p:spPr>
          <a:xfrm>
            <a:off x="3735978" y="815816"/>
            <a:ext cx="2882537" cy="1236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Data-Hub</a:t>
            </a:r>
            <a:endParaRPr lang="zh-CN" altLang="en-US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621BA816-033A-4D61-8414-666E2CE1FEE6}"/>
              </a:ext>
            </a:extLst>
          </p:cNvPr>
          <p:cNvSpPr/>
          <p:nvPr/>
        </p:nvSpPr>
        <p:spPr>
          <a:xfrm>
            <a:off x="2629989" y="1374895"/>
            <a:ext cx="818605" cy="118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AE5DB67D-EB7B-4475-A4D4-0759403163CD}"/>
              </a:ext>
            </a:extLst>
          </p:cNvPr>
          <p:cNvSpPr/>
          <p:nvPr/>
        </p:nvSpPr>
        <p:spPr>
          <a:xfrm>
            <a:off x="7014755" y="1374895"/>
            <a:ext cx="818605" cy="118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23D670C-1FA9-4595-8BB5-4FEE82D65ED0}"/>
              </a:ext>
            </a:extLst>
          </p:cNvPr>
          <p:cNvSpPr/>
          <p:nvPr/>
        </p:nvSpPr>
        <p:spPr>
          <a:xfrm>
            <a:off x="8190413" y="815815"/>
            <a:ext cx="2339702" cy="1236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云服务器</a:t>
            </a:r>
          </a:p>
        </p:txBody>
      </p:sp>
    </p:spTree>
    <p:extLst>
      <p:ext uri="{BB962C8B-B14F-4D97-AF65-F5344CB8AC3E}">
        <p14:creationId xmlns:p14="http://schemas.microsoft.com/office/powerpoint/2010/main" val="1091208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9A1DDB3-4BBF-4041-9D21-3A8C5DCAA7DD}"/>
              </a:ext>
            </a:extLst>
          </p:cNvPr>
          <p:cNvSpPr txBox="1"/>
          <p:nvPr/>
        </p:nvSpPr>
        <p:spPr>
          <a:xfrm>
            <a:off x="657498" y="978932"/>
            <a:ext cx="2660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设计指标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50DE33FE-BBC5-4744-A175-D062241EF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672878"/>
              </p:ext>
            </p:extLst>
          </p:nvPr>
        </p:nvGraphicFramePr>
        <p:xfrm>
          <a:off x="730068" y="1686317"/>
          <a:ext cx="10852332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9041">
                  <a:extLst>
                    <a:ext uri="{9D8B030D-6E8A-4147-A177-3AD203B41FA5}">
                      <a16:colId xmlns:a16="http://schemas.microsoft.com/office/drawing/2014/main" val="3372231724"/>
                    </a:ext>
                  </a:extLst>
                </a:gridCol>
                <a:gridCol w="8373291">
                  <a:extLst>
                    <a:ext uri="{9D8B030D-6E8A-4147-A177-3AD203B41FA5}">
                      <a16:colId xmlns:a16="http://schemas.microsoft.com/office/drawing/2014/main" val="327141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项目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描述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339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体积限制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400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成本限制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861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处理器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STM32L431</a:t>
                      </a:r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系列低功耗</a:t>
                      </a:r>
                      <a:r>
                        <a:rPr lang="en-US" altLang="zh-CN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MCU</a:t>
                      </a:r>
                      <a:endParaRPr lang="zh-CN" altLang="en-US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263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传感器接入方式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模拟量接入、</a:t>
                      </a:r>
                      <a:r>
                        <a:rPr lang="en-US" altLang="zh-CN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RS232</a:t>
                      </a:r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、</a:t>
                      </a:r>
                      <a:r>
                        <a:rPr lang="en-US" altLang="zh-CN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RS485</a:t>
                      </a:r>
                      <a:endParaRPr lang="zh-CN" altLang="en-US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022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电流模拟量接入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8</a:t>
                      </a:r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通道， </a:t>
                      </a:r>
                      <a:r>
                        <a:rPr lang="en-US" altLang="zh-CN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4-20mA</a:t>
                      </a:r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，</a:t>
                      </a:r>
                      <a:r>
                        <a:rPr lang="en-US" altLang="zh-CN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12</a:t>
                      </a:r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位，外部可访问寄存器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855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电压模拟量接入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8</a:t>
                      </a:r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通道， </a:t>
                      </a:r>
                      <a:r>
                        <a:rPr lang="en-US" altLang="zh-CN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0-1V</a:t>
                      </a:r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，</a:t>
                      </a:r>
                      <a:r>
                        <a:rPr lang="en-US" altLang="zh-CN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12</a:t>
                      </a:r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位，外部可访问寄存器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119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ADC</a:t>
                      </a:r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通道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单通道，</a:t>
                      </a:r>
                      <a:r>
                        <a:rPr lang="en-US" altLang="zh-CN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1.5-2MHz</a:t>
                      </a:r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，</a:t>
                      </a:r>
                      <a:r>
                        <a:rPr lang="en-US" altLang="zh-CN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24</a:t>
                      </a:r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位，</a:t>
                      </a:r>
                      <a:r>
                        <a:rPr lang="en-US" altLang="zh-CN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SPI</a:t>
                      </a:r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串行接口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579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交互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LCD</a:t>
                      </a:r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屏幕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5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有线通信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RS232</a:t>
                      </a:r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，</a:t>
                      </a:r>
                      <a:r>
                        <a:rPr lang="en-US" altLang="zh-CN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RS485</a:t>
                      </a:r>
                      <a:endParaRPr lang="zh-CN" altLang="en-US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65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无线通信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NB-IoT</a:t>
                      </a:r>
                      <a:endParaRPr lang="zh-CN" altLang="en-US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058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3375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080A464-01DF-44BA-9B13-D5C52E57A448}"/>
              </a:ext>
            </a:extLst>
          </p:cNvPr>
          <p:cNvSpPr txBox="1"/>
          <p:nvPr/>
        </p:nvSpPr>
        <p:spPr>
          <a:xfrm>
            <a:off x="657498" y="978932"/>
            <a:ext cx="2660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设计流程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50FE69C2-D9C8-4B46-B02E-25438DE58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471916"/>
              </p:ext>
            </p:extLst>
          </p:nvPr>
        </p:nvGraphicFramePr>
        <p:xfrm>
          <a:off x="657498" y="1869440"/>
          <a:ext cx="10869352" cy="1559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170">
                  <a:extLst>
                    <a:ext uri="{9D8B030D-6E8A-4147-A177-3AD203B41FA5}">
                      <a16:colId xmlns:a16="http://schemas.microsoft.com/office/drawing/2014/main" val="2911932706"/>
                    </a:ext>
                  </a:extLst>
                </a:gridCol>
                <a:gridCol w="1483099">
                  <a:extLst>
                    <a:ext uri="{9D8B030D-6E8A-4147-A177-3AD203B41FA5}">
                      <a16:colId xmlns:a16="http://schemas.microsoft.com/office/drawing/2014/main" val="3587427560"/>
                    </a:ext>
                  </a:extLst>
                </a:gridCol>
                <a:gridCol w="1552081">
                  <a:extLst>
                    <a:ext uri="{9D8B030D-6E8A-4147-A177-3AD203B41FA5}">
                      <a16:colId xmlns:a16="http://schemas.microsoft.com/office/drawing/2014/main" val="2413919637"/>
                    </a:ext>
                  </a:extLst>
                </a:gridCol>
                <a:gridCol w="1767648">
                  <a:extLst>
                    <a:ext uri="{9D8B030D-6E8A-4147-A177-3AD203B41FA5}">
                      <a16:colId xmlns:a16="http://schemas.microsoft.com/office/drawing/2014/main" val="2002497370"/>
                    </a:ext>
                  </a:extLst>
                </a:gridCol>
                <a:gridCol w="1819384">
                  <a:extLst>
                    <a:ext uri="{9D8B030D-6E8A-4147-A177-3AD203B41FA5}">
                      <a16:colId xmlns:a16="http://schemas.microsoft.com/office/drawing/2014/main" val="3335044568"/>
                    </a:ext>
                  </a:extLst>
                </a:gridCol>
                <a:gridCol w="1582985">
                  <a:extLst>
                    <a:ext uri="{9D8B030D-6E8A-4147-A177-3AD203B41FA5}">
                      <a16:colId xmlns:a16="http://schemas.microsoft.com/office/drawing/2014/main" val="2481560811"/>
                    </a:ext>
                  </a:extLst>
                </a:gridCol>
                <a:gridCol w="1753985">
                  <a:extLst>
                    <a:ext uri="{9D8B030D-6E8A-4147-A177-3AD203B41FA5}">
                      <a16:colId xmlns:a16="http://schemas.microsoft.com/office/drawing/2014/main" val="1540977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阶段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需求分析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系统设计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模块功能分析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模块电路设计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模块电路测试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系统功能测试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738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任务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列举详细功能需求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系统层面设计，划分子模块，协商通信方式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列举子模块所包含的功能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设计子模块电路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验证单个模块电路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组装各个模块，测试系统功能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926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4440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080A464-01DF-44BA-9B13-D5C52E57A448}"/>
              </a:ext>
            </a:extLst>
          </p:cNvPr>
          <p:cNvSpPr txBox="1"/>
          <p:nvPr/>
        </p:nvSpPr>
        <p:spPr>
          <a:xfrm>
            <a:off x="657497" y="978932"/>
            <a:ext cx="4022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设计软件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28E6D41-01B1-41D1-B32C-9C103055173C}"/>
              </a:ext>
            </a:extLst>
          </p:cNvPr>
          <p:cNvSpPr txBox="1"/>
          <p:nvPr/>
        </p:nvSpPr>
        <p:spPr>
          <a:xfrm>
            <a:off x="6545926" y="2294311"/>
            <a:ext cx="3628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Analog</a:t>
            </a:r>
            <a:r>
              <a:rPr lang="zh-CN" altLang="en-US" b="1" dirty="0"/>
              <a:t> </a:t>
            </a:r>
            <a:r>
              <a:rPr lang="en-US" altLang="zh-CN" b="1" dirty="0"/>
              <a:t>Circuit Simulation:</a:t>
            </a:r>
          </a:p>
          <a:p>
            <a:r>
              <a:rPr lang="en-US" altLang="zh-CN" b="1" dirty="0"/>
              <a:t>NI </a:t>
            </a:r>
            <a:r>
              <a:rPr lang="en-US" altLang="zh-CN" b="1" dirty="0" err="1"/>
              <a:t>Multisum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1522FE1-741A-4E34-941E-6871F66C7958}"/>
              </a:ext>
            </a:extLst>
          </p:cNvPr>
          <p:cNvSpPr txBox="1"/>
          <p:nvPr/>
        </p:nvSpPr>
        <p:spPr>
          <a:xfrm>
            <a:off x="657497" y="1713566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EDA(Electronic design automation)</a:t>
            </a:r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F191FF-F685-4981-B897-3964B346F673}"/>
              </a:ext>
            </a:extLst>
          </p:cNvPr>
          <p:cNvSpPr txBox="1"/>
          <p:nvPr/>
        </p:nvSpPr>
        <p:spPr>
          <a:xfrm>
            <a:off x="1012865" y="2294312"/>
            <a:ext cx="2693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Circuit / PCB design:</a:t>
            </a:r>
          </a:p>
          <a:p>
            <a:r>
              <a:rPr lang="en-US" altLang="zh-CN" b="1" dirty="0"/>
              <a:t>Altium Designer(AD)</a:t>
            </a:r>
            <a:endParaRPr lang="zh-CN" altLang="en-US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7CF8FD4-D390-40B2-9FD1-50DEC1C64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99" y="2940643"/>
            <a:ext cx="4247469" cy="1677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BEF8D0C-0776-4D87-A36F-9D3155377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926" y="2970744"/>
            <a:ext cx="4600575" cy="1647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4857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080A464-01DF-44BA-9B13-D5C52E57A448}"/>
              </a:ext>
            </a:extLst>
          </p:cNvPr>
          <p:cNvSpPr txBox="1"/>
          <p:nvPr/>
        </p:nvSpPr>
        <p:spPr>
          <a:xfrm>
            <a:off x="581298" y="761218"/>
            <a:ext cx="2660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模块图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2BC354-2604-435A-B586-1293C76F7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86" y="1502152"/>
            <a:ext cx="10341429" cy="479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153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8A24F7A-0A34-4964-9179-BE0AECF089D5}"/>
              </a:ext>
            </a:extLst>
          </p:cNvPr>
          <p:cNvSpPr txBox="1"/>
          <p:nvPr/>
        </p:nvSpPr>
        <p:spPr>
          <a:xfrm>
            <a:off x="424741" y="538358"/>
            <a:ext cx="2660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MCU</a:t>
            </a:r>
            <a:endParaRPr lang="zh-CN" altLang="en-US" sz="28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D45BA9B-CACA-465C-93FA-B19284BCF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361" y="1551437"/>
            <a:ext cx="8269240" cy="177414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8547D60-480B-4B9C-9E01-F5BACB57B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247" y="3576339"/>
            <a:ext cx="8284683" cy="253407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7DE88C0-3888-4609-8011-6F117C2CF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007" y="1524382"/>
            <a:ext cx="3077936" cy="205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17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081FEA8-7F2C-475B-898A-3B9659D74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796" y="0"/>
            <a:ext cx="8591204" cy="685610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A66DCE2-679D-4CDE-A95C-1F55EB787C49}"/>
              </a:ext>
            </a:extLst>
          </p:cNvPr>
          <p:cNvSpPr txBox="1"/>
          <p:nvPr/>
        </p:nvSpPr>
        <p:spPr>
          <a:xfrm>
            <a:off x="87284" y="244444"/>
            <a:ext cx="2660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原理图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FD79EC9-FE2F-4F33-9A38-BC4EF9C041DA}"/>
              </a:ext>
            </a:extLst>
          </p:cNvPr>
          <p:cNvSpPr txBox="1"/>
          <p:nvPr/>
        </p:nvSpPr>
        <p:spPr>
          <a:xfrm>
            <a:off x="2563585" y="3058720"/>
            <a:ext cx="209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UART1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to NB-IoT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B87CF44-BA8F-44B8-9201-0572B6229D98}"/>
              </a:ext>
            </a:extLst>
          </p:cNvPr>
          <p:cNvSpPr txBox="1"/>
          <p:nvPr/>
        </p:nvSpPr>
        <p:spPr>
          <a:xfrm>
            <a:off x="2563585" y="4136406"/>
            <a:ext cx="209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SPI-1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to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ADC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709937-2531-4547-8EC6-BB6849620BFB}"/>
              </a:ext>
            </a:extLst>
          </p:cNvPr>
          <p:cNvSpPr txBox="1"/>
          <p:nvPr/>
        </p:nvSpPr>
        <p:spPr>
          <a:xfrm>
            <a:off x="9432471" y="4675249"/>
            <a:ext cx="209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to NB-IoT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248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B9D5E60-72E7-42E4-B89D-F7AFF776BB2B}"/>
              </a:ext>
            </a:extLst>
          </p:cNvPr>
          <p:cNvSpPr txBox="1"/>
          <p:nvPr/>
        </p:nvSpPr>
        <p:spPr>
          <a:xfrm>
            <a:off x="424741" y="538358"/>
            <a:ext cx="2660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NB-IoT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模块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C68C6F-B4AF-4EE5-8751-89407C21B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318" y="1061578"/>
            <a:ext cx="8699968" cy="238560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81310A2-0AE7-4D6C-9840-CC9C3BAA0C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032" t="13136" r="23530" b="11591"/>
          <a:stretch/>
        </p:blipFill>
        <p:spPr>
          <a:xfrm>
            <a:off x="1102178" y="3447182"/>
            <a:ext cx="3510643" cy="286294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E5D78DB-35CF-413C-BC82-39A4A8EF94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00"/>
          <a:stretch/>
        </p:blipFill>
        <p:spPr>
          <a:xfrm>
            <a:off x="4898571" y="3387310"/>
            <a:ext cx="2944585" cy="283571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5880F0C-13CB-4968-8069-CB16AA915217}"/>
              </a:ext>
            </a:extLst>
          </p:cNvPr>
          <p:cNvSpPr txBox="1"/>
          <p:nvPr/>
        </p:nvSpPr>
        <p:spPr>
          <a:xfrm>
            <a:off x="7990114" y="3575957"/>
            <a:ext cx="39351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优点：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/>
              <a:t>价格便宜</a:t>
            </a:r>
            <a:r>
              <a:rPr lang="en-US" altLang="zh-CN" dirty="0"/>
              <a:t>(</a:t>
            </a:r>
            <a:r>
              <a:rPr lang="zh-CN" altLang="en-US" dirty="0"/>
              <a:t>对比移远</a:t>
            </a:r>
            <a:r>
              <a:rPr lang="en-US" altLang="zh-CN" dirty="0"/>
              <a:t>BC</a:t>
            </a:r>
            <a:r>
              <a:rPr lang="zh-CN" altLang="en-US" dirty="0"/>
              <a:t>系列模块）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可以通过</a:t>
            </a:r>
            <a:r>
              <a:rPr lang="en-US" altLang="zh-CN" dirty="0"/>
              <a:t>16/18</a:t>
            </a:r>
            <a:r>
              <a:rPr lang="zh-CN" altLang="en-US" dirty="0"/>
              <a:t>引脚配置睡眠模式，节省通信流量和芯片功耗。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41673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230</TotalTime>
  <Words>406</Words>
  <Application>Microsoft Office PowerPoint</Application>
  <PresentationFormat>宽屏</PresentationFormat>
  <Paragraphs>103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华文仿宋</vt:lpstr>
      <vt:lpstr>Arial</vt:lpstr>
      <vt:lpstr>Office 主题​​</vt:lpstr>
      <vt:lpstr>数据采集模块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数据采集模块</dc:title>
  <dc:creator>Archimboldi Garcia</dc:creator>
  <cp:lastModifiedBy>Archimboldi Garcia</cp:lastModifiedBy>
  <cp:revision>40</cp:revision>
  <dcterms:created xsi:type="dcterms:W3CDTF">2020-12-23T10:57:30Z</dcterms:created>
  <dcterms:modified xsi:type="dcterms:W3CDTF">2020-12-23T14:48:05Z</dcterms:modified>
</cp:coreProperties>
</file>