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8" r:id="rId9"/>
    <p:sldId id="269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STM32</a:t>
            </a:r>
            <a:r>
              <a:rPr lang="zh-CN" altLang="en-US" dirty="0" smtClean="0"/>
              <a:t>单片机基础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2020 </a:t>
            </a:r>
            <a:r>
              <a:rPr lang="en-US" altLang="zh-CN" dirty="0" smtClean="0"/>
              <a:t>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WWDG (Window watchdog) </a:t>
            </a:r>
            <a:r>
              <a:rPr lang="zh-CN" altLang="en-US" sz="3600" dirty="0" smtClean="0"/>
              <a:t>窗口看门狗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5"/>
            <a:ext cx="10972800" cy="4713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窗口</a:t>
            </a:r>
            <a:r>
              <a:rPr lang="zh-CN" altLang="en-US" dirty="0"/>
              <a:t>看门狗</a:t>
            </a:r>
            <a:r>
              <a:rPr lang="en-US" altLang="zh-CN" dirty="0"/>
              <a:t>(WWDG)</a:t>
            </a:r>
            <a:r>
              <a:rPr lang="zh-CN" altLang="en-US" dirty="0" smtClean="0"/>
              <a:t>则从</a:t>
            </a:r>
            <a:r>
              <a:rPr lang="en-US" altLang="zh-CN" dirty="0"/>
              <a:t>APB1</a:t>
            </a:r>
            <a:r>
              <a:rPr lang="zh-CN" altLang="en-US" dirty="0"/>
              <a:t>时钟分频后得到的时钟驱动，通过可配置的时间窗口来检测应用程序非正常的过迟或过早的操作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系统内部的故障探测器，时钟与系统相同。如果系统时钟不走了，这个狗也就失去作用了。主要用于监视软件错误。</a:t>
            </a:r>
            <a:endParaRPr lang="en-US" altLang="zh-CN" dirty="0" smtClean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53888" y="112495"/>
            <a:ext cx="91142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0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单片机对比</a:t>
            </a:r>
            <a:r>
              <a:rPr lang="en-US" altLang="zh-CN" dirty="0" smtClean="0"/>
              <a:t>FPGA/DSP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altLang="zh-CN" dirty="0" smtClean="0"/>
              <a:t>ARM</a:t>
            </a:r>
            <a:r>
              <a:rPr lang="zh-CN" altLang="en-US" dirty="0" smtClean="0"/>
              <a:t>单片机</a:t>
            </a:r>
            <a:r>
              <a:rPr lang="en-US" altLang="zh-CN" dirty="0" smtClean="0"/>
              <a:t>:   </a:t>
            </a:r>
            <a:r>
              <a:rPr lang="zh-CN" altLang="en-US" sz="2400" dirty="0" smtClean="0"/>
              <a:t>运算</a:t>
            </a:r>
            <a:r>
              <a:rPr lang="en-US" altLang="zh-CN" sz="2400" dirty="0" smtClean="0"/>
              <a:t>(ALU)</a:t>
            </a:r>
            <a:r>
              <a:rPr lang="zh-CN" altLang="en-US" sz="2400" dirty="0" smtClean="0"/>
              <a:t>，储存</a:t>
            </a:r>
            <a:r>
              <a:rPr lang="en-US" altLang="zh-CN" sz="2400" dirty="0" smtClean="0"/>
              <a:t>(RAM/ROM)，</a:t>
            </a:r>
            <a:r>
              <a:rPr lang="zh-CN" altLang="en-US" sz="2400" dirty="0" smtClean="0"/>
              <a:t>输入输出</a:t>
            </a:r>
            <a:r>
              <a:rPr lang="en-US" altLang="zh-CN" sz="2400" dirty="0" smtClean="0"/>
              <a:t>(IO)，</a:t>
            </a:r>
            <a:r>
              <a:rPr lang="zh-CN" altLang="en-US" sz="2400" dirty="0" smtClean="0"/>
              <a:t>总线</a:t>
            </a:r>
            <a:r>
              <a:rPr lang="en-US" altLang="zh-CN" sz="2400" dirty="0" smtClean="0"/>
              <a:t>(BUS)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FPGA:   </a:t>
            </a:r>
            <a:r>
              <a:rPr lang="zh-CN" altLang="en-US" sz="2400" dirty="0" smtClean="0"/>
              <a:t>直接对芯片结构编程，理论上</a:t>
            </a:r>
            <a:r>
              <a:rPr lang="zh-CN" altLang="en-US" sz="2400" dirty="0"/>
              <a:t>能形成一切</a:t>
            </a:r>
            <a:r>
              <a:rPr lang="zh-CN" altLang="en-US" sz="2400" dirty="0" smtClean="0"/>
              <a:t>数字系统</a:t>
            </a:r>
            <a:endParaRPr lang="en-US" altLang="zh-CN" sz="2400" dirty="0"/>
          </a:p>
          <a:p>
            <a:endParaRPr lang="en-US" sz="2400" dirty="0" smtClean="0"/>
          </a:p>
          <a:p>
            <a:r>
              <a:rPr lang="en-US" dirty="0" smtClean="0"/>
              <a:t>DSP:   </a:t>
            </a:r>
            <a:r>
              <a:rPr lang="zh-CN" altLang="en-US" sz="2400" dirty="0" smtClean="0"/>
              <a:t>支持超高速计算，用来实现复杂算法</a:t>
            </a:r>
            <a:r>
              <a:rPr lang="zh-CN" altLang="en-US" sz="2000" dirty="0" smtClean="0"/>
              <a:t>（哈佛架构，数据和地址总线分立）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746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单片机组成结构</a:t>
            </a: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9336" y="908720"/>
            <a:ext cx="1800200" cy="5832647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hlinkClick r:id="rId2" action="ppaction://hlinksldjump"/>
              </a:rPr>
              <a:t>系统内核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模拟量操作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定时器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通讯连接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多媒体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安全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计算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中间件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8402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STM32</a:t>
            </a:r>
            <a:r>
              <a:rPr lang="zh-CN" altLang="en-US" sz="3600" dirty="0" smtClean="0"/>
              <a:t>组成结构 </a:t>
            </a:r>
            <a:r>
              <a:rPr lang="en-US" altLang="zh-CN" sz="3600" dirty="0" smtClean="0"/>
              <a:t>(System Core </a:t>
            </a:r>
            <a:r>
              <a:rPr lang="zh-CN" altLang="en-US" sz="3600" dirty="0" smtClean="0"/>
              <a:t>系统内核</a:t>
            </a:r>
            <a:r>
              <a:rPr lang="en-US" altLang="zh-CN" sz="3600" dirty="0" smtClean="0"/>
              <a:t>)</a:t>
            </a:r>
            <a:endParaRPr 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30588"/>
              </p:ext>
            </p:extLst>
          </p:nvPr>
        </p:nvGraphicFramePr>
        <p:xfrm>
          <a:off x="191344" y="944069"/>
          <a:ext cx="11881320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5791">
                  <a:extLst>
                    <a:ext uri="{9D8B030D-6E8A-4147-A177-3AD203B41FA5}">
                      <a16:colId xmlns:a16="http://schemas.microsoft.com/office/drawing/2014/main" val="181116383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916627541"/>
                    </a:ext>
                  </a:extLst>
                </a:gridCol>
                <a:gridCol w="6065289">
                  <a:extLst>
                    <a:ext uri="{9D8B030D-6E8A-4147-A177-3AD203B41FA5}">
                      <a16:colId xmlns:a16="http://schemas.microsoft.com/office/drawing/2014/main" val="94059271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CN" altLang="en-US" b="1" dirty="0" smtClean="0"/>
                        <a:t>系统内核 </a:t>
                      </a:r>
                      <a:r>
                        <a:rPr lang="en-US" altLang="zh-CN" b="1" dirty="0" smtClean="0"/>
                        <a:t>System Core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3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   中文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描述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 action="ppaction://hlinksldjump"/>
                        </a:rPr>
                        <a:t>DMA (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sldjump"/>
                        </a:rPr>
                        <a:t>Direct Memory Access)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直接储存器访问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允许不同速度的硬件装置直接沟通，不需要经过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 (CPU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中断导致处理速度下降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1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 action="ppaction://hlinksldjump"/>
                        </a:rPr>
                        <a:t>GPIO (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sldjump"/>
                        </a:rPr>
                        <a:t>General-purpose input/output</a:t>
                      </a:r>
                      <a:r>
                        <a:rPr lang="en-US" altLang="zh-CN" dirty="0" smtClean="0">
                          <a:hlinkClick r:id="rId3" action="ppaction://hlinksldjump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通用型输入输出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引脚输出高低电平或者读入引脚的状态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是高电平或是低电平。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77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4" action="ppaction://hlinksldjump"/>
                        </a:rPr>
                        <a:t>IWDG (Independent</a:t>
                      </a:r>
                      <a:r>
                        <a:rPr lang="en-US" altLang="zh-CN" baseline="0" dirty="0" smtClean="0">
                          <a:hlinkClick r:id="rId4" action="ppaction://hlinksldjump"/>
                        </a:rPr>
                        <a:t> watchdog)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独立看门狗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一种专门用于监测单片机程序运行状态的模块，独立时钟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2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5" action="ppaction://hlinksldjump"/>
                        </a:rPr>
                        <a:t>NVIC(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sldjump"/>
                        </a:rPr>
                        <a:t>Nested vectored interrupt controller)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嵌套向量中断控制器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使能中断，设置中断优先级分组模式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4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6" action="ppaction://hlinksldjump"/>
                        </a:rPr>
                        <a:t>RCC(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action="ppaction://hlinksldjump"/>
                        </a:rPr>
                        <a:t>Reset and clock control)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复位和时钟控制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STM32</a:t>
                      </a:r>
                      <a:r>
                        <a:rPr lang="zh-CN" altLang="en-US" dirty="0" smtClean="0"/>
                        <a:t>的时钟控制器，可开启或关闭各总线的时钟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3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8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5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7" action="ppaction://hlinksldjump"/>
                        </a:rPr>
                        <a:t>WWDG (Window</a:t>
                      </a:r>
                      <a:r>
                        <a:rPr lang="en-US" altLang="zh-CN" baseline="0" dirty="0" smtClean="0">
                          <a:hlinkClick r:id="rId7" action="ppaction://hlinksldjump"/>
                        </a:rPr>
                        <a:t> watchdog)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窗口看门狗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一种专门用于监测单片机程序运行状态的模块，分频时钟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52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5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DMA (</a:t>
            </a:r>
            <a:r>
              <a:rPr lang="en-US" sz="3600" dirty="0"/>
              <a:t>Direct Memory Access</a:t>
            </a:r>
            <a:r>
              <a:rPr lang="en-US" sz="3600" dirty="0" smtClean="0"/>
              <a:t>)</a:t>
            </a:r>
            <a:r>
              <a:rPr lang="zh-CN" altLang="en-US" sz="3600" dirty="0" smtClean="0"/>
              <a:t>直接储存器访问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5"/>
            <a:ext cx="10972800" cy="4713389"/>
          </a:xfrm>
        </p:spPr>
        <p:txBody>
          <a:bodyPr/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DMA（</a:t>
            </a:r>
            <a:r>
              <a:rPr lang="zh-CN" altLang="en-US" dirty="0" smtClean="0"/>
              <a:t>外设通过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与内存交换数据</a:t>
            </a:r>
            <a:r>
              <a:rPr lang="en-US" altLang="zh-CN" dirty="0" smtClean="0"/>
              <a:t>）：</a:t>
            </a:r>
          </a:p>
          <a:p>
            <a:pPr lvl="1"/>
            <a:r>
              <a:rPr lang="zh-CN" altLang="en-US" dirty="0" smtClean="0"/>
              <a:t>程序传送方式（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轮询外设信息）：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无条件传送：</a:t>
            </a:r>
            <a:r>
              <a:rPr lang="zh-CN" altLang="en-US" sz="2000" dirty="0" smtClean="0"/>
              <a:t>直接交换设备（继电器，</a:t>
            </a:r>
            <a:r>
              <a:rPr lang="en-US" altLang="zh-CN" sz="2000" dirty="0" smtClean="0"/>
              <a:t>LED…）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pPr lvl="2"/>
            <a:r>
              <a:rPr lang="zh-CN" altLang="en-US" dirty="0"/>
              <a:t>有</a:t>
            </a:r>
            <a:r>
              <a:rPr lang="zh-CN" altLang="en-US" dirty="0" smtClean="0"/>
              <a:t>条件传送：</a:t>
            </a:r>
            <a:r>
              <a:rPr lang="zh-CN" altLang="en-US" sz="2000" dirty="0" smtClean="0"/>
              <a:t>先询问设备状态（需要数据端口和状态端口）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中断传送方式（外设向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请求）：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         外设向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请求</a:t>
            </a:r>
            <a:r>
              <a:rPr lang="en-US" altLang="zh-CN" sz="2000" dirty="0" smtClean="0"/>
              <a:t>-&gt; CPU</a:t>
            </a:r>
            <a:r>
              <a:rPr lang="zh-CN" altLang="en-US" sz="2000" dirty="0" smtClean="0"/>
              <a:t>中断当前任务，传输外设的数据</a:t>
            </a:r>
            <a:r>
              <a:rPr lang="en-US" altLang="zh-CN" sz="2000" dirty="0" smtClean="0"/>
              <a:t>-&gt; </a:t>
            </a:r>
            <a:r>
              <a:rPr lang="zh-CN" altLang="en-US" sz="2000" dirty="0" smtClean="0"/>
              <a:t>数据传输完成，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恢复工作。</a:t>
            </a:r>
            <a:endParaRPr lang="en-US" sz="2000" dirty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DMA（</a:t>
            </a:r>
            <a:r>
              <a:rPr lang="zh-CN" altLang="en-US" dirty="0" smtClean="0"/>
              <a:t>外设直接与内存交换数据</a:t>
            </a:r>
            <a:r>
              <a:rPr lang="en-US" altLang="zh-CN" dirty="0" smtClean="0"/>
              <a:t>）：</a:t>
            </a:r>
          </a:p>
          <a:p>
            <a:pPr marL="457200" lvl="1" indent="0">
              <a:buNone/>
            </a:pPr>
            <a:r>
              <a:rPr lang="en-US" altLang="zh-CN" dirty="0" smtClean="0"/>
              <a:t>DMA</a:t>
            </a:r>
            <a:r>
              <a:rPr lang="zh-CN" altLang="en-US" dirty="0" smtClean="0"/>
              <a:t>控制器掌管总线控制权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79376" y="958334"/>
            <a:ext cx="517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https://blog.csdn.net/zhejfl/article/details/82555634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53888" y="112495"/>
            <a:ext cx="91142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GPIO (</a:t>
            </a:r>
            <a:r>
              <a:rPr lang="en-US" sz="3600" dirty="0"/>
              <a:t>General-purpose input/output</a:t>
            </a:r>
            <a:r>
              <a:rPr lang="en-US" altLang="zh-CN" sz="3600" dirty="0" smtClean="0"/>
              <a:t>) </a:t>
            </a:r>
            <a:r>
              <a:rPr lang="zh-CN" altLang="en-US" dirty="0" smtClean="0"/>
              <a:t>通用型输入输出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5"/>
            <a:ext cx="10972800" cy="4713389"/>
          </a:xfrm>
        </p:spPr>
        <p:txBody>
          <a:bodyPr/>
          <a:lstStyle/>
          <a:p>
            <a:r>
              <a:rPr lang="zh-CN" altLang="en-US" dirty="0"/>
              <a:t>用户可以通过</a:t>
            </a:r>
            <a:r>
              <a:rPr lang="en-US" altLang="zh-CN" dirty="0"/>
              <a:t>GPIO</a:t>
            </a:r>
            <a:r>
              <a:rPr lang="zh-CN" altLang="en-US" dirty="0"/>
              <a:t>口和硬件进行数据交互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UART)</a:t>
            </a:r>
            <a:r>
              <a:rPr lang="zh-CN" altLang="en-US" dirty="0"/>
              <a:t>，控制硬件工作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LED</a:t>
            </a:r>
            <a:r>
              <a:rPr lang="zh-CN" altLang="en-US" dirty="0"/>
              <a:t>、蜂鸣器等</a:t>
            </a:r>
            <a:r>
              <a:rPr lang="en-US" altLang="zh-CN" dirty="0"/>
              <a:t>),</a:t>
            </a:r>
            <a:r>
              <a:rPr lang="zh-CN" altLang="en-US" dirty="0"/>
              <a:t>读取硬件的工作状态信号（如中断信号）等。</a:t>
            </a:r>
            <a:r>
              <a:rPr lang="en-US" altLang="zh-CN" dirty="0"/>
              <a:t>GPIO</a:t>
            </a:r>
            <a:r>
              <a:rPr lang="zh-CN" altLang="en-US" dirty="0"/>
              <a:t>口的使用非常广泛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79376" y="958334"/>
            <a:ext cx="555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://blog.csdn.net/whatday/article/details/78431985</a:t>
            </a:r>
            <a:r>
              <a:rPr lang="en-US" dirty="0"/>
              <a:t>/</a:t>
            </a: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53888" y="112495"/>
            <a:ext cx="91142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996952"/>
            <a:ext cx="69056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IWDG (Independent watchdog</a:t>
            </a:r>
            <a:r>
              <a:rPr lang="en-US" altLang="zh-CN" sz="3600" dirty="0" smtClean="0"/>
              <a:t>) </a:t>
            </a:r>
            <a:r>
              <a:rPr lang="zh-CN" altLang="en-US" sz="3600" dirty="0" smtClean="0"/>
              <a:t>独立看门狗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5"/>
            <a:ext cx="10972800" cy="471338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在由单片机构成的微型计算机系统中，由于单片机的工作常常会受到来自外界干扰，造成程序的跑飞，而陷入死循环，程序的正常运行被打断，由单片机控制的系统无法继续工作，会造成整个系统的陷入停滞状态，发生不可预料的后果，因此产生了一种专门用于监测单片机程序运行状态的模块或者芯片，俗称“看门狗”</a:t>
            </a:r>
            <a:r>
              <a:rPr lang="en-US" altLang="zh-CN" sz="1800" dirty="0"/>
              <a:t>(watchdog) 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2600" dirty="0"/>
              <a:t>独立看门狗（</a:t>
            </a:r>
            <a:r>
              <a:rPr lang="en-US" altLang="zh-CN" sz="2600" dirty="0"/>
              <a:t>IWDG</a:t>
            </a:r>
            <a:r>
              <a:rPr lang="zh-CN" altLang="en-US" sz="2600" dirty="0"/>
              <a:t>）由专门的低速时钟（</a:t>
            </a:r>
            <a:r>
              <a:rPr lang="en-US" altLang="zh-CN" sz="2600" dirty="0"/>
              <a:t>LSI</a:t>
            </a:r>
            <a:r>
              <a:rPr lang="zh-CN" altLang="en-US" sz="2600" dirty="0"/>
              <a:t>）驱动，即使主时钟发生故障它也仍然有效，可在停止</a:t>
            </a:r>
            <a:r>
              <a:rPr lang="en-US" altLang="zh-CN" sz="2600" dirty="0"/>
              <a:t>(STOP)</a:t>
            </a:r>
            <a:r>
              <a:rPr lang="zh-CN" altLang="en-US" sz="2600" dirty="0"/>
              <a:t>和待机</a:t>
            </a:r>
            <a:r>
              <a:rPr lang="en-US" altLang="zh-CN" sz="2600" dirty="0"/>
              <a:t>(STANDBY)</a:t>
            </a:r>
            <a:r>
              <a:rPr lang="zh-CN" altLang="en-US" sz="2600" dirty="0"/>
              <a:t>模式下工作</a:t>
            </a:r>
            <a:r>
              <a:rPr lang="zh-CN" altLang="en-US" sz="2600" dirty="0" smtClean="0"/>
              <a:t>。可以</a:t>
            </a:r>
            <a:r>
              <a:rPr lang="zh-CN" altLang="en-US" sz="2600" dirty="0"/>
              <a:t>在低功耗的停机和待机模式下唤醒或复位</a:t>
            </a:r>
            <a:r>
              <a:rPr lang="en-US" altLang="zh-CN" sz="2600" dirty="0" smtClean="0"/>
              <a:t>MCU，</a:t>
            </a:r>
            <a:r>
              <a:rPr lang="zh-CN" altLang="en-US" sz="2600" b="1" dirty="0"/>
              <a:t>独立于系统之外</a:t>
            </a:r>
            <a:r>
              <a:rPr lang="zh-CN" altLang="en-US" sz="2600" b="1" dirty="0" smtClean="0"/>
              <a:t>，主要</a:t>
            </a:r>
            <a:r>
              <a:rPr lang="zh-CN" altLang="en-US" sz="2600" b="1" dirty="0"/>
              <a:t>用于监视硬件错误</a:t>
            </a:r>
            <a:endParaRPr lang="en-US" altLang="zh-CN" sz="1900" b="1" dirty="0" smtClean="0"/>
          </a:p>
          <a:p>
            <a:endParaRPr lang="en-US" altLang="zh-CN" sz="2600" dirty="0" smtClean="0"/>
          </a:p>
          <a:p>
            <a:r>
              <a:rPr lang="zh-CN" altLang="en-US" sz="2200" b="1" dirty="0" smtClean="0"/>
              <a:t>实际上就是一</a:t>
            </a:r>
            <a:r>
              <a:rPr lang="zh-CN" altLang="en-US" sz="2200" b="1" dirty="0"/>
              <a:t>个 </a:t>
            </a:r>
            <a:r>
              <a:rPr lang="en-US" altLang="zh-CN" sz="2200" b="1" dirty="0"/>
              <a:t>12 </a:t>
            </a:r>
            <a:r>
              <a:rPr lang="zh-CN" altLang="en-US" sz="2200" b="1" dirty="0"/>
              <a:t>位的递减计数器，当计数器的值从某个值一直减到 </a:t>
            </a:r>
            <a:r>
              <a:rPr lang="en-US" altLang="zh-CN" sz="2200" b="1" dirty="0"/>
              <a:t>0 </a:t>
            </a:r>
            <a:r>
              <a:rPr lang="zh-CN" altLang="en-US" sz="2200" b="1" dirty="0"/>
              <a:t>的时候，系统就会产生一个复位信号，即 </a:t>
            </a:r>
            <a:r>
              <a:rPr lang="en-US" altLang="zh-CN" sz="2200" b="1" dirty="0"/>
              <a:t>IWDG_RESET</a:t>
            </a:r>
            <a:r>
              <a:rPr lang="zh-CN" altLang="en-US" sz="2200" b="1" dirty="0"/>
              <a:t>。如果在计数没减到 </a:t>
            </a:r>
            <a:r>
              <a:rPr lang="en-US" altLang="zh-CN" sz="2200" b="1" dirty="0"/>
              <a:t>0 </a:t>
            </a:r>
            <a:r>
              <a:rPr lang="zh-CN" altLang="en-US" sz="2200" b="1" dirty="0"/>
              <a:t>之前，刷新了计数器的值的话，那么就不会产生复位信号，这个动作就是我们经常说的喂狗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endParaRPr lang="en-US" altLang="zh-CN" sz="2200" b="1" dirty="0"/>
          </a:p>
          <a:p>
            <a:r>
              <a:rPr lang="zh-CN" altLang="en-US" sz="2200" b="1" u="sng" dirty="0" smtClean="0"/>
              <a:t>如果很久没喂狗（程序运行故障，没有执行喂狗命令）狗就会叫（产生复位信号）</a:t>
            </a:r>
            <a:endParaRPr lang="en-US" altLang="zh-CN" sz="1300" b="1" u="sng" dirty="0" smtClean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53888" y="112495"/>
            <a:ext cx="91142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249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NVIC(</a:t>
            </a:r>
            <a:r>
              <a:rPr lang="en-US" sz="3600" dirty="0"/>
              <a:t>Nested vectored interrupt controller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zh-CN" altLang="en-US" sz="3600" dirty="0" smtClean="0"/>
              <a:t>嵌套</a:t>
            </a:r>
            <a:r>
              <a:rPr lang="zh-CN" altLang="en-US" sz="3600" dirty="0"/>
              <a:t>向量中断控制器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291" y="1124745"/>
            <a:ext cx="7082837" cy="3096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 smtClean="0"/>
              <a:t>嵌套中断：高</a:t>
            </a:r>
            <a:r>
              <a:rPr lang="zh-CN" altLang="en-US" sz="1800" dirty="0"/>
              <a:t>抢占式优先级的中断可以嵌套低抢占式优先级的中断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 smtClean="0"/>
              <a:t>抢占优先级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相同</a:t>
            </a:r>
            <a:r>
              <a:rPr lang="zh-CN" altLang="en-US" sz="2000" dirty="0"/>
              <a:t>时，这两个中断将没有嵌套关系</a:t>
            </a:r>
            <a:r>
              <a:rPr lang="zh-CN" altLang="en-US" sz="2000" dirty="0" smtClean="0"/>
              <a:t>，按到来先后顺序执行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 smtClean="0"/>
              <a:t>响应优先级</a:t>
            </a:r>
            <a:r>
              <a:rPr lang="en-US" altLang="zh-CN" sz="2000" b="1" dirty="0" smtClean="0"/>
              <a:t>:  </a:t>
            </a:r>
            <a:r>
              <a:rPr lang="zh-CN" altLang="en-US" sz="2000" dirty="0" smtClean="0"/>
              <a:t>抢占式优先级相同的两个中断同时到达，按照响应优先级高低处理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抢占</a:t>
            </a:r>
            <a:r>
              <a:rPr lang="zh-CN" altLang="en-US" sz="2000" dirty="0"/>
              <a:t>式优先级和响应优先级都相等，则根据他们在中断表中的排位顺序决定先处理哪一个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1400" dirty="0" smtClean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53888" y="112495"/>
            <a:ext cx="91142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446" y="1174207"/>
            <a:ext cx="4586263" cy="24695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1264" y="4509120"/>
            <a:ext cx="1036124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4D4D4D"/>
                </a:solidFill>
                <a:latin typeface="+mj-ea"/>
                <a:ea typeface="+mj-ea"/>
              </a:rPr>
              <a:t>// </a:t>
            </a:r>
            <a:r>
              <a:rPr lang="zh-CN" altLang="en-US" sz="2000" dirty="0">
                <a:solidFill>
                  <a:srgbClr val="333333"/>
                </a:solidFill>
                <a:latin typeface="+mj-ea"/>
                <a:ea typeface="+mj-ea"/>
              </a:rPr>
              <a:t>选择使用优先级分组第</a:t>
            </a:r>
            <a:r>
              <a:rPr lang="en-US" altLang="zh-CN" sz="2000" dirty="0">
                <a:solidFill>
                  <a:srgbClr val="4D4D4D"/>
                </a:solidFill>
                <a:latin typeface="+mj-ea"/>
                <a:ea typeface="+mj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j-ea"/>
                <a:ea typeface="+mj-ea"/>
              </a:rPr>
              <a:t>组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sz="2000" dirty="0" err="1" smtClean="0">
                <a:solidFill>
                  <a:srgbClr val="4D4D4D"/>
                </a:solidFill>
                <a:latin typeface="-apple-system"/>
              </a:rPr>
              <a:t>NVIC_PriorityGroupConfig</a:t>
            </a:r>
            <a:r>
              <a:rPr lang="en-US" sz="2000" dirty="0" smtClean="0">
                <a:solidFill>
                  <a:srgbClr val="4D4D4D"/>
                </a:solidFill>
                <a:latin typeface="-apple-system"/>
              </a:rPr>
              <a:t>(NVIC_PriorityGroup_1);</a:t>
            </a:r>
          </a:p>
          <a:p>
            <a:endParaRPr lang="en-US" sz="2000" dirty="0" smtClean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2400" b="1" dirty="0" smtClean="0">
                <a:solidFill>
                  <a:srgbClr val="4D4D4D"/>
                </a:solidFill>
                <a:latin typeface="+mj-ea"/>
                <a:ea typeface="+mj-ea"/>
              </a:rPr>
              <a:t>储存中断优先级的寄存器</a:t>
            </a:r>
            <a:endParaRPr lang="en-US" sz="2400" b="1" dirty="0">
              <a:solidFill>
                <a:srgbClr val="4D4D4D"/>
              </a:solidFill>
              <a:latin typeface="+mj-ea"/>
              <a:ea typeface="+mj-ea"/>
            </a:endParaRPr>
          </a:p>
          <a:p>
            <a:r>
              <a:rPr lang="zh-CN" altLang="en-US" sz="2400" b="1" dirty="0"/>
              <a:t>第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组：所有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位用于指定响应优先级</a:t>
            </a:r>
            <a:br>
              <a:rPr lang="zh-CN" altLang="en-US" sz="2400" b="1" dirty="0"/>
            </a:br>
            <a:r>
              <a:rPr lang="zh-CN" altLang="en-US" sz="2400" b="1" dirty="0"/>
              <a:t>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组：最高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位用于指定抢占式优先级，最低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位用于指定响应</a:t>
            </a:r>
            <a:r>
              <a:rPr lang="zh-CN" altLang="en-US" sz="2400" b="1" dirty="0" smtClean="0"/>
              <a:t>优先级</a:t>
            </a:r>
            <a:endParaRPr lang="en-US" altLang="zh-CN" sz="2400" b="1" dirty="0" smtClean="0"/>
          </a:p>
          <a:p>
            <a:r>
              <a:rPr lang="en-US" sz="1600" b="1" dirty="0" smtClean="0"/>
              <a:t>……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099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RCC(</a:t>
            </a:r>
            <a:r>
              <a:rPr lang="en-US" sz="3600" dirty="0"/>
              <a:t>Reset and clock control</a:t>
            </a:r>
            <a:r>
              <a:rPr lang="en-US" sz="3600" dirty="0" smtClean="0"/>
              <a:t>) </a:t>
            </a:r>
            <a:r>
              <a:rPr lang="zh-CN" altLang="en-US" sz="3600" dirty="0" smtClean="0"/>
              <a:t>复位和时钟控制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5"/>
            <a:ext cx="10972800" cy="4713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RCC</a:t>
            </a:r>
            <a:r>
              <a:rPr lang="zh-CN" altLang="en-US" dirty="0"/>
              <a:t>是</a:t>
            </a:r>
            <a:r>
              <a:rPr lang="en-US" altLang="zh-CN" dirty="0"/>
              <a:t>STM32</a:t>
            </a:r>
            <a:r>
              <a:rPr lang="zh-CN" altLang="en-US" dirty="0"/>
              <a:t>的</a:t>
            </a:r>
            <a:r>
              <a:rPr lang="zh-CN" altLang="en-US" dirty="0" smtClean="0"/>
              <a:t>时钟控制器</a:t>
            </a:r>
            <a:r>
              <a:rPr lang="zh-CN" altLang="en-US" dirty="0"/>
              <a:t>，</a:t>
            </a:r>
            <a:r>
              <a:rPr lang="zh-CN" altLang="en-US" dirty="0" smtClean="0"/>
              <a:t>可开启</a:t>
            </a:r>
            <a:r>
              <a:rPr lang="zh-CN" altLang="en-US" dirty="0"/>
              <a:t>或关闭各总线</a:t>
            </a:r>
            <a:r>
              <a:rPr lang="zh-CN" altLang="en-US" dirty="0" smtClean="0"/>
              <a:t>的时钟</a:t>
            </a:r>
            <a:r>
              <a:rPr lang="zh-CN" altLang="en-US" dirty="0"/>
              <a:t>，在使用各外设功版能必须先</a:t>
            </a:r>
            <a:r>
              <a:rPr lang="zh-CN" altLang="en-US"/>
              <a:t>开启</a:t>
            </a:r>
            <a:r>
              <a:rPr lang="zh-CN" altLang="en-US" smtClean="0"/>
              <a:t>其对应</a:t>
            </a:r>
            <a:r>
              <a:rPr lang="zh-CN" altLang="en-US" dirty="0"/>
              <a:t>的时钟，没有这个时钟内部的各器件就不能运行。</a:t>
            </a:r>
            <a:endParaRPr lang="en-US" altLang="zh-CN" dirty="0" smtClean="0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53888" y="112495"/>
            <a:ext cx="91142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869</Words>
  <Application>Microsoft Office PowerPoint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宋体</vt:lpstr>
      <vt:lpstr>Arial</vt:lpstr>
      <vt:lpstr>Calibri</vt:lpstr>
      <vt:lpstr>Office 主题</vt:lpstr>
      <vt:lpstr>STM32单片机基础</vt:lpstr>
      <vt:lpstr>ARM单片机对比FPGA/DSP</vt:lpstr>
      <vt:lpstr>单片机组成结构</vt:lpstr>
      <vt:lpstr>STM32组成结构 (System Core 系统内核)</vt:lpstr>
      <vt:lpstr>DMA (Direct Memory Access)直接储存器访问</vt:lpstr>
      <vt:lpstr>GPIO (General-purpose input/output) 通用型输入输出</vt:lpstr>
      <vt:lpstr>IWDG (Independent watchdog) 独立看门狗</vt:lpstr>
      <vt:lpstr>NVIC(Nested vectored interrupt controller) 嵌套向量中断控制器 </vt:lpstr>
      <vt:lpstr>RCC(Reset and clock control) 复位和时钟控制</vt:lpstr>
      <vt:lpstr>WWDG (Window watchdog) 窗口看门狗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STM32单片机基础</dc:title>
  <dc:creator>Administrator</dc:creator>
  <cp:lastModifiedBy>Microsoft</cp:lastModifiedBy>
  <cp:revision>53</cp:revision>
  <dcterms:created xsi:type="dcterms:W3CDTF">2020-11-08T02:16:11Z</dcterms:created>
  <dcterms:modified xsi:type="dcterms:W3CDTF">2020-11-08T09:21:03Z</dcterms:modified>
</cp:coreProperties>
</file>