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70" r:id="rId3"/>
    <p:sldId id="257" r:id="rId4"/>
    <p:sldId id="269" r:id="rId5"/>
    <p:sldId id="263" r:id="rId6"/>
    <p:sldId id="258" r:id="rId7"/>
    <p:sldId id="260" r:id="rId8"/>
    <p:sldId id="264" r:id="rId9"/>
    <p:sldId id="268"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47351C-C40C-48F4-A16E-71001CD5D461}" type="datetimeFigureOut">
              <a:rPr lang="zh-CN" altLang="en-US" smtClean="0"/>
              <a:t>2020/12/2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B63A29-E254-4707-A808-AB24C4133D0D}" type="slidenum">
              <a:rPr lang="zh-CN" altLang="en-US" smtClean="0"/>
              <a:t>‹#›</a:t>
            </a:fld>
            <a:endParaRPr lang="zh-CN" altLang="en-US"/>
          </a:p>
        </p:txBody>
      </p:sp>
    </p:spTree>
    <p:extLst>
      <p:ext uri="{BB962C8B-B14F-4D97-AF65-F5344CB8AC3E}">
        <p14:creationId xmlns:p14="http://schemas.microsoft.com/office/powerpoint/2010/main" val="359514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8B63A29-E254-4707-A808-AB24C4133D0D}" type="slidenum">
              <a:rPr lang="zh-CN" altLang="en-US" smtClean="0"/>
              <a:t>4</a:t>
            </a:fld>
            <a:endParaRPr lang="zh-CN" altLang="en-US"/>
          </a:p>
        </p:txBody>
      </p:sp>
    </p:spTree>
    <p:extLst>
      <p:ext uri="{BB962C8B-B14F-4D97-AF65-F5344CB8AC3E}">
        <p14:creationId xmlns:p14="http://schemas.microsoft.com/office/powerpoint/2010/main" val="1176006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C1E3A38-61D5-4945-B55D-CAA481F2DA76}" type="datetimeFigureOut">
              <a:rPr lang="zh-CN" altLang="en-US" smtClean="0"/>
              <a:t>2020/12/2</a:t>
            </a:fld>
            <a:endParaRPr lang="zh-CN" alt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zh-CN" alt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2342812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C1E3A38-61D5-4945-B55D-CAA481F2DA76}" type="datetimeFigureOut">
              <a:rPr lang="zh-CN" altLang="en-US" smtClean="0"/>
              <a:t>2020/12/2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2023620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C1E3A38-61D5-4945-B55D-CAA481F2DA76}" type="datetimeFigureOut">
              <a:rPr lang="zh-CN" altLang="en-US" smtClean="0"/>
              <a:t>2020/12/2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393351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C1E3A38-61D5-4945-B55D-CAA481F2DA76}" type="datetimeFigureOut">
              <a:rPr lang="zh-CN" altLang="en-US" smtClean="0"/>
              <a:t>2020/12/2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3185179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C1E3A38-61D5-4945-B55D-CAA481F2DA76}" type="datetimeFigureOut">
              <a:rPr lang="zh-CN" altLang="en-US" smtClean="0"/>
              <a:t>2020/12/2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1645870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C1E3A38-61D5-4945-B55D-CAA481F2DA76}" type="datetimeFigureOut">
              <a:rPr lang="zh-CN" altLang="en-US" smtClean="0"/>
              <a:t>2020/12/2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4065050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C1E3A38-61D5-4945-B55D-CAA481F2DA76}" type="datetimeFigureOut">
              <a:rPr lang="zh-CN" altLang="en-US" smtClean="0"/>
              <a:t>2020/12/2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1627351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C1E3A38-61D5-4945-B55D-CAA481F2DA76}" type="datetimeFigureOut">
              <a:rPr lang="zh-CN" altLang="en-US" smtClean="0"/>
              <a:t>2020/12/2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58147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1E3A38-61D5-4945-B55D-CAA481F2DA76}" type="datetimeFigureOut">
              <a:rPr lang="zh-CN" altLang="en-US" smtClean="0"/>
              <a:t>2020/12/2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96010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zh-CN" altLang="en-US"/>
              <a:t>单击此处编辑母版文本样式</a:t>
            </a:r>
          </a:p>
        </p:txBody>
      </p:sp>
      <p:sp>
        <p:nvSpPr>
          <p:cNvPr id="5" name="Date Placeholder 4"/>
          <p:cNvSpPr>
            <a:spLocks noGrp="1"/>
          </p:cNvSpPr>
          <p:nvPr>
            <p:ph type="dt" sz="half" idx="10"/>
          </p:nvPr>
        </p:nvSpPr>
        <p:spPr/>
        <p:txBody>
          <a:bodyPr/>
          <a:lstStyle/>
          <a:p>
            <a:fld id="{CC1E3A38-61D5-4945-B55D-CAA481F2DA76}" type="datetimeFigureOut">
              <a:rPr lang="zh-CN" altLang="en-US" smtClean="0"/>
              <a:t>2020/12/2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2371556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C1E3A38-61D5-4945-B55D-CAA481F2DA76}" type="datetimeFigureOut">
              <a:rPr lang="zh-CN" altLang="en-US" smtClean="0"/>
              <a:t>2020/12/2</a:t>
            </a:fld>
            <a:endParaRPr lang="zh-CN" alt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zh-CN" alt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6332543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C1E3A38-61D5-4945-B55D-CAA481F2DA76}" type="datetimeFigureOut">
              <a:rPr lang="zh-CN" altLang="en-US" smtClean="0"/>
              <a:t>2020/12/2</a:t>
            </a:fld>
            <a:endParaRPr lang="zh-CN" alt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zh-CN" alt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20404539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DC640-CF72-4F0B-9429-C4D4BE9D06A0}"/>
              </a:ext>
            </a:extLst>
          </p:cNvPr>
          <p:cNvSpPr>
            <a:spLocks noGrp="1"/>
          </p:cNvSpPr>
          <p:nvPr>
            <p:ph type="ctrTitle"/>
          </p:nvPr>
        </p:nvSpPr>
        <p:spPr/>
        <p:txBody>
          <a:bodyPr/>
          <a:lstStyle/>
          <a:p>
            <a:r>
              <a:rPr lang="zh-CN" altLang="en-US" sz="6600" dirty="0"/>
              <a:t>超声波建筑料浆浓度计</a:t>
            </a:r>
            <a:r>
              <a:rPr lang="en-US" altLang="zh-CN" sz="6600" dirty="0"/>
              <a:t/>
            </a:r>
            <a:br>
              <a:rPr lang="en-US" altLang="zh-CN" sz="6600" dirty="0"/>
            </a:br>
            <a:r>
              <a:rPr lang="zh-CN" altLang="en-US" sz="3600" dirty="0"/>
              <a:t>基于机器学习方法</a:t>
            </a:r>
            <a:endParaRPr lang="zh-CN" altLang="en-US" sz="6600" dirty="0"/>
          </a:p>
        </p:txBody>
      </p:sp>
      <p:sp>
        <p:nvSpPr>
          <p:cNvPr id="3" name="副标题 2">
            <a:extLst>
              <a:ext uri="{FF2B5EF4-FFF2-40B4-BE49-F238E27FC236}">
                <a16:creationId xmlns:a16="http://schemas.microsoft.com/office/drawing/2014/main" id="{4C503AB9-3976-40C1-891B-258C5D09F18D}"/>
              </a:ext>
            </a:extLst>
          </p:cNvPr>
          <p:cNvSpPr>
            <a:spLocks noGrp="1"/>
          </p:cNvSpPr>
          <p:nvPr>
            <p:ph type="subTitle" idx="1"/>
          </p:nvPr>
        </p:nvSpPr>
        <p:spPr/>
        <p:txBody>
          <a:bodyPr/>
          <a:lstStyle/>
          <a:p>
            <a:r>
              <a:rPr lang="en-US" altLang="zh-CN" dirty="0"/>
              <a:t>2020-12</a:t>
            </a:r>
            <a:endParaRPr lang="zh-CN" altLang="en-US" dirty="0"/>
          </a:p>
        </p:txBody>
      </p:sp>
    </p:spTree>
    <p:extLst>
      <p:ext uri="{BB962C8B-B14F-4D97-AF65-F5344CB8AC3E}">
        <p14:creationId xmlns:p14="http://schemas.microsoft.com/office/powerpoint/2010/main" val="1571760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smtClean="0"/>
              <a:t>信号处理</a:t>
            </a:r>
            <a:endParaRPr lang="zh-CN" altLang="en-US" dirty="0"/>
          </a:p>
        </p:txBody>
      </p:sp>
      <p:sp>
        <p:nvSpPr>
          <p:cNvPr id="5" name="文本框 4">
            <a:extLst>
              <a:ext uri="{FF2B5EF4-FFF2-40B4-BE49-F238E27FC236}">
                <a16:creationId xmlns:a16="http://schemas.microsoft.com/office/drawing/2014/main" id="{B458A5A2-55A6-4C71-AC44-54D4C45BA2FD}"/>
              </a:ext>
            </a:extLst>
          </p:cNvPr>
          <p:cNvSpPr txBox="1"/>
          <p:nvPr/>
        </p:nvSpPr>
        <p:spPr>
          <a:xfrm>
            <a:off x="760021" y="1741714"/>
            <a:ext cx="10474036" cy="1200329"/>
          </a:xfrm>
          <a:prstGeom prst="rect">
            <a:avLst/>
          </a:prstGeom>
          <a:noFill/>
        </p:spPr>
        <p:txBody>
          <a:bodyPr wrap="square" rtlCol="0">
            <a:spAutoFit/>
          </a:bodyPr>
          <a:lstStyle/>
          <a:p>
            <a:r>
              <a:rPr lang="zh-CN" altLang="en-US" dirty="0"/>
              <a:t>换能器在一定时间内连续发出不同频率的超声波脉冲，在另一端被接收，接收到的信号包含了悬浮颗粒与浆液浓度的信息。</a:t>
            </a:r>
            <a:endParaRPr lang="en-US" altLang="zh-CN" dirty="0"/>
          </a:p>
          <a:p>
            <a:r>
              <a:rPr lang="zh-CN" altLang="en-US" dirty="0"/>
              <a:t>使用机器学习方法，通过分析大量包含发射信号、接收信号以及浓度值、浆液成分的测试样本，可以推导出超声衰减特性与浆液性质的数学模型。</a:t>
            </a:r>
          </a:p>
        </p:txBody>
      </p:sp>
      <p:sp>
        <p:nvSpPr>
          <p:cNvPr id="3" name="箭头: 右 2">
            <a:extLst>
              <a:ext uri="{FF2B5EF4-FFF2-40B4-BE49-F238E27FC236}">
                <a16:creationId xmlns:a16="http://schemas.microsoft.com/office/drawing/2014/main" id="{0D5EDDAE-B9A2-48A7-B6E8-52EFC09017D7}"/>
              </a:ext>
            </a:extLst>
          </p:cNvPr>
          <p:cNvSpPr/>
          <p:nvPr/>
        </p:nvSpPr>
        <p:spPr>
          <a:xfrm>
            <a:off x="2292927" y="3559299"/>
            <a:ext cx="2280062" cy="542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超声波发射脉冲</a:t>
            </a:r>
          </a:p>
        </p:txBody>
      </p:sp>
      <p:sp>
        <p:nvSpPr>
          <p:cNvPr id="6" name="箭头: 右 5">
            <a:extLst>
              <a:ext uri="{FF2B5EF4-FFF2-40B4-BE49-F238E27FC236}">
                <a16:creationId xmlns:a16="http://schemas.microsoft.com/office/drawing/2014/main" id="{AE695759-5B0F-4B0B-BF38-90ECA9C1C7FC}"/>
              </a:ext>
            </a:extLst>
          </p:cNvPr>
          <p:cNvSpPr/>
          <p:nvPr/>
        </p:nvSpPr>
        <p:spPr>
          <a:xfrm>
            <a:off x="2292927" y="4263901"/>
            <a:ext cx="2280062" cy="542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超声波接收脉冲</a:t>
            </a:r>
          </a:p>
        </p:txBody>
      </p:sp>
      <p:sp>
        <p:nvSpPr>
          <p:cNvPr id="7" name="箭头: 右 6">
            <a:extLst>
              <a:ext uri="{FF2B5EF4-FFF2-40B4-BE49-F238E27FC236}">
                <a16:creationId xmlns:a16="http://schemas.microsoft.com/office/drawing/2014/main" id="{6C784F09-716A-4BF7-B1CF-F81A4E2B6B8D}"/>
              </a:ext>
            </a:extLst>
          </p:cNvPr>
          <p:cNvSpPr/>
          <p:nvPr/>
        </p:nvSpPr>
        <p:spPr>
          <a:xfrm>
            <a:off x="2292927" y="5029860"/>
            <a:ext cx="2280062" cy="542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温度传感器信号</a:t>
            </a:r>
          </a:p>
        </p:txBody>
      </p:sp>
      <p:sp>
        <p:nvSpPr>
          <p:cNvPr id="8" name="矩形: 圆角 7">
            <a:extLst>
              <a:ext uri="{FF2B5EF4-FFF2-40B4-BE49-F238E27FC236}">
                <a16:creationId xmlns:a16="http://schemas.microsoft.com/office/drawing/2014/main" id="{12437D84-2359-4CFC-918B-4D69AE1066A3}"/>
              </a:ext>
            </a:extLst>
          </p:cNvPr>
          <p:cNvSpPr/>
          <p:nvPr/>
        </p:nvSpPr>
        <p:spPr>
          <a:xfrm>
            <a:off x="4846122" y="3683000"/>
            <a:ext cx="1717963" cy="2516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ADC</a:t>
            </a:r>
            <a:endParaRPr lang="zh-CN" altLang="en-US" dirty="0"/>
          </a:p>
        </p:txBody>
      </p:sp>
      <p:sp>
        <p:nvSpPr>
          <p:cNvPr id="9" name="箭头: 右 8">
            <a:extLst>
              <a:ext uri="{FF2B5EF4-FFF2-40B4-BE49-F238E27FC236}">
                <a16:creationId xmlns:a16="http://schemas.microsoft.com/office/drawing/2014/main" id="{D9C1C266-A578-472F-98BF-FCDF1EB56380}"/>
              </a:ext>
            </a:extLst>
          </p:cNvPr>
          <p:cNvSpPr/>
          <p:nvPr/>
        </p:nvSpPr>
        <p:spPr>
          <a:xfrm>
            <a:off x="2292927" y="5748317"/>
            <a:ext cx="2280062" cy="542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压力传感器信号</a:t>
            </a:r>
          </a:p>
        </p:txBody>
      </p:sp>
      <p:sp>
        <p:nvSpPr>
          <p:cNvPr id="10" name="箭头: 右 9">
            <a:extLst>
              <a:ext uri="{FF2B5EF4-FFF2-40B4-BE49-F238E27FC236}">
                <a16:creationId xmlns:a16="http://schemas.microsoft.com/office/drawing/2014/main" id="{03784E52-0905-4DAF-ADF5-4889174E52A3}"/>
              </a:ext>
            </a:extLst>
          </p:cNvPr>
          <p:cNvSpPr/>
          <p:nvPr/>
        </p:nvSpPr>
        <p:spPr>
          <a:xfrm>
            <a:off x="6754645" y="3868756"/>
            <a:ext cx="1517073" cy="542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圆角 10">
            <a:extLst>
              <a:ext uri="{FF2B5EF4-FFF2-40B4-BE49-F238E27FC236}">
                <a16:creationId xmlns:a16="http://schemas.microsoft.com/office/drawing/2014/main" id="{9F28D601-23D6-4BEC-BE21-03AD446168BF}"/>
              </a:ext>
            </a:extLst>
          </p:cNvPr>
          <p:cNvSpPr/>
          <p:nvPr/>
        </p:nvSpPr>
        <p:spPr>
          <a:xfrm>
            <a:off x="8494321" y="3786379"/>
            <a:ext cx="1592777" cy="1493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机器学习模型</a:t>
            </a:r>
          </a:p>
        </p:txBody>
      </p:sp>
      <p:sp>
        <p:nvSpPr>
          <p:cNvPr id="14" name="箭头: 右 13">
            <a:extLst>
              <a:ext uri="{FF2B5EF4-FFF2-40B4-BE49-F238E27FC236}">
                <a16:creationId xmlns:a16="http://schemas.microsoft.com/office/drawing/2014/main" id="{43098296-8697-4B39-8F1E-959E701F397B}"/>
              </a:ext>
            </a:extLst>
          </p:cNvPr>
          <p:cNvSpPr/>
          <p:nvPr/>
        </p:nvSpPr>
        <p:spPr>
          <a:xfrm rot="18816139">
            <a:off x="8325812" y="5560304"/>
            <a:ext cx="830365" cy="542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708A1020-D1E9-4388-AED1-7451F122BE75}"/>
              </a:ext>
            </a:extLst>
          </p:cNvPr>
          <p:cNvSpPr txBox="1"/>
          <p:nvPr/>
        </p:nvSpPr>
        <p:spPr>
          <a:xfrm>
            <a:off x="6879770" y="6256412"/>
            <a:ext cx="3091282" cy="369332"/>
          </a:xfrm>
          <a:prstGeom prst="rect">
            <a:avLst/>
          </a:prstGeom>
          <a:noFill/>
        </p:spPr>
        <p:txBody>
          <a:bodyPr wrap="square">
            <a:spAutoFit/>
          </a:bodyPr>
          <a:lstStyle/>
          <a:p>
            <a:r>
              <a:rPr lang="zh-CN" altLang="en-US" b="1" dirty="0"/>
              <a:t>人工烘干法测量浓度值</a:t>
            </a:r>
            <a:endParaRPr lang="zh-CN" altLang="en-US" dirty="0"/>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FC65BFEE-99C1-40D4-912C-1F94F5D2635D}"/>
                  </a:ext>
                </a:extLst>
              </p:cNvPr>
              <p:cNvSpPr txBox="1"/>
              <p:nvPr/>
            </p:nvSpPr>
            <p:spPr>
              <a:xfrm>
                <a:off x="5920969" y="4261577"/>
                <a:ext cx="30912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𝑋</m:t>
                      </m:r>
                    </m:oMath>
                  </m:oMathPara>
                </a14:m>
                <a:endParaRPr lang="zh-CN" altLang="en-US" dirty="0"/>
              </a:p>
            </p:txBody>
          </p:sp>
        </mc:Choice>
        <mc:Fallback xmlns="">
          <p:sp>
            <p:nvSpPr>
              <p:cNvPr id="16" name="文本框 15">
                <a:extLst>
                  <a:ext uri="{FF2B5EF4-FFF2-40B4-BE49-F238E27FC236}">
                    <a16:creationId xmlns:a16="http://schemas.microsoft.com/office/drawing/2014/main" id="{FC65BFEE-99C1-40D4-912C-1F94F5D2635D}"/>
                  </a:ext>
                </a:extLst>
              </p:cNvPr>
              <p:cNvSpPr txBox="1">
                <a:spLocks noRot="1" noChangeAspect="1" noMove="1" noResize="1" noEditPoints="1" noAdjustHandles="1" noChangeArrowheads="1" noChangeShapeType="1" noTextEdit="1"/>
              </p:cNvSpPr>
              <p:nvPr/>
            </p:nvSpPr>
            <p:spPr>
              <a:xfrm>
                <a:off x="5920969" y="4261577"/>
                <a:ext cx="3091282"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78537CB6-E8BE-4664-A254-2D98BF6B2FA5}"/>
                  </a:ext>
                </a:extLst>
              </p:cNvPr>
              <p:cNvSpPr txBox="1"/>
              <p:nvPr/>
            </p:nvSpPr>
            <p:spPr>
              <a:xfrm>
                <a:off x="6754645" y="5563651"/>
                <a:ext cx="30912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𝑌</m:t>
                      </m:r>
                    </m:oMath>
                  </m:oMathPara>
                </a14:m>
                <a:endParaRPr lang="zh-CN" altLang="en-US" dirty="0"/>
              </a:p>
            </p:txBody>
          </p:sp>
        </mc:Choice>
        <mc:Fallback xmlns="">
          <p:sp>
            <p:nvSpPr>
              <p:cNvPr id="17" name="文本框 16">
                <a:extLst>
                  <a:ext uri="{FF2B5EF4-FFF2-40B4-BE49-F238E27FC236}">
                    <a16:creationId xmlns:a16="http://schemas.microsoft.com/office/drawing/2014/main" id="{78537CB6-E8BE-4664-A254-2D98BF6B2FA5}"/>
                  </a:ext>
                </a:extLst>
              </p:cNvPr>
              <p:cNvSpPr txBox="1">
                <a:spLocks noRot="1" noChangeAspect="1" noMove="1" noResize="1" noEditPoints="1" noAdjustHandles="1" noChangeArrowheads="1" noChangeShapeType="1" noTextEdit="1"/>
              </p:cNvSpPr>
              <p:nvPr/>
            </p:nvSpPr>
            <p:spPr>
              <a:xfrm>
                <a:off x="6754645" y="5563651"/>
                <a:ext cx="3091282" cy="369332"/>
              </a:xfrm>
              <a:prstGeom prst="rect">
                <a:avLst/>
              </a:prstGeom>
              <a:blipFill>
                <a:blip r:embed="rId3"/>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852E5220-34DB-45B2-ACD7-CBAE441B240D}"/>
              </a:ext>
            </a:extLst>
          </p:cNvPr>
          <p:cNvSpPr txBox="1"/>
          <p:nvPr/>
        </p:nvSpPr>
        <p:spPr>
          <a:xfrm>
            <a:off x="760021" y="3262807"/>
            <a:ext cx="1832428" cy="369332"/>
          </a:xfrm>
          <a:prstGeom prst="rect">
            <a:avLst/>
          </a:prstGeom>
          <a:noFill/>
        </p:spPr>
        <p:txBody>
          <a:bodyPr wrap="square" rtlCol="0">
            <a:spAutoFit/>
          </a:bodyPr>
          <a:lstStyle/>
          <a:p>
            <a:r>
              <a:rPr lang="zh-CN" altLang="en-US" b="1" dirty="0"/>
              <a:t>机器学习过程：</a:t>
            </a:r>
          </a:p>
        </p:txBody>
      </p:sp>
    </p:spTree>
    <p:extLst>
      <p:ext uri="{BB962C8B-B14F-4D97-AF65-F5344CB8AC3E}">
        <p14:creationId xmlns:p14="http://schemas.microsoft.com/office/powerpoint/2010/main" val="1158029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测量对象</a:t>
            </a:r>
          </a:p>
        </p:txBody>
      </p:sp>
      <p:sp>
        <p:nvSpPr>
          <p:cNvPr id="5" name="文本框 4">
            <a:extLst>
              <a:ext uri="{FF2B5EF4-FFF2-40B4-BE49-F238E27FC236}">
                <a16:creationId xmlns:a16="http://schemas.microsoft.com/office/drawing/2014/main" id="{B458A5A2-55A6-4C71-AC44-54D4C45BA2FD}"/>
              </a:ext>
            </a:extLst>
          </p:cNvPr>
          <p:cNvSpPr txBox="1"/>
          <p:nvPr/>
        </p:nvSpPr>
        <p:spPr>
          <a:xfrm>
            <a:off x="657224" y="1897270"/>
            <a:ext cx="10474036" cy="369332"/>
          </a:xfrm>
          <a:prstGeom prst="rect">
            <a:avLst/>
          </a:prstGeom>
          <a:noFill/>
        </p:spPr>
        <p:txBody>
          <a:bodyPr wrap="square" rtlCol="0">
            <a:spAutoFit/>
          </a:bodyPr>
          <a:lstStyle/>
          <a:p>
            <a:r>
              <a:rPr lang="zh-CN" altLang="en-US" dirty="0"/>
              <a:t>建筑料浆成分：</a:t>
            </a:r>
            <a:endParaRPr lang="en-US" altLang="zh-CN" dirty="0"/>
          </a:p>
        </p:txBody>
      </p:sp>
      <mc:AlternateContent xmlns:mc="http://schemas.openxmlformats.org/markup-compatibility/2006" xmlns:a14="http://schemas.microsoft.com/office/drawing/2010/main">
        <mc:Choice Requires="a14">
          <p:graphicFrame>
            <p:nvGraphicFramePr>
              <p:cNvPr id="3" name="表格 5">
                <a:extLst>
                  <a:ext uri="{FF2B5EF4-FFF2-40B4-BE49-F238E27FC236}">
                    <a16:creationId xmlns:a16="http://schemas.microsoft.com/office/drawing/2014/main" id="{4CA1378F-D94F-419C-B10E-EED47CCF6D2C}"/>
                  </a:ext>
                </a:extLst>
              </p:cNvPr>
              <p:cNvGraphicFramePr>
                <a:graphicFrameLocks noGrp="1"/>
              </p:cNvGraphicFramePr>
              <p:nvPr>
                <p:extLst>
                  <p:ext uri="{D42A27DB-BD31-4B8C-83A1-F6EECF244321}">
                    <p14:modId xmlns:p14="http://schemas.microsoft.com/office/powerpoint/2010/main" val="543443700"/>
                  </p:ext>
                </p:extLst>
              </p:nvPr>
            </p:nvGraphicFramePr>
            <p:xfrm>
              <a:off x="760020" y="2307547"/>
              <a:ext cx="5772785" cy="2284398"/>
            </p:xfrm>
            <a:graphic>
              <a:graphicData uri="http://schemas.openxmlformats.org/drawingml/2006/table">
                <a:tbl>
                  <a:tblPr firstRow="1" bandRow="1">
                    <a:tableStyleId>{5C22544A-7EE6-4342-B048-85BDC9FD1C3A}</a:tableStyleId>
                  </a:tblPr>
                  <a:tblGrid>
                    <a:gridCol w="2595359">
                      <a:extLst>
                        <a:ext uri="{9D8B030D-6E8A-4147-A177-3AD203B41FA5}">
                          <a16:colId xmlns:a16="http://schemas.microsoft.com/office/drawing/2014/main" val="4069553397"/>
                        </a:ext>
                      </a:extLst>
                    </a:gridCol>
                    <a:gridCol w="3177426">
                      <a:extLst>
                        <a:ext uri="{9D8B030D-6E8A-4147-A177-3AD203B41FA5}">
                          <a16:colId xmlns:a16="http://schemas.microsoft.com/office/drawing/2014/main" val="3235108931"/>
                        </a:ext>
                      </a:extLst>
                    </a:gridCol>
                  </a:tblGrid>
                  <a:tr h="380733">
                    <a:tc>
                      <a:txBody>
                        <a:bodyPr/>
                        <a:lstStyle/>
                        <a:p>
                          <a:r>
                            <a:rPr lang="zh-CN" altLang="en-US" dirty="0"/>
                            <a:t>固相</a:t>
                          </a:r>
                        </a:p>
                      </a:txBody>
                      <a:tcPr/>
                    </a:tc>
                    <a:tc>
                      <a:txBody>
                        <a:bodyPr/>
                        <a:lstStyle/>
                        <a:p>
                          <a:r>
                            <a:rPr lang="zh-CN" altLang="en-US" dirty="0"/>
                            <a:t>粒度（筛分法</a:t>
                          </a:r>
                          <a:r>
                            <a:rPr lang="en-US" altLang="zh-CN" dirty="0"/>
                            <a:t>80%</a:t>
                          </a:r>
                          <a:r>
                            <a:rPr lang="zh-CN" altLang="en-US" dirty="0"/>
                            <a:t>通过）</a:t>
                          </a:r>
                        </a:p>
                      </a:txBody>
                      <a:tcPr/>
                    </a:tc>
                    <a:extLst>
                      <a:ext uri="{0D108BD9-81ED-4DB2-BD59-A6C34878D82A}">
                        <a16:rowId xmlns:a16="http://schemas.microsoft.com/office/drawing/2014/main" val="3812531061"/>
                      </a:ext>
                    </a:extLst>
                  </a:tr>
                  <a:tr h="380733">
                    <a:tc>
                      <a:txBody>
                        <a:bodyPr/>
                        <a:lstStyle/>
                        <a:p>
                          <a:r>
                            <a:rPr lang="zh-CN" altLang="en-US" dirty="0"/>
                            <a:t>天然</a:t>
                          </a:r>
                          <a:r>
                            <a:rPr lang="en-US" altLang="zh-CN" dirty="0"/>
                            <a:t>/</a:t>
                          </a:r>
                          <a:r>
                            <a:rPr lang="zh-CN" altLang="en-US" dirty="0"/>
                            <a:t>机制砂</a:t>
                          </a:r>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0.075−</m:t>
                                </m:r>
                                <m:r>
                                  <a:rPr lang="en-US" altLang="zh-CN" b="0" i="1" smtClean="0">
                                    <a:latin typeface="Cambria Math" panose="02040503050406030204" pitchFamily="18" charset="0"/>
                                  </a:rPr>
                                  <m:t>0.6</m:t>
                                </m:r>
                                <m:r>
                                  <a:rPr lang="en-US" altLang="zh-CN" b="0" i="1" smtClean="0">
                                    <a:latin typeface="Cambria Math" panose="02040503050406030204" pitchFamily="18" charset="0"/>
                                  </a:rPr>
                                  <m:t>𝑚𝑚</m:t>
                                </m:r>
                              </m:oMath>
                            </m:oMathPara>
                          </a14:m>
                          <a:endParaRPr lang="en-US" altLang="zh-CN" dirty="0"/>
                        </a:p>
                      </a:txBody>
                      <a:tcPr/>
                    </a:tc>
                    <a:extLst>
                      <a:ext uri="{0D108BD9-81ED-4DB2-BD59-A6C34878D82A}">
                        <a16:rowId xmlns:a16="http://schemas.microsoft.com/office/drawing/2014/main" val="3121924061"/>
                      </a:ext>
                    </a:extLst>
                  </a:tr>
                  <a:tr h="380733">
                    <a:tc>
                      <a:txBody>
                        <a:bodyPr/>
                        <a:lstStyle/>
                        <a:p>
                          <a:r>
                            <a:rPr lang="zh-CN" altLang="en-US" dirty="0"/>
                            <a:t>水洗石粉</a:t>
                          </a:r>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3−</m:t>
                                </m:r>
                                <m:r>
                                  <a:rPr lang="en-US" altLang="zh-CN" b="0" i="1" smtClean="0">
                                    <a:latin typeface="Cambria Math" panose="02040503050406030204" pitchFamily="18" charset="0"/>
                                  </a:rPr>
                                  <m:t>75</m:t>
                                </m:r>
                                <m:r>
                                  <m:rPr>
                                    <m:sty m:val="p"/>
                                  </m:rPr>
                                  <a:rPr lang="el-GR" altLang="zh-CN" b="0" i="1" smtClean="0">
                                    <a:latin typeface="Cambria Math" panose="02040503050406030204" pitchFamily="18" charset="0"/>
                                    <a:ea typeface="Cambria Math" panose="02040503050406030204" pitchFamily="18" charset="0"/>
                                  </a:rPr>
                                  <m:t>μ</m:t>
                                </m:r>
                                <m:r>
                                  <a:rPr lang="en-US" altLang="zh-CN" b="0" i="1" smtClean="0">
                                    <a:latin typeface="Cambria Math" panose="02040503050406030204" pitchFamily="18" charset="0"/>
                                    <a:ea typeface="Cambria Math" panose="02040503050406030204" pitchFamily="18" charset="0"/>
                                  </a:rPr>
                                  <m:t>𝑚</m:t>
                                </m:r>
                              </m:oMath>
                            </m:oMathPara>
                          </a14:m>
                          <a:endParaRPr lang="en-US" altLang="zh-CN" dirty="0"/>
                        </a:p>
                      </a:txBody>
                      <a:tcPr/>
                    </a:tc>
                    <a:extLst>
                      <a:ext uri="{0D108BD9-81ED-4DB2-BD59-A6C34878D82A}">
                        <a16:rowId xmlns:a16="http://schemas.microsoft.com/office/drawing/2014/main" val="1967174275"/>
                      </a:ext>
                    </a:extLst>
                  </a:tr>
                  <a:tr h="380733">
                    <a:tc>
                      <a:txBody>
                        <a:bodyPr/>
                        <a:lstStyle/>
                        <a:p>
                          <a:r>
                            <a:rPr lang="zh-CN" altLang="en-US" dirty="0"/>
                            <a:t>水泥（熟料）</a:t>
                          </a:r>
                          <a:r>
                            <a:rPr lang="en-US" altLang="zh-CN" dirty="0"/>
                            <a:t>[3]</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3−</m:t>
                                </m:r>
                                <m:r>
                                  <a:rPr lang="en-US" altLang="zh-CN" b="0" i="1" smtClean="0">
                                    <a:latin typeface="Cambria Math" panose="02040503050406030204" pitchFamily="18" charset="0"/>
                                  </a:rPr>
                                  <m:t>60</m:t>
                                </m:r>
                                <m:r>
                                  <m:rPr>
                                    <m:sty m:val="p"/>
                                  </m:rPr>
                                  <a:rPr lang="el-GR" altLang="zh-CN" b="0" i="1" smtClean="0">
                                    <a:latin typeface="Cambria Math" panose="02040503050406030204" pitchFamily="18" charset="0"/>
                                    <a:ea typeface="Cambria Math" panose="02040503050406030204" pitchFamily="18" charset="0"/>
                                  </a:rPr>
                                  <m:t>μ</m:t>
                                </m:r>
                                <m:r>
                                  <a:rPr lang="en-US" altLang="zh-CN" b="0" i="1" smtClean="0">
                                    <a:latin typeface="Cambria Math" panose="02040503050406030204" pitchFamily="18" charset="0"/>
                                    <a:ea typeface="Cambria Math" panose="02040503050406030204" pitchFamily="18" charset="0"/>
                                  </a:rPr>
                                  <m:t>𝑚</m:t>
                                </m:r>
                              </m:oMath>
                            </m:oMathPara>
                          </a14:m>
                          <a:endParaRPr lang="en-US" altLang="zh-CN" dirty="0"/>
                        </a:p>
                      </a:txBody>
                      <a:tcPr/>
                    </a:tc>
                    <a:extLst>
                      <a:ext uri="{0D108BD9-81ED-4DB2-BD59-A6C34878D82A}">
                        <a16:rowId xmlns:a16="http://schemas.microsoft.com/office/drawing/2014/main" val="2977517107"/>
                      </a:ext>
                    </a:extLst>
                  </a:tr>
                  <a:tr h="380733">
                    <a:tc>
                      <a:txBody>
                        <a:bodyPr/>
                        <a:lstStyle/>
                        <a:p>
                          <a:r>
                            <a:rPr lang="zh-CN" altLang="en-US" dirty="0"/>
                            <a:t>电厂脱硫灰</a:t>
                          </a:r>
                        </a:p>
                      </a:txBody>
                      <a:tcPr/>
                    </a:tc>
                    <a:tc>
                      <a:txBody>
                        <a:bodyPr/>
                        <a:lstStyle/>
                        <a:p>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0−</m:t>
                                </m:r>
                                <m:r>
                                  <a:rPr lang="en-US" altLang="zh-CN" b="0" i="1" smtClean="0">
                                    <a:latin typeface="Cambria Math" panose="02040503050406030204" pitchFamily="18" charset="0"/>
                                  </a:rPr>
                                  <m:t>20</m:t>
                                </m:r>
                                <m:r>
                                  <m:rPr>
                                    <m:sty m:val="p"/>
                                  </m:rPr>
                                  <a:rPr lang="el-GR" altLang="zh-CN" b="0" i="1" smtClean="0">
                                    <a:latin typeface="Cambria Math" panose="02040503050406030204" pitchFamily="18" charset="0"/>
                                    <a:ea typeface="Cambria Math" panose="02040503050406030204" pitchFamily="18" charset="0"/>
                                  </a:rPr>
                                  <m:t>μ</m:t>
                                </m:r>
                                <m:r>
                                  <a:rPr lang="en-US" altLang="zh-CN" b="0" i="1" smtClean="0">
                                    <a:latin typeface="Cambria Math" panose="02040503050406030204" pitchFamily="18" charset="0"/>
                                    <a:ea typeface="Cambria Math" panose="02040503050406030204" pitchFamily="18" charset="0"/>
                                  </a:rPr>
                                  <m:t>𝑚</m:t>
                                </m:r>
                              </m:oMath>
                            </m:oMathPara>
                          </a14:m>
                          <a:endParaRPr lang="en-US" altLang="zh-CN" dirty="0"/>
                        </a:p>
                      </a:txBody>
                      <a:tcPr/>
                    </a:tc>
                    <a:extLst>
                      <a:ext uri="{0D108BD9-81ED-4DB2-BD59-A6C34878D82A}">
                        <a16:rowId xmlns:a16="http://schemas.microsoft.com/office/drawing/2014/main" val="894825764"/>
                      </a:ext>
                    </a:extLst>
                  </a:tr>
                  <a:tr h="380733">
                    <a:tc>
                      <a:txBody>
                        <a:bodyPr/>
                        <a:lstStyle/>
                        <a:p>
                          <a:r>
                            <a:rPr lang="zh-CN" altLang="en-US" dirty="0"/>
                            <a:t>黏土</a:t>
                          </a:r>
                        </a:p>
                      </a:txBody>
                      <a:tcPr/>
                    </a:tc>
                    <a:tc>
                      <a:txBody>
                        <a:bodyPr/>
                        <a:lstStyle/>
                        <a:p>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1−</m:t>
                                </m:r>
                                <m:r>
                                  <a:rPr lang="en-US" altLang="zh-CN" b="0" i="1" smtClean="0">
                                    <a:latin typeface="Cambria Math" panose="02040503050406030204" pitchFamily="18" charset="0"/>
                                  </a:rPr>
                                  <m:t>50</m:t>
                                </m:r>
                                <m:r>
                                  <m:rPr>
                                    <m:sty m:val="p"/>
                                  </m:rPr>
                                  <a:rPr lang="el-GR" altLang="zh-CN" b="0" i="1" smtClean="0">
                                    <a:latin typeface="Cambria Math" panose="02040503050406030204" pitchFamily="18" charset="0"/>
                                    <a:ea typeface="Cambria Math" panose="02040503050406030204" pitchFamily="18" charset="0"/>
                                  </a:rPr>
                                  <m:t>μ</m:t>
                                </m:r>
                                <m:r>
                                  <a:rPr lang="en-US" altLang="zh-CN" b="0" i="1" smtClean="0">
                                    <a:latin typeface="Cambria Math" panose="02040503050406030204" pitchFamily="18" charset="0"/>
                                    <a:ea typeface="Cambria Math" panose="02040503050406030204" pitchFamily="18" charset="0"/>
                                  </a:rPr>
                                  <m:t>𝑚</m:t>
                                </m:r>
                              </m:oMath>
                            </m:oMathPara>
                          </a14:m>
                          <a:endParaRPr lang="en-US" altLang="zh-CN" dirty="0"/>
                        </a:p>
                      </a:txBody>
                      <a:tcPr/>
                    </a:tc>
                    <a:extLst>
                      <a:ext uri="{0D108BD9-81ED-4DB2-BD59-A6C34878D82A}">
                        <a16:rowId xmlns:a16="http://schemas.microsoft.com/office/drawing/2014/main" val="617969171"/>
                      </a:ext>
                    </a:extLst>
                  </a:tr>
                </a:tbl>
              </a:graphicData>
            </a:graphic>
          </p:graphicFrame>
        </mc:Choice>
        <mc:Fallback xmlns="">
          <p:graphicFrame>
            <p:nvGraphicFramePr>
              <p:cNvPr id="3" name="表格 5">
                <a:extLst>
                  <a:ext uri="{FF2B5EF4-FFF2-40B4-BE49-F238E27FC236}">
                    <a16:creationId xmlns:a16="http://schemas.microsoft.com/office/drawing/2014/main" id="{4CA1378F-D94F-419C-B10E-EED47CCF6D2C}"/>
                  </a:ext>
                </a:extLst>
              </p:cNvPr>
              <p:cNvGraphicFramePr>
                <a:graphicFrameLocks noGrp="1"/>
              </p:cNvGraphicFramePr>
              <p:nvPr>
                <p:extLst>
                  <p:ext uri="{D42A27DB-BD31-4B8C-83A1-F6EECF244321}">
                    <p14:modId xmlns:p14="http://schemas.microsoft.com/office/powerpoint/2010/main" val="543443700"/>
                  </p:ext>
                </p:extLst>
              </p:nvPr>
            </p:nvGraphicFramePr>
            <p:xfrm>
              <a:off x="760020" y="2307547"/>
              <a:ext cx="5772785" cy="2284398"/>
            </p:xfrm>
            <a:graphic>
              <a:graphicData uri="http://schemas.openxmlformats.org/drawingml/2006/table">
                <a:tbl>
                  <a:tblPr firstRow="1" bandRow="1">
                    <a:tableStyleId>{5C22544A-7EE6-4342-B048-85BDC9FD1C3A}</a:tableStyleId>
                  </a:tblPr>
                  <a:tblGrid>
                    <a:gridCol w="2595359">
                      <a:extLst>
                        <a:ext uri="{9D8B030D-6E8A-4147-A177-3AD203B41FA5}">
                          <a16:colId xmlns:a16="http://schemas.microsoft.com/office/drawing/2014/main" val="4069553397"/>
                        </a:ext>
                      </a:extLst>
                    </a:gridCol>
                    <a:gridCol w="3177426">
                      <a:extLst>
                        <a:ext uri="{9D8B030D-6E8A-4147-A177-3AD203B41FA5}">
                          <a16:colId xmlns:a16="http://schemas.microsoft.com/office/drawing/2014/main" val="3235108931"/>
                        </a:ext>
                      </a:extLst>
                    </a:gridCol>
                  </a:tblGrid>
                  <a:tr h="380733">
                    <a:tc>
                      <a:txBody>
                        <a:bodyPr/>
                        <a:lstStyle/>
                        <a:p>
                          <a:r>
                            <a:rPr lang="zh-CN" altLang="en-US" dirty="0"/>
                            <a:t>固相</a:t>
                          </a:r>
                        </a:p>
                      </a:txBody>
                      <a:tcPr/>
                    </a:tc>
                    <a:tc>
                      <a:txBody>
                        <a:bodyPr/>
                        <a:lstStyle/>
                        <a:p>
                          <a:r>
                            <a:rPr lang="zh-CN" altLang="en-US" dirty="0"/>
                            <a:t>粒度（筛分法</a:t>
                          </a:r>
                          <a:r>
                            <a:rPr lang="en-US" altLang="zh-CN" dirty="0"/>
                            <a:t>80%</a:t>
                          </a:r>
                          <a:r>
                            <a:rPr lang="zh-CN" altLang="en-US" dirty="0"/>
                            <a:t>通过）</a:t>
                          </a:r>
                        </a:p>
                      </a:txBody>
                      <a:tcPr/>
                    </a:tc>
                    <a:extLst>
                      <a:ext uri="{0D108BD9-81ED-4DB2-BD59-A6C34878D82A}">
                        <a16:rowId xmlns:a16="http://schemas.microsoft.com/office/drawing/2014/main" val="3812531061"/>
                      </a:ext>
                    </a:extLst>
                  </a:tr>
                  <a:tr h="380733">
                    <a:tc>
                      <a:txBody>
                        <a:bodyPr/>
                        <a:lstStyle/>
                        <a:p>
                          <a:r>
                            <a:rPr lang="zh-CN" altLang="en-US" dirty="0"/>
                            <a:t>天然</a:t>
                          </a:r>
                          <a:r>
                            <a:rPr lang="en-US" altLang="zh-CN" dirty="0"/>
                            <a:t>/</a:t>
                          </a:r>
                          <a:r>
                            <a:rPr lang="zh-CN" altLang="en-US" dirty="0"/>
                            <a:t>机制砂</a:t>
                          </a:r>
                          <a:r>
                            <a:rPr lang="en-US" altLang="zh-CN" dirty="0"/>
                            <a:t>[1]</a:t>
                          </a:r>
                          <a:endParaRPr lang="zh-CN" altLang="en-US" dirty="0"/>
                        </a:p>
                      </a:txBody>
                      <a:tcPr/>
                    </a:tc>
                    <a:tc>
                      <a:txBody>
                        <a:bodyPr/>
                        <a:lstStyle/>
                        <a:p>
                          <a:endParaRPr lang="zh-CN"/>
                        </a:p>
                      </a:txBody>
                      <a:tcPr>
                        <a:blipFill>
                          <a:blip r:embed="rId2"/>
                          <a:stretch>
                            <a:fillRect l="-81801" t="-114516" r="-766" b="-420968"/>
                          </a:stretch>
                        </a:blipFill>
                      </a:tcPr>
                    </a:tc>
                    <a:extLst>
                      <a:ext uri="{0D108BD9-81ED-4DB2-BD59-A6C34878D82A}">
                        <a16:rowId xmlns:a16="http://schemas.microsoft.com/office/drawing/2014/main" val="3121924061"/>
                      </a:ext>
                    </a:extLst>
                  </a:tr>
                  <a:tr h="380733">
                    <a:tc>
                      <a:txBody>
                        <a:bodyPr/>
                        <a:lstStyle/>
                        <a:p>
                          <a:r>
                            <a:rPr lang="zh-CN" altLang="en-US" dirty="0"/>
                            <a:t>水洗石粉</a:t>
                          </a:r>
                          <a:r>
                            <a:rPr lang="en-US" altLang="zh-CN" dirty="0"/>
                            <a:t>[1]</a:t>
                          </a:r>
                          <a:endParaRPr lang="zh-CN" altLang="en-US" dirty="0"/>
                        </a:p>
                      </a:txBody>
                      <a:tcPr/>
                    </a:tc>
                    <a:tc>
                      <a:txBody>
                        <a:bodyPr/>
                        <a:lstStyle/>
                        <a:p>
                          <a:endParaRPr lang="zh-CN"/>
                        </a:p>
                      </a:txBody>
                      <a:tcPr>
                        <a:blipFill>
                          <a:blip r:embed="rId2"/>
                          <a:stretch>
                            <a:fillRect l="-81801" t="-211111" r="-766" b="-314286"/>
                          </a:stretch>
                        </a:blipFill>
                      </a:tcPr>
                    </a:tc>
                    <a:extLst>
                      <a:ext uri="{0D108BD9-81ED-4DB2-BD59-A6C34878D82A}">
                        <a16:rowId xmlns:a16="http://schemas.microsoft.com/office/drawing/2014/main" val="1967174275"/>
                      </a:ext>
                    </a:extLst>
                  </a:tr>
                  <a:tr h="380733">
                    <a:tc>
                      <a:txBody>
                        <a:bodyPr/>
                        <a:lstStyle/>
                        <a:p>
                          <a:r>
                            <a:rPr lang="zh-CN" altLang="en-US" dirty="0"/>
                            <a:t>水泥（熟料）</a:t>
                          </a:r>
                          <a:r>
                            <a:rPr lang="en-US" altLang="zh-CN" dirty="0"/>
                            <a:t>[3]</a:t>
                          </a:r>
                          <a:endParaRPr lang="zh-CN" altLang="en-US" dirty="0"/>
                        </a:p>
                      </a:txBody>
                      <a:tcPr/>
                    </a:tc>
                    <a:tc>
                      <a:txBody>
                        <a:bodyPr/>
                        <a:lstStyle/>
                        <a:p>
                          <a:endParaRPr lang="zh-CN"/>
                        </a:p>
                      </a:txBody>
                      <a:tcPr>
                        <a:blipFill>
                          <a:blip r:embed="rId2"/>
                          <a:stretch>
                            <a:fillRect l="-81801" t="-311111" r="-766" b="-214286"/>
                          </a:stretch>
                        </a:blipFill>
                      </a:tcPr>
                    </a:tc>
                    <a:extLst>
                      <a:ext uri="{0D108BD9-81ED-4DB2-BD59-A6C34878D82A}">
                        <a16:rowId xmlns:a16="http://schemas.microsoft.com/office/drawing/2014/main" val="2977517107"/>
                      </a:ext>
                    </a:extLst>
                  </a:tr>
                  <a:tr h="380733">
                    <a:tc>
                      <a:txBody>
                        <a:bodyPr/>
                        <a:lstStyle/>
                        <a:p>
                          <a:r>
                            <a:rPr lang="zh-CN" altLang="en-US" dirty="0"/>
                            <a:t>电厂脱硫灰</a:t>
                          </a:r>
                        </a:p>
                      </a:txBody>
                      <a:tcPr/>
                    </a:tc>
                    <a:tc>
                      <a:txBody>
                        <a:bodyPr/>
                        <a:lstStyle/>
                        <a:p>
                          <a:endParaRPr lang="zh-CN"/>
                        </a:p>
                      </a:txBody>
                      <a:tcPr>
                        <a:blipFill>
                          <a:blip r:embed="rId2"/>
                          <a:stretch>
                            <a:fillRect l="-81801" t="-417742" r="-766" b="-117742"/>
                          </a:stretch>
                        </a:blipFill>
                      </a:tcPr>
                    </a:tc>
                    <a:extLst>
                      <a:ext uri="{0D108BD9-81ED-4DB2-BD59-A6C34878D82A}">
                        <a16:rowId xmlns:a16="http://schemas.microsoft.com/office/drawing/2014/main" val="894825764"/>
                      </a:ext>
                    </a:extLst>
                  </a:tr>
                  <a:tr h="380733">
                    <a:tc>
                      <a:txBody>
                        <a:bodyPr/>
                        <a:lstStyle/>
                        <a:p>
                          <a:r>
                            <a:rPr lang="zh-CN" altLang="en-US" dirty="0"/>
                            <a:t>黏土</a:t>
                          </a:r>
                        </a:p>
                      </a:txBody>
                      <a:tcPr/>
                    </a:tc>
                    <a:tc>
                      <a:txBody>
                        <a:bodyPr/>
                        <a:lstStyle/>
                        <a:p>
                          <a:endParaRPr lang="zh-CN"/>
                        </a:p>
                      </a:txBody>
                      <a:tcPr>
                        <a:blipFill>
                          <a:blip r:embed="rId2"/>
                          <a:stretch>
                            <a:fillRect l="-81801" t="-509524" r="-766" b="-15873"/>
                          </a:stretch>
                        </a:blipFill>
                      </a:tcPr>
                    </a:tc>
                    <a:extLst>
                      <a:ext uri="{0D108BD9-81ED-4DB2-BD59-A6C34878D82A}">
                        <a16:rowId xmlns:a16="http://schemas.microsoft.com/office/drawing/2014/main" val="617969171"/>
                      </a:ext>
                    </a:extLst>
                  </a:tr>
                </a:tbl>
              </a:graphicData>
            </a:graphic>
          </p:graphicFrame>
        </mc:Fallback>
      </mc:AlternateContent>
      <p:sp>
        <p:nvSpPr>
          <p:cNvPr id="8" name="文本框 7">
            <a:extLst>
              <a:ext uri="{FF2B5EF4-FFF2-40B4-BE49-F238E27FC236}">
                <a16:creationId xmlns:a16="http://schemas.microsoft.com/office/drawing/2014/main" id="{B6D46115-B2C2-4294-A38F-73287BCA5C94}"/>
              </a:ext>
            </a:extLst>
          </p:cNvPr>
          <p:cNvSpPr txBox="1"/>
          <p:nvPr/>
        </p:nvSpPr>
        <p:spPr>
          <a:xfrm>
            <a:off x="657223" y="6112673"/>
            <a:ext cx="10474036" cy="400110"/>
          </a:xfrm>
          <a:prstGeom prst="rect">
            <a:avLst/>
          </a:prstGeom>
          <a:noFill/>
        </p:spPr>
        <p:txBody>
          <a:bodyPr wrap="square" rtlCol="0">
            <a:spAutoFit/>
          </a:bodyPr>
          <a:lstStyle/>
          <a:p>
            <a:r>
              <a:rPr lang="en-US" altLang="zh-CN" sz="1000" dirty="0">
                <a:solidFill>
                  <a:srgbClr val="C00000"/>
                </a:solidFill>
              </a:rPr>
              <a:t>[1] </a:t>
            </a:r>
            <a:r>
              <a:rPr lang="zh-CN" altLang="en-US" sz="1000" dirty="0">
                <a:solidFill>
                  <a:srgbClr val="C00000"/>
                </a:solidFill>
              </a:rPr>
              <a:t>蔡基伟，石粉对机制砂混凝土性能的影响及机理研究</a:t>
            </a:r>
            <a:r>
              <a:rPr lang="en-US" altLang="zh-CN" sz="1000" dirty="0">
                <a:solidFill>
                  <a:srgbClr val="C00000"/>
                </a:solidFill>
              </a:rPr>
              <a:t>[D].</a:t>
            </a:r>
            <a:r>
              <a:rPr lang="zh-CN" altLang="en-US" sz="1000" dirty="0">
                <a:solidFill>
                  <a:srgbClr val="C00000"/>
                </a:solidFill>
              </a:rPr>
              <a:t>武汉 武汉理工大学，</a:t>
            </a:r>
            <a:r>
              <a:rPr lang="en-US" altLang="zh-CN" sz="1000" dirty="0">
                <a:solidFill>
                  <a:srgbClr val="C00000"/>
                </a:solidFill>
              </a:rPr>
              <a:t>2006</a:t>
            </a:r>
          </a:p>
          <a:p>
            <a:r>
              <a:rPr lang="en-US" altLang="zh-CN" sz="1000" dirty="0">
                <a:solidFill>
                  <a:srgbClr val="C00000"/>
                </a:solidFill>
              </a:rPr>
              <a:t>[3] </a:t>
            </a:r>
            <a:r>
              <a:rPr lang="zh-CN" altLang="en-US" sz="1000" dirty="0">
                <a:solidFill>
                  <a:srgbClr val="C00000"/>
                </a:solidFill>
              </a:rPr>
              <a:t>包正宇，不同类型脱硫渣的主要特性及资源化利用研究</a:t>
            </a:r>
            <a:r>
              <a:rPr lang="en-US" altLang="zh-CN" sz="1000" dirty="0">
                <a:solidFill>
                  <a:srgbClr val="C00000"/>
                </a:solidFill>
              </a:rPr>
              <a:t>[D].</a:t>
            </a:r>
            <a:r>
              <a:rPr lang="zh-CN" altLang="en-US" sz="1000" dirty="0">
                <a:solidFill>
                  <a:srgbClr val="C00000"/>
                </a:solidFill>
              </a:rPr>
              <a:t>武汉 武汉理工大学，</a:t>
            </a:r>
            <a:r>
              <a:rPr lang="en-US" altLang="zh-CN" sz="1000" dirty="0">
                <a:solidFill>
                  <a:srgbClr val="C00000"/>
                </a:solidFill>
              </a:rPr>
              <a:t>2006</a:t>
            </a:r>
            <a:endParaRPr lang="en-US" altLang="zh-CN"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347CB6B-2454-462F-936D-73EEB4FB52ED}"/>
                  </a:ext>
                </a:extLst>
              </p:cNvPr>
              <p:cNvSpPr txBox="1"/>
              <p:nvPr/>
            </p:nvSpPr>
            <p:spPr>
              <a:xfrm>
                <a:off x="7342397" y="2489632"/>
                <a:ext cx="3757073" cy="2031325"/>
              </a:xfrm>
              <a:prstGeom prst="rect">
                <a:avLst/>
              </a:prstGeom>
              <a:noFill/>
            </p:spPr>
            <p:txBody>
              <a:bodyPr wrap="square" rtlCol="0">
                <a:spAutoFit/>
              </a:bodyPr>
              <a:lstStyle/>
              <a:p>
                <a:r>
                  <a:rPr lang="zh-CN" altLang="en-US" b="1" dirty="0"/>
                  <a:t>例：混凝土浆料：</a:t>
                </a:r>
                <a:endParaRPr lang="en-US" altLang="zh-CN" b="1" dirty="0"/>
              </a:p>
              <a:p>
                <a:endParaRPr lang="en-US" altLang="zh-CN" dirty="0"/>
              </a:p>
              <a:p>
                <a:r>
                  <a:rPr lang="zh-CN" altLang="en-US" dirty="0"/>
                  <a:t>连续相：水</a:t>
                </a:r>
                <a:endParaRPr lang="en-US" altLang="zh-CN" dirty="0"/>
              </a:p>
              <a:p>
                <a:r>
                  <a:rPr lang="zh-CN" altLang="en-US" dirty="0"/>
                  <a:t>固相：砂</a:t>
                </a:r>
                <a:r>
                  <a:rPr lang="en-US" altLang="zh-CN" dirty="0"/>
                  <a:t>(</a:t>
                </a:r>
                <a:r>
                  <a:rPr lang="zh-CN" altLang="en-US" dirty="0"/>
                  <a:t>石粉</a:t>
                </a:r>
                <a:r>
                  <a:rPr lang="en-US" altLang="zh-CN" dirty="0"/>
                  <a:t>)</a:t>
                </a:r>
                <a:r>
                  <a:rPr lang="zh-CN" altLang="en-US" dirty="0"/>
                  <a:t>、水泥、黏土</a:t>
                </a:r>
                <a:endParaRPr lang="en-US" altLang="zh-CN" dirty="0"/>
              </a:p>
              <a:p>
                <a:r>
                  <a:rPr lang="zh-CN" altLang="en-US" dirty="0"/>
                  <a:t>颗粒粒径范围</a:t>
                </a:r>
                <a:r>
                  <a:rPr lang="en-US" altLang="zh-CN" dirty="0"/>
                  <a:t>(</a:t>
                </a:r>
                <a:r>
                  <a:rPr lang="zh-CN" altLang="en-US" dirty="0"/>
                  <a:t>研磨后</a:t>
                </a:r>
                <a:r>
                  <a:rPr lang="en-US" altLang="zh-CN" dirty="0"/>
                  <a:t>): </a:t>
                </a:r>
                <a14:m>
                  <m:oMath xmlns:m="http://schemas.openxmlformats.org/officeDocument/2006/math">
                    <m:r>
                      <a:rPr lang="en-US" altLang="zh-CN" b="0" i="0" smtClean="0">
                        <a:latin typeface="Cambria Math" panose="02040503050406030204" pitchFamily="18" charset="0"/>
                      </a:rPr>
                      <m:t>1−100</m:t>
                    </m:r>
                    <m:r>
                      <m:rPr>
                        <m:sty m:val="p"/>
                      </m:rPr>
                      <a:rPr lang="el-GR" altLang="zh-CN" b="0" i="1" smtClean="0">
                        <a:latin typeface="Cambria Math" panose="02040503050406030204" pitchFamily="18" charset="0"/>
                        <a:ea typeface="Cambria Math" panose="02040503050406030204" pitchFamily="18" charset="0"/>
                      </a:rPr>
                      <m:t>μ</m:t>
                    </m:r>
                    <m:r>
                      <a:rPr lang="en-US" altLang="zh-CN" b="0" i="1" smtClean="0">
                        <a:latin typeface="Cambria Math" panose="02040503050406030204" pitchFamily="18" charset="0"/>
                        <a:ea typeface="Cambria Math" panose="02040503050406030204" pitchFamily="18" charset="0"/>
                      </a:rPr>
                      <m:t>𝑚</m:t>
                    </m:r>
                  </m:oMath>
                </a14:m>
                <a:endParaRPr lang="en-US" altLang="zh-CN" dirty="0"/>
              </a:p>
              <a:p>
                <a:r>
                  <a:rPr lang="zh-CN" altLang="en-US" dirty="0"/>
                  <a:t>质量浓度范围：</a:t>
                </a:r>
                <a:r>
                  <a:rPr lang="en-US" altLang="zh-CN" b="0" dirty="0"/>
                  <a:t> </a:t>
                </a:r>
                <a14:m>
                  <m:oMath xmlns:m="http://schemas.openxmlformats.org/officeDocument/2006/math">
                    <m:r>
                      <a:rPr lang="en-US" altLang="zh-CN" b="0" i="0" smtClean="0">
                        <a:latin typeface="Cambria Math" panose="02040503050406030204" pitchFamily="18" charset="0"/>
                      </a:rPr>
                      <m:t>50%−80%</m:t>
                    </m:r>
                  </m:oMath>
                </a14:m>
                <a:endParaRPr lang="en-US" altLang="zh-CN" dirty="0"/>
              </a:p>
              <a:p>
                <a:r>
                  <a:rPr lang="zh-CN" altLang="en-US" dirty="0"/>
                  <a:t>密度范围：</a:t>
                </a:r>
                <a14:m>
                  <m:oMath xmlns:m="http://schemas.openxmlformats.org/officeDocument/2006/math">
                    <m:r>
                      <a:rPr lang="en-US" altLang="zh-CN" b="0" i="0" smtClean="0">
                        <a:latin typeface="Cambria Math" panose="02040503050406030204" pitchFamily="18" charset="0"/>
                      </a:rPr>
                      <m:t>1.15</m:t>
                    </m:r>
                    <m:r>
                      <m:rPr>
                        <m:sty m:val="p"/>
                      </m:rPr>
                      <a:rPr lang="en-US" altLang="zh-CN" b="0" i="0" smtClean="0">
                        <a:latin typeface="Cambria Math" panose="02040503050406030204" pitchFamily="18" charset="0"/>
                      </a:rPr>
                      <m:t>g</m:t>
                    </m:r>
                    <m:r>
                      <a:rPr lang="en-US" altLang="zh-CN" b="0" i="0" smtClean="0">
                        <a:latin typeface="Cambria Math" panose="02040503050406030204" pitchFamily="18" charset="0"/>
                      </a:rPr>
                      <m:t>/</m:t>
                    </m:r>
                    <m:r>
                      <a:rPr lang="en-US" altLang="zh-CN" b="0" i="1" smtClean="0">
                        <a:latin typeface="Cambria Math" panose="02040503050406030204" pitchFamily="18" charset="0"/>
                      </a:rPr>
                      <m:t>𝑐</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3</m:t>
                        </m:r>
                      </m:sup>
                    </m:sSup>
                  </m:oMath>
                </a14:m>
                <a:r>
                  <a:rPr lang="en-US" altLang="zh-CN" dirty="0"/>
                  <a:t>  -   </a:t>
                </a:r>
                <a14:m>
                  <m:oMath xmlns:m="http://schemas.openxmlformats.org/officeDocument/2006/math">
                    <m:r>
                      <a:rPr lang="en-US" altLang="zh-CN" dirty="0" smtClean="0">
                        <a:latin typeface="Cambria Math" panose="02040503050406030204" pitchFamily="18" charset="0"/>
                      </a:rPr>
                      <m:t>2</m:t>
                    </m:r>
                    <m:r>
                      <m:rPr>
                        <m:sty m:val="p"/>
                      </m:rPr>
                      <a:rPr lang="en-US" altLang="zh-CN">
                        <a:latin typeface="Cambria Math" panose="02040503050406030204" pitchFamily="18" charset="0"/>
                      </a:rPr>
                      <m:t>g</m:t>
                    </m:r>
                    <m:r>
                      <a:rPr lang="en-US" altLang="zh-CN">
                        <a:latin typeface="Cambria Math" panose="02040503050406030204" pitchFamily="18" charset="0"/>
                      </a:rPr>
                      <m:t>/</m:t>
                    </m:r>
                    <m:r>
                      <a:rPr lang="en-US" altLang="zh-CN" i="1">
                        <a:latin typeface="Cambria Math" panose="02040503050406030204" pitchFamily="18" charset="0"/>
                      </a:rPr>
                      <m:t>𝑐</m:t>
                    </m:r>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3</m:t>
                        </m:r>
                      </m:sup>
                    </m:sSup>
                  </m:oMath>
                </a14:m>
                <a:endParaRPr lang="zh-CN" altLang="en-US" dirty="0"/>
              </a:p>
            </p:txBody>
          </p:sp>
        </mc:Choice>
        <mc:Fallback xmlns="">
          <p:sp>
            <p:nvSpPr>
              <p:cNvPr id="9" name="文本框 8">
                <a:extLst>
                  <a:ext uri="{FF2B5EF4-FFF2-40B4-BE49-F238E27FC236}">
                    <a16:creationId xmlns:a16="http://schemas.microsoft.com/office/drawing/2014/main" id="{4347CB6B-2454-462F-936D-73EEB4FB52ED}"/>
                  </a:ext>
                </a:extLst>
              </p:cNvPr>
              <p:cNvSpPr txBox="1">
                <a:spLocks noRot="1" noChangeAspect="1" noMove="1" noResize="1" noEditPoints="1" noAdjustHandles="1" noChangeArrowheads="1" noChangeShapeType="1" noTextEdit="1"/>
              </p:cNvSpPr>
              <p:nvPr/>
            </p:nvSpPr>
            <p:spPr>
              <a:xfrm>
                <a:off x="7342397" y="2489632"/>
                <a:ext cx="3757073" cy="2031325"/>
              </a:xfrm>
              <a:prstGeom prst="rect">
                <a:avLst/>
              </a:prstGeom>
              <a:blipFill>
                <a:blip r:embed="rId3"/>
                <a:stretch>
                  <a:fillRect l="-1297" t="-2395" b="-38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344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超声法测量原理</a:t>
            </a:r>
          </a:p>
        </p:txBody>
      </p:sp>
      <p:pic>
        <p:nvPicPr>
          <p:cNvPr id="4" name="图片 3">
            <a:extLst>
              <a:ext uri="{FF2B5EF4-FFF2-40B4-BE49-F238E27FC236}">
                <a16:creationId xmlns:a16="http://schemas.microsoft.com/office/drawing/2014/main" id="{34A577A9-8965-4B06-8A66-D41309D6D379}"/>
              </a:ext>
            </a:extLst>
          </p:cNvPr>
          <p:cNvPicPr>
            <a:picLocks noChangeAspect="1"/>
          </p:cNvPicPr>
          <p:nvPr/>
        </p:nvPicPr>
        <p:blipFill>
          <a:blip r:embed="rId2"/>
          <a:stretch>
            <a:fillRect/>
          </a:stretch>
        </p:blipFill>
        <p:spPr>
          <a:xfrm>
            <a:off x="2652279" y="3145281"/>
            <a:ext cx="6464012" cy="2728065"/>
          </a:xfrm>
          <a:prstGeom prst="rect">
            <a:avLst/>
          </a:prstGeom>
        </p:spPr>
      </p:pic>
      <p:sp>
        <p:nvSpPr>
          <p:cNvPr id="5" name="文本框 4">
            <a:extLst>
              <a:ext uri="{FF2B5EF4-FFF2-40B4-BE49-F238E27FC236}">
                <a16:creationId xmlns:a16="http://schemas.microsoft.com/office/drawing/2014/main" id="{B458A5A2-55A6-4C71-AC44-54D4C45BA2FD}"/>
              </a:ext>
            </a:extLst>
          </p:cNvPr>
          <p:cNvSpPr txBox="1"/>
          <p:nvPr/>
        </p:nvSpPr>
        <p:spPr>
          <a:xfrm>
            <a:off x="692728" y="1757547"/>
            <a:ext cx="10474036" cy="923330"/>
          </a:xfrm>
          <a:prstGeom prst="rect">
            <a:avLst/>
          </a:prstGeom>
          <a:noFill/>
        </p:spPr>
        <p:txBody>
          <a:bodyPr wrap="square" rtlCol="0">
            <a:spAutoFit/>
          </a:bodyPr>
          <a:lstStyle/>
          <a:p>
            <a:r>
              <a:rPr lang="zh-CN" altLang="en-US" dirty="0"/>
              <a:t>测量原理：传感器向被测物质中发出一束超声波脉冲，超声波在经过悬浮颗粒时由于悬浮颗粒的散射和能量吸收会发生功率衰减以及声速特性和声阻抗特性的变化，这些特性的变化与悬浮颗粒的种类、粒径以及浆液浓度有关。</a:t>
            </a:r>
            <a:endParaRPr lang="en-US" altLang="zh-CN" dirty="0"/>
          </a:p>
        </p:txBody>
      </p:sp>
    </p:spTree>
    <p:extLst>
      <p:ext uri="{BB962C8B-B14F-4D97-AF65-F5344CB8AC3E}">
        <p14:creationId xmlns:p14="http://schemas.microsoft.com/office/powerpoint/2010/main" val="169976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超声法测量原理</a:t>
            </a:r>
          </a:p>
        </p:txBody>
      </p:sp>
      <p:pic>
        <p:nvPicPr>
          <p:cNvPr id="3" name="图片 2">
            <a:extLst>
              <a:ext uri="{FF2B5EF4-FFF2-40B4-BE49-F238E27FC236}">
                <a16:creationId xmlns:a16="http://schemas.microsoft.com/office/drawing/2014/main" id="{D0B9EF3D-7418-45A5-81CA-561BC036FB8B}"/>
              </a:ext>
            </a:extLst>
          </p:cNvPr>
          <p:cNvPicPr>
            <a:picLocks noChangeAspect="1"/>
          </p:cNvPicPr>
          <p:nvPr/>
        </p:nvPicPr>
        <p:blipFill>
          <a:blip r:embed="rId3"/>
          <a:stretch>
            <a:fillRect/>
          </a:stretch>
        </p:blipFill>
        <p:spPr>
          <a:xfrm>
            <a:off x="2717284" y="2568589"/>
            <a:ext cx="2907661" cy="1591871"/>
          </a:xfrm>
          <a:prstGeom prst="rect">
            <a:avLst/>
          </a:prstGeom>
        </p:spPr>
      </p:pic>
      <p:pic>
        <p:nvPicPr>
          <p:cNvPr id="6" name="图片 5">
            <a:extLst>
              <a:ext uri="{FF2B5EF4-FFF2-40B4-BE49-F238E27FC236}">
                <a16:creationId xmlns:a16="http://schemas.microsoft.com/office/drawing/2014/main" id="{B9B5D77A-8B57-4BD1-94D7-E1057DBCC35E}"/>
              </a:ext>
            </a:extLst>
          </p:cNvPr>
          <p:cNvPicPr>
            <a:picLocks noChangeAspect="1"/>
          </p:cNvPicPr>
          <p:nvPr/>
        </p:nvPicPr>
        <p:blipFill>
          <a:blip r:embed="rId4"/>
          <a:stretch>
            <a:fillRect/>
          </a:stretch>
        </p:blipFill>
        <p:spPr>
          <a:xfrm>
            <a:off x="2886755" y="4487041"/>
            <a:ext cx="2832771" cy="1511581"/>
          </a:xfrm>
          <a:prstGeom prst="rect">
            <a:avLst/>
          </a:prstGeom>
        </p:spPr>
      </p:pic>
      <p:pic>
        <p:nvPicPr>
          <p:cNvPr id="7" name="图片 6">
            <a:extLst>
              <a:ext uri="{FF2B5EF4-FFF2-40B4-BE49-F238E27FC236}">
                <a16:creationId xmlns:a16="http://schemas.microsoft.com/office/drawing/2014/main" id="{04A11DC2-42B7-42D4-B607-BA4E5A6CE0D6}"/>
              </a:ext>
            </a:extLst>
          </p:cNvPr>
          <p:cNvPicPr>
            <a:picLocks noChangeAspect="1"/>
          </p:cNvPicPr>
          <p:nvPr/>
        </p:nvPicPr>
        <p:blipFill>
          <a:blip r:embed="rId5"/>
          <a:stretch>
            <a:fillRect/>
          </a:stretch>
        </p:blipFill>
        <p:spPr>
          <a:xfrm>
            <a:off x="8300851" y="2450038"/>
            <a:ext cx="2699658" cy="1710422"/>
          </a:xfrm>
          <a:prstGeom prst="rect">
            <a:avLst/>
          </a:prstGeom>
        </p:spPr>
      </p:pic>
      <p:sp>
        <p:nvSpPr>
          <p:cNvPr id="8" name="文本框 7">
            <a:extLst>
              <a:ext uri="{FF2B5EF4-FFF2-40B4-BE49-F238E27FC236}">
                <a16:creationId xmlns:a16="http://schemas.microsoft.com/office/drawing/2014/main" id="{1A40918C-96AE-4BA2-883E-1CAB2F89EF65}"/>
              </a:ext>
            </a:extLst>
          </p:cNvPr>
          <p:cNvSpPr txBox="1"/>
          <p:nvPr/>
        </p:nvSpPr>
        <p:spPr>
          <a:xfrm>
            <a:off x="760144" y="6263623"/>
            <a:ext cx="10474036" cy="246221"/>
          </a:xfrm>
          <a:prstGeom prst="rect">
            <a:avLst/>
          </a:prstGeom>
          <a:noFill/>
        </p:spPr>
        <p:txBody>
          <a:bodyPr wrap="square" rtlCol="0">
            <a:spAutoFit/>
          </a:bodyPr>
          <a:lstStyle/>
          <a:p>
            <a:r>
              <a:rPr lang="en-US" altLang="zh-CN" sz="1000" dirty="0">
                <a:solidFill>
                  <a:srgbClr val="C00000"/>
                </a:solidFill>
              </a:rPr>
              <a:t>[1]</a:t>
            </a:r>
            <a:r>
              <a:rPr lang="zh-CN" altLang="en-US" sz="1000" dirty="0">
                <a:solidFill>
                  <a:srgbClr val="C00000"/>
                </a:solidFill>
              </a:rPr>
              <a:t>刘飞</a:t>
            </a:r>
            <a:r>
              <a:rPr lang="en-US" altLang="zh-CN" sz="1000" dirty="0">
                <a:solidFill>
                  <a:srgbClr val="C00000"/>
                </a:solidFill>
              </a:rPr>
              <a:t>,</a:t>
            </a:r>
            <a:r>
              <a:rPr lang="zh-CN" altLang="en-US" sz="1000" dirty="0">
                <a:solidFill>
                  <a:srgbClr val="C00000"/>
                </a:solidFill>
              </a:rPr>
              <a:t>付建红</a:t>
            </a:r>
            <a:r>
              <a:rPr lang="en-US" altLang="zh-CN" sz="1000" dirty="0">
                <a:solidFill>
                  <a:srgbClr val="C00000"/>
                </a:solidFill>
              </a:rPr>
              <a:t>,</a:t>
            </a:r>
            <a:r>
              <a:rPr lang="zh-CN" altLang="en-US" sz="1000" dirty="0">
                <a:solidFill>
                  <a:srgbClr val="C00000"/>
                </a:solidFill>
              </a:rPr>
              <a:t>张智</a:t>
            </a:r>
            <a:r>
              <a:rPr lang="en-US" altLang="zh-CN" sz="1000" dirty="0">
                <a:solidFill>
                  <a:srgbClr val="C00000"/>
                </a:solidFill>
              </a:rPr>
              <a:t>,</a:t>
            </a:r>
            <a:r>
              <a:rPr lang="zh-CN" altLang="en-US" sz="1000" dirty="0">
                <a:solidFill>
                  <a:srgbClr val="C00000"/>
                </a:solidFill>
              </a:rPr>
              <a:t>许亮斌</a:t>
            </a:r>
            <a:r>
              <a:rPr lang="en-US" altLang="zh-CN" sz="1000" dirty="0">
                <a:solidFill>
                  <a:srgbClr val="C00000"/>
                </a:solidFill>
              </a:rPr>
              <a:t>.</a:t>
            </a:r>
            <a:r>
              <a:rPr lang="zh-CN" altLang="en-US" sz="1000" dirty="0">
                <a:solidFill>
                  <a:srgbClr val="C00000"/>
                </a:solidFill>
              </a:rPr>
              <a:t> 超声波在钻井液中传播衰减理论研究</a:t>
            </a:r>
            <a:r>
              <a:rPr lang="en-US" altLang="zh-CN" sz="1000" dirty="0">
                <a:solidFill>
                  <a:srgbClr val="C00000"/>
                </a:solidFill>
              </a:rPr>
              <a:t>. </a:t>
            </a:r>
            <a:r>
              <a:rPr lang="zh-CN" altLang="en-US" sz="1000" dirty="0">
                <a:solidFill>
                  <a:srgbClr val="C00000"/>
                </a:solidFill>
              </a:rPr>
              <a:t>石油钻采工艺</a:t>
            </a:r>
            <a:r>
              <a:rPr lang="en-US" altLang="zh-CN" sz="1000" dirty="0">
                <a:solidFill>
                  <a:srgbClr val="C00000"/>
                </a:solidFill>
              </a:rPr>
              <a:t>,2012, 57-59</a:t>
            </a:r>
            <a:endParaRPr lang="en-US" altLang="zh-CN"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6B4FE2C-103E-43EA-B639-C10E1A9BEEAE}"/>
                  </a:ext>
                </a:extLst>
              </p:cNvPr>
              <p:cNvSpPr txBox="1"/>
              <p:nvPr/>
            </p:nvSpPr>
            <p:spPr>
              <a:xfrm>
                <a:off x="706580" y="2683132"/>
                <a:ext cx="2347356" cy="1477328"/>
              </a:xfrm>
              <a:prstGeom prst="rect">
                <a:avLst/>
              </a:prstGeom>
              <a:noFill/>
            </p:spPr>
            <p:txBody>
              <a:bodyPr wrap="square" rtlCol="0">
                <a:spAutoFit/>
              </a:bodyPr>
              <a:lstStyle/>
              <a:p>
                <a:r>
                  <a:rPr lang="zh-CN" altLang="en-US" dirty="0"/>
                  <a:t>连续相：水</a:t>
                </a:r>
                <a:endParaRPr lang="en-US" altLang="zh-CN" dirty="0"/>
              </a:p>
              <a:p>
                <a:r>
                  <a:rPr lang="zh-CN" altLang="en-US" dirty="0"/>
                  <a:t>固相：黏土</a:t>
                </a:r>
                <a:endParaRPr lang="en-US" altLang="zh-CN" dirty="0"/>
              </a:p>
              <a:p>
                <a:r>
                  <a:rPr lang="zh-CN" altLang="en-US" dirty="0"/>
                  <a:t>粒径：</a:t>
                </a:r>
                <a:r>
                  <a:rPr lang="en-US" altLang="zh-CN" dirty="0"/>
                  <a:t>1</a:t>
                </a:r>
                <a14:m>
                  <m:oMath xmlns:m="http://schemas.openxmlformats.org/officeDocument/2006/math">
                    <m:r>
                      <m:rPr>
                        <m:sty m:val="p"/>
                      </m:rPr>
                      <a:rPr lang="el-GR" altLang="zh-CN" b="0" i="1" smtClean="0">
                        <a:latin typeface="Cambria Math" panose="02040503050406030204" pitchFamily="18" charset="0"/>
                        <a:ea typeface="Cambria Math" panose="02040503050406030204" pitchFamily="18" charset="0"/>
                      </a:rPr>
                      <m:t>μ</m:t>
                    </m:r>
                    <m:r>
                      <m:rPr>
                        <m:sty m:val="p"/>
                      </m:rPr>
                      <a:rPr lang="en-US" altLang="zh-CN" b="0" i="0" smtClean="0">
                        <a:latin typeface="Cambria Math" panose="02040503050406030204" pitchFamily="18" charset="0"/>
                        <a:ea typeface="Cambria Math" panose="02040503050406030204" pitchFamily="18" charset="0"/>
                      </a:rPr>
                      <m:t>m</m:t>
                    </m:r>
                  </m:oMath>
                </a14:m>
                <a:endParaRPr lang="en-US" altLang="zh-CN" dirty="0"/>
              </a:p>
              <a:p>
                <a:r>
                  <a:rPr lang="zh-CN" altLang="en-US" dirty="0"/>
                  <a:t>传播距离：</a:t>
                </a:r>
                <a:r>
                  <a:rPr lang="en-US" altLang="zh-CN" dirty="0"/>
                  <a:t>300mm</a:t>
                </a:r>
              </a:p>
              <a:p>
                <a:endParaRPr lang="zh-CN" altLang="en-US" dirty="0"/>
              </a:p>
            </p:txBody>
          </p:sp>
        </mc:Choice>
        <mc:Fallback xmlns="">
          <p:sp>
            <p:nvSpPr>
              <p:cNvPr id="9" name="文本框 8">
                <a:extLst>
                  <a:ext uri="{FF2B5EF4-FFF2-40B4-BE49-F238E27FC236}">
                    <a16:creationId xmlns:a16="http://schemas.microsoft.com/office/drawing/2014/main" id="{36B4FE2C-103E-43EA-B639-C10E1A9BEEAE}"/>
                  </a:ext>
                </a:extLst>
              </p:cNvPr>
              <p:cNvSpPr txBox="1">
                <a:spLocks noRot="1" noChangeAspect="1" noMove="1" noResize="1" noEditPoints="1" noAdjustHandles="1" noChangeArrowheads="1" noChangeShapeType="1" noTextEdit="1"/>
              </p:cNvSpPr>
              <p:nvPr/>
            </p:nvSpPr>
            <p:spPr>
              <a:xfrm>
                <a:off x="706580" y="2683132"/>
                <a:ext cx="2347356" cy="1477328"/>
              </a:xfrm>
              <a:prstGeom prst="rect">
                <a:avLst/>
              </a:prstGeom>
              <a:blipFill>
                <a:blip r:embed="rId6"/>
                <a:stretch>
                  <a:fillRect l="-2338" t="-33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094C3EB-EB2B-4B69-B0B6-DE2D4B2F5378}"/>
                  </a:ext>
                </a:extLst>
              </p:cNvPr>
              <p:cNvSpPr txBox="1"/>
              <p:nvPr/>
            </p:nvSpPr>
            <p:spPr>
              <a:xfrm>
                <a:off x="727085" y="4387126"/>
                <a:ext cx="2347356" cy="1477328"/>
              </a:xfrm>
              <a:prstGeom prst="rect">
                <a:avLst/>
              </a:prstGeom>
              <a:noFill/>
            </p:spPr>
            <p:txBody>
              <a:bodyPr wrap="square" rtlCol="0">
                <a:spAutoFit/>
              </a:bodyPr>
              <a:lstStyle/>
              <a:p>
                <a:r>
                  <a:rPr lang="zh-CN" altLang="en-US" dirty="0"/>
                  <a:t>连续相：水</a:t>
                </a:r>
                <a:endParaRPr lang="en-US" altLang="zh-CN" dirty="0"/>
              </a:p>
              <a:p>
                <a:r>
                  <a:rPr lang="zh-CN" altLang="en-US" dirty="0"/>
                  <a:t>固相：黏土</a:t>
                </a:r>
                <a:endParaRPr lang="en-US" altLang="zh-CN" dirty="0"/>
              </a:p>
              <a:p>
                <a:r>
                  <a:rPr lang="zh-CN" altLang="en-US" dirty="0"/>
                  <a:t>颗粒数：</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14</m:t>
                        </m:r>
                      </m:sup>
                    </m:sSup>
                  </m:oMath>
                </a14:m>
                <a:endParaRPr lang="en-US" altLang="zh-CN" dirty="0"/>
              </a:p>
              <a:p>
                <a:r>
                  <a:rPr lang="zh-CN" altLang="en-US" dirty="0"/>
                  <a:t>传播距离：</a:t>
                </a:r>
                <a:r>
                  <a:rPr lang="en-US" altLang="zh-CN" dirty="0"/>
                  <a:t>300mm</a:t>
                </a:r>
              </a:p>
              <a:p>
                <a:endParaRPr lang="zh-CN" altLang="en-US" dirty="0"/>
              </a:p>
            </p:txBody>
          </p:sp>
        </mc:Choice>
        <mc:Fallback xmlns="">
          <p:sp>
            <p:nvSpPr>
              <p:cNvPr id="10" name="文本框 9">
                <a:extLst>
                  <a:ext uri="{FF2B5EF4-FFF2-40B4-BE49-F238E27FC236}">
                    <a16:creationId xmlns:a16="http://schemas.microsoft.com/office/drawing/2014/main" id="{0094C3EB-EB2B-4B69-B0B6-DE2D4B2F5378}"/>
                  </a:ext>
                </a:extLst>
              </p:cNvPr>
              <p:cNvSpPr txBox="1">
                <a:spLocks noRot="1" noChangeAspect="1" noMove="1" noResize="1" noEditPoints="1" noAdjustHandles="1" noChangeArrowheads="1" noChangeShapeType="1" noTextEdit="1"/>
              </p:cNvSpPr>
              <p:nvPr/>
            </p:nvSpPr>
            <p:spPr>
              <a:xfrm>
                <a:off x="727085" y="4387126"/>
                <a:ext cx="2347356" cy="1477328"/>
              </a:xfrm>
              <a:prstGeom prst="rect">
                <a:avLst/>
              </a:prstGeom>
              <a:blipFill>
                <a:blip r:embed="rId7"/>
                <a:stretch>
                  <a:fillRect l="-2078" t="-371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BC93118A-8140-48F1-9DD4-1DE06B5F369B}"/>
              </a:ext>
            </a:extLst>
          </p:cNvPr>
          <p:cNvSpPr txBox="1"/>
          <p:nvPr/>
        </p:nvSpPr>
        <p:spPr>
          <a:xfrm>
            <a:off x="706580" y="1758557"/>
            <a:ext cx="7934697" cy="369332"/>
          </a:xfrm>
          <a:prstGeom prst="rect">
            <a:avLst/>
          </a:prstGeom>
          <a:noFill/>
        </p:spPr>
        <p:txBody>
          <a:bodyPr wrap="square" rtlCol="0">
            <a:spAutoFit/>
          </a:bodyPr>
          <a:lstStyle/>
          <a:p>
            <a:r>
              <a:rPr lang="zh-CN" altLang="en-US" b="1" dirty="0"/>
              <a:t>超声衰减与浆液中固体颗粒粒径、浓度，及超声波频率和传播距离的关系</a:t>
            </a:r>
            <a:r>
              <a:rPr lang="zh-CN" altLang="en-US" dirty="0"/>
              <a: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4366BA4A-B5D1-4517-94D2-66490B47044E}"/>
                  </a:ext>
                </a:extLst>
              </p:cNvPr>
              <p:cNvSpPr txBox="1"/>
              <p:nvPr/>
            </p:nvSpPr>
            <p:spPr>
              <a:xfrm>
                <a:off x="6293921" y="2568589"/>
                <a:ext cx="2347356" cy="1477328"/>
              </a:xfrm>
              <a:prstGeom prst="rect">
                <a:avLst/>
              </a:prstGeom>
              <a:noFill/>
            </p:spPr>
            <p:txBody>
              <a:bodyPr wrap="square" rtlCol="0">
                <a:spAutoFit/>
              </a:bodyPr>
              <a:lstStyle/>
              <a:p>
                <a:r>
                  <a:rPr lang="zh-CN" altLang="en-US" dirty="0"/>
                  <a:t>连续相：水</a:t>
                </a:r>
                <a:endParaRPr lang="en-US" altLang="zh-CN" dirty="0"/>
              </a:p>
              <a:p>
                <a:r>
                  <a:rPr lang="zh-CN" altLang="en-US" dirty="0"/>
                  <a:t>固相：黏土</a:t>
                </a:r>
                <a:endParaRPr lang="en-US" altLang="zh-CN" dirty="0"/>
              </a:p>
              <a:p>
                <a:r>
                  <a:rPr lang="zh-CN" altLang="en-US" dirty="0"/>
                  <a:t>粒径：</a:t>
                </a:r>
                <a:r>
                  <a:rPr lang="en-US" altLang="zh-CN" dirty="0"/>
                  <a:t>1</a:t>
                </a:r>
                <a14:m>
                  <m:oMath xmlns:m="http://schemas.openxmlformats.org/officeDocument/2006/math">
                    <m:r>
                      <m:rPr>
                        <m:sty m:val="p"/>
                      </m:rPr>
                      <a:rPr lang="el-GR" altLang="zh-CN" b="0" i="1" smtClean="0">
                        <a:latin typeface="Cambria Math" panose="02040503050406030204" pitchFamily="18" charset="0"/>
                        <a:ea typeface="Cambria Math" panose="02040503050406030204" pitchFamily="18" charset="0"/>
                      </a:rPr>
                      <m:t>μ</m:t>
                    </m:r>
                    <m:r>
                      <m:rPr>
                        <m:sty m:val="p"/>
                      </m:rPr>
                      <a:rPr lang="en-US" altLang="zh-CN" b="0" i="0" smtClean="0">
                        <a:latin typeface="Cambria Math" panose="02040503050406030204" pitchFamily="18" charset="0"/>
                        <a:ea typeface="Cambria Math" panose="02040503050406030204" pitchFamily="18" charset="0"/>
                      </a:rPr>
                      <m:t>m</m:t>
                    </m:r>
                  </m:oMath>
                </a14:m>
                <a:endParaRPr lang="en-US" altLang="zh-CN" dirty="0"/>
              </a:p>
              <a:p>
                <a:r>
                  <a:rPr lang="zh-CN" altLang="en-US" dirty="0"/>
                  <a:t>传播距离：</a:t>
                </a:r>
                <a:r>
                  <a:rPr lang="en-US" altLang="zh-CN" dirty="0"/>
                  <a:t>300mm</a:t>
                </a:r>
              </a:p>
              <a:p>
                <a:endParaRPr lang="zh-CN" altLang="en-US" dirty="0"/>
              </a:p>
            </p:txBody>
          </p:sp>
        </mc:Choice>
        <mc:Fallback xmlns="">
          <p:sp>
            <p:nvSpPr>
              <p:cNvPr id="12" name="文本框 11">
                <a:extLst>
                  <a:ext uri="{FF2B5EF4-FFF2-40B4-BE49-F238E27FC236}">
                    <a16:creationId xmlns:a16="http://schemas.microsoft.com/office/drawing/2014/main" id="{4366BA4A-B5D1-4517-94D2-66490B47044E}"/>
                  </a:ext>
                </a:extLst>
              </p:cNvPr>
              <p:cNvSpPr txBox="1">
                <a:spLocks noRot="1" noChangeAspect="1" noMove="1" noResize="1" noEditPoints="1" noAdjustHandles="1" noChangeArrowheads="1" noChangeShapeType="1" noTextEdit="1"/>
              </p:cNvSpPr>
              <p:nvPr/>
            </p:nvSpPr>
            <p:spPr>
              <a:xfrm>
                <a:off x="6293921" y="2568589"/>
                <a:ext cx="2347356" cy="1477328"/>
              </a:xfrm>
              <a:prstGeom prst="rect">
                <a:avLst/>
              </a:prstGeom>
              <a:blipFill>
                <a:blip r:embed="rId8"/>
                <a:stretch>
                  <a:fillRect l="-2073" t="-3292"/>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8362C3D5-E588-4EF3-82C0-1C8CEB74119C}"/>
              </a:ext>
            </a:extLst>
          </p:cNvPr>
          <p:cNvPicPr>
            <a:picLocks noChangeAspect="1"/>
          </p:cNvPicPr>
          <p:nvPr/>
        </p:nvPicPr>
        <p:blipFill>
          <a:blip r:embed="rId9"/>
          <a:stretch>
            <a:fillRect/>
          </a:stretch>
        </p:blipFill>
        <p:spPr>
          <a:xfrm>
            <a:off x="8482129" y="4427305"/>
            <a:ext cx="2337102" cy="1763077"/>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4049637-7F51-40D6-9F51-618BE0786B3D}"/>
                  </a:ext>
                </a:extLst>
              </p:cNvPr>
              <p:cNvSpPr txBox="1"/>
              <p:nvPr/>
            </p:nvSpPr>
            <p:spPr>
              <a:xfrm>
                <a:off x="6293921" y="4434743"/>
                <a:ext cx="2347356" cy="1200329"/>
              </a:xfrm>
              <a:prstGeom prst="rect">
                <a:avLst/>
              </a:prstGeom>
              <a:noFill/>
            </p:spPr>
            <p:txBody>
              <a:bodyPr wrap="square" rtlCol="0">
                <a:spAutoFit/>
              </a:bodyPr>
              <a:lstStyle/>
              <a:p>
                <a:r>
                  <a:rPr lang="zh-CN" altLang="en-US" dirty="0"/>
                  <a:t>连续相：水</a:t>
                </a:r>
                <a:endParaRPr lang="en-US" altLang="zh-CN" dirty="0"/>
              </a:p>
              <a:p>
                <a:r>
                  <a:rPr lang="zh-CN" altLang="en-US" dirty="0"/>
                  <a:t>固相：黏土</a:t>
                </a:r>
                <a:endParaRPr lang="en-US" altLang="zh-CN" dirty="0"/>
              </a:p>
              <a:p>
                <a:r>
                  <a:rPr lang="zh-CN" altLang="en-US" dirty="0"/>
                  <a:t>粒径：</a:t>
                </a:r>
                <a:r>
                  <a:rPr lang="en-US" altLang="zh-CN" dirty="0"/>
                  <a:t>1</a:t>
                </a:r>
                <a14:m>
                  <m:oMath xmlns:m="http://schemas.openxmlformats.org/officeDocument/2006/math">
                    <m:r>
                      <m:rPr>
                        <m:sty m:val="p"/>
                      </m:rPr>
                      <a:rPr lang="el-GR" altLang="zh-CN" b="0" i="1" smtClean="0">
                        <a:latin typeface="Cambria Math" panose="02040503050406030204" pitchFamily="18" charset="0"/>
                        <a:ea typeface="Cambria Math" panose="02040503050406030204" pitchFamily="18" charset="0"/>
                      </a:rPr>
                      <m:t>μ</m:t>
                    </m:r>
                    <m:r>
                      <m:rPr>
                        <m:sty m:val="p"/>
                      </m:rPr>
                      <a:rPr lang="en-US" altLang="zh-CN" b="0" i="0" smtClean="0">
                        <a:latin typeface="Cambria Math" panose="02040503050406030204" pitchFamily="18" charset="0"/>
                        <a:ea typeface="Cambria Math" panose="02040503050406030204" pitchFamily="18" charset="0"/>
                      </a:rPr>
                      <m:t>m</m:t>
                    </m:r>
                  </m:oMath>
                </a14:m>
                <a:endParaRPr lang="en-US" altLang="zh-CN" dirty="0"/>
              </a:p>
              <a:p>
                <a:r>
                  <a:rPr lang="zh-CN" altLang="en-US" dirty="0"/>
                  <a:t>超声波频率：</a:t>
                </a:r>
                <a:r>
                  <a:rPr lang="en-US" altLang="zh-CN" dirty="0"/>
                  <a:t>50kHz</a:t>
                </a:r>
                <a:endParaRPr lang="zh-CN" altLang="en-US" dirty="0"/>
              </a:p>
            </p:txBody>
          </p:sp>
        </mc:Choice>
        <mc:Fallback xmlns="">
          <p:sp>
            <p:nvSpPr>
              <p:cNvPr id="14" name="文本框 13">
                <a:extLst>
                  <a:ext uri="{FF2B5EF4-FFF2-40B4-BE49-F238E27FC236}">
                    <a16:creationId xmlns:a16="http://schemas.microsoft.com/office/drawing/2014/main" id="{94049637-7F51-40D6-9F51-618BE0786B3D}"/>
                  </a:ext>
                </a:extLst>
              </p:cNvPr>
              <p:cNvSpPr txBox="1">
                <a:spLocks noRot="1" noChangeAspect="1" noMove="1" noResize="1" noEditPoints="1" noAdjustHandles="1" noChangeArrowheads="1" noChangeShapeType="1" noTextEdit="1"/>
              </p:cNvSpPr>
              <p:nvPr/>
            </p:nvSpPr>
            <p:spPr>
              <a:xfrm>
                <a:off x="6293921" y="4434743"/>
                <a:ext cx="2347356" cy="1200329"/>
              </a:xfrm>
              <a:prstGeom prst="rect">
                <a:avLst/>
              </a:prstGeom>
              <a:blipFill>
                <a:blip r:embed="rId10"/>
                <a:stretch>
                  <a:fillRect l="-2073" t="-4061" b="-76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500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相关研究现状</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458A5A2-55A6-4C71-AC44-54D4C45BA2FD}"/>
                  </a:ext>
                </a:extLst>
              </p:cNvPr>
              <p:cNvSpPr txBox="1"/>
              <p:nvPr/>
            </p:nvSpPr>
            <p:spPr>
              <a:xfrm>
                <a:off x="744187" y="2330878"/>
                <a:ext cx="10474036" cy="646331"/>
              </a:xfrm>
              <a:prstGeom prst="rect">
                <a:avLst/>
              </a:prstGeom>
              <a:noFill/>
            </p:spPr>
            <p:txBody>
              <a:bodyPr wrap="square" rtlCol="0">
                <a:spAutoFit/>
              </a:bodyPr>
              <a:lstStyle/>
              <a:p>
                <a:r>
                  <a:rPr lang="en-US" altLang="zh-CN" dirty="0" err="1"/>
                  <a:t>Strolojanu</a:t>
                </a:r>
                <a:r>
                  <a:rPr lang="en-US" altLang="zh-CN" dirty="0"/>
                  <a:t>[1] </a:t>
                </a:r>
                <a:r>
                  <a:rPr lang="zh-CN" altLang="en-US" dirty="0"/>
                  <a:t>采用超声传感器研究了粒径</a:t>
                </a:r>
                <a:r>
                  <a:rPr lang="en-US" altLang="zh-CN" dirty="0"/>
                  <a:t>35</a:t>
                </a:r>
                <a:r>
                  <a:rPr lang="el-GR" altLang="zh-CN" b="0" dirty="0">
                    <a:ea typeface="Cambria Math" panose="02040503050406030204" pitchFamily="18" charset="0"/>
                  </a:rPr>
                  <a:t> </a:t>
                </a:r>
                <a14:m>
                  <m:oMath xmlns:m="http://schemas.openxmlformats.org/officeDocument/2006/math">
                    <m:r>
                      <m:rPr>
                        <m:sty m:val="p"/>
                      </m:rPr>
                      <a:rPr lang="el-GR" altLang="zh-CN" b="0" i="1" smtClean="0">
                        <a:latin typeface="Cambria Math" panose="02040503050406030204" pitchFamily="18" charset="0"/>
                        <a:ea typeface="Cambria Math" panose="02040503050406030204" pitchFamily="18" charset="0"/>
                      </a:rPr>
                      <m:t>μ</m:t>
                    </m:r>
                    <m:r>
                      <m:rPr>
                        <m:sty m:val="p"/>
                      </m:rPr>
                      <a:rPr lang="en-US" altLang="zh-CN" b="0" i="0" smtClean="0">
                        <a:latin typeface="Cambria Math" panose="02040503050406030204" pitchFamily="18" charset="0"/>
                        <a:ea typeface="Cambria Math" panose="02040503050406030204" pitchFamily="18" charset="0"/>
                      </a:rPr>
                      <m:t>m</m:t>
                    </m:r>
                    <m:r>
                      <a:rPr lang="en-US" altLang="zh-CN" b="0" i="1" smtClean="0">
                        <a:latin typeface="Cambria Math" panose="02040503050406030204" pitchFamily="18" charset="0"/>
                        <a:ea typeface="Cambria Math" panose="02040503050406030204" pitchFamily="18" charset="0"/>
                      </a:rPr>
                      <m:t> </m:t>
                    </m:r>
                  </m:oMath>
                </a14:m>
                <a:r>
                  <a:rPr lang="zh-CN" altLang="en-US" dirty="0"/>
                  <a:t>， </a:t>
                </a:r>
                <a:r>
                  <a:rPr lang="en-US" altLang="zh-CN" dirty="0"/>
                  <a:t>70</a:t>
                </a:r>
                <a:r>
                  <a:rPr lang="el-GR" altLang="zh-CN" dirty="0">
                    <a:ea typeface="Cambria Math" panose="02040503050406030204" pitchFamily="18" charset="0"/>
                  </a:rPr>
                  <a:t>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μ</m:t>
                    </m:r>
                    <m:r>
                      <m:rPr>
                        <m:sty m:val="p"/>
                      </m:rPr>
                      <a:rPr lang="en-US" altLang="zh-CN">
                        <a:latin typeface="Cambria Math" panose="02040503050406030204" pitchFamily="18" charset="0"/>
                        <a:ea typeface="Cambria Math" panose="02040503050406030204" pitchFamily="18" charset="0"/>
                      </a:rPr>
                      <m:t>m</m:t>
                    </m:r>
                    <m:r>
                      <a:rPr lang="en-US" altLang="zh-CN" i="1">
                        <a:latin typeface="Cambria Math" panose="02040503050406030204" pitchFamily="18" charset="0"/>
                        <a:ea typeface="Cambria Math" panose="02040503050406030204" pitchFamily="18" charset="0"/>
                      </a:rPr>
                      <m:t> </m:t>
                    </m:r>
                  </m:oMath>
                </a14:m>
                <a:r>
                  <a:rPr lang="zh-CN" altLang="en-US" dirty="0"/>
                  <a:t>，</a:t>
                </a:r>
                <a:r>
                  <a:rPr lang="en-US" altLang="zh-CN" dirty="0"/>
                  <a:t>180</a:t>
                </a:r>
                <a:r>
                  <a:rPr lang="el-GR" altLang="zh-CN" dirty="0">
                    <a:ea typeface="Cambria Math" panose="02040503050406030204" pitchFamily="18" charset="0"/>
                  </a:rPr>
                  <a:t>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μ</m:t>
                    </m:r>
                    <m:r>
                      <m:rPr>
                        <m:sty m:val="p"/>
                      </m:rPr>
                      <a:rPr lang="en-US" altLang="zh-CN">
                        <a:latin typeface="Cambria Math" panose="02040503050406030204" pitchFamily="18" charset="0"/>
                        <a:ea typeface="Cambria Math" panose="02040503050406030204" pitchFamily="18" charset="0"/>
                      </a:rPr>
                      <m:t>m</m:t>
                    </m:r>
                  </m:oMath>
                </a14:m>
                <a:r>
                  <a:rPr lang="zh-CN" altLang="en-US" dirty="0"/>
                  <a:t>浆体的声速、声衰减特性。</a:t>
                </a:r>
                <a:endParaRPr lang="en-US" altLang="zh-CN" dirty="0"/>
              </a:p>
              <a:p>
                <a:r>
                  <a:rPr lang="en-US" altLang="zh-CN" dirty="0"/>
                  <a:t>	</a:t>
                </a:r>
                <a:r>
                  <a:rPr lang="zh-CN" altLang="en-US" sz="1400" dirty="0">
                    <a:solidFill>
                      <a:schemeClr val="accent1">
                        <a:lumMod val="75000"/>
                      </a:schemeClr>
                    </a:solidFill>
                  </a:rPr>
                  <a:t>结论</a:t>
                </a:r>
                <a:r>
                  <a:rPr lang="en-US" altLang="zh-CN" sz="1400" dirty="0">
                    <a:solidFill>
                      <a:schemeClr val="accent1">
                        <a:lumMod val="75000"/>
                      </a:schemeClr>
                    </a:solidFill>
                  </a:rPr>
                  <a:t>:  </a:t>
                </a:r>
                <a:r>
                  <a:rPr lang="zh-CN" altLang="en-US" sz="1400" dirty="0">
                    <a:solidFill>
                      <a:schemeClr val="accent1">
                        <a:lumMod val="75000"/>
                      </a:schemeClr>
                    </a:solidFill>
                  </a:rPr>
                  <a:t>浓度</a:t>
                </a:r>
                <a:r>
                  <a:rPr lang="en-US" altLang="zh-CN" sz="1400" dirty="0">
                    <a:solidFill>
                      <a:schemeClr val="accent1">
                        <a:lumMod val="75000"/>
                      </a:schemeClr>
                    </a:solidFill>
                  </a:rPr>
                  <a:t>10%-50%</a:t>
                </a:r>
                <a:r>
                  <a:rPr lang="zh-CN" altLang="en-US" sz="1400" dirty="0">
                    <a:solidFill>
                      <a:schemeClr val="accent1">
                        <a:lumMod val="75000"/>
                      </a:schemeClr>
                    </a:solidFill>
                  </a:rPr>
                  <a:t>，浓度变化对声速影响更明显，浓度</a:t>
                </a:r>
                <a:r>
                  <a:rPr lang="en-US" altLang="zh-CN" sz="1400" dirty="0">
                    <a:solidFill>
                      <a:schemeClr val="accent1">
                        <a:lumMod val="75000"/>
                      </a:schemeClr>
                    </a:solidFill>
                  </a:rPr>
                  <a:t>0-10%</a:t>
                </a:r>
                <a:r>
                  <a:rPr lang="zh-CN" altLang="en-US" sz="1400" dirty="0">
                    <a:solidFill>
                      <a:schemeClr val="accent1">
                        <a:lumMod val="75000"/>
                      </a:schemeClr>
                    </a:solidFill>
                  </a:rPr>
                  <a:t>，浓度变化对超声衰减影响更明显</a:t>
                </a:r>
                <a:endParaRPr lang="en-US" altLang="zh-CN" dirty="0">
                  <a:solidFill>
                    <a:schemeClr val="accent1">
                      <a:lumMod val="75000"/>
                    </a:schemeClr>
                  </a:solidFill>
                </a:endParaRPr>
              </a:p>
            </p:txBody>
          </p:sp>
        </mc:Choice>
        <mc:Fallback xmlns="">
          <p:sp>
            <p:nvSpPr>
              <p:cNvPr id="5" name="文本框 4">
                <a:extLst>
                  <a:ext uri="{FF2B5EF4-FFF2-40B4-BE49-F238E27FC236}">
                    <a16:creationId xmlns:a16="http://schemas.microsoft.com/office/drawing/2014/main" id="{B458A5A2-55A6-4C71-AC44-54D4C45BA2FD}"/>
                  </a:ext>
                </a:extLst>
              </p:cNvPr>
              <p:cNvSpPr txBox="1">
                <a:spLocks noRot="1" noChangeAspect="1" noMove="1" noResize="1" noEditPoints="1" noAdjustHandles="1" noChangeArrowheads="1" noChangeShapeType="1" noTextEdit="1"/>
              </p:cNvSpPr>
              <p:nvPr/>
            </p:nvSpPr>
            <p:spPr>
              <a:xfrm>
                <a:off x="744187" y="2330878"/>
                <a:ext cx="10474036" cy="646331"/>
              </a:xfrm>
              <a:prstGeom prst="rect">
                <a:avLst/>
              </a:prstGeom>
              <a:blipFill>
                <a:blip r:embed="rId2"/>
                <a:stretch>
                  <a:fillRect l="-466" t="-7547" b="-75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0D0BB07-F56E-49C9-9151-04B99F6EE427}"/>
                  </a:ext>
                </a:extLst>
              </p:cNvPr>
              <p:cNvSpPr txBox="1"/>
              <p:nvPr/>
            </p:nvSpPr>
            <p:spPr>
              <a:xfrm>
                <a:off x="744187" y="3160172"/>
                <a:ext cx="10474036" cy="646331"/>
              </a:xfrm>
              <a:prstGeom prst="rect">
                <a:avLst/>
              </a:prstGeom>
              <a:noFill/>
            </p:spPr>
            <p:txBody>
              <a:bodyPr wrap="square" rtlCol="0">
                <a:spAutoFit/>
              </a:bodyPr>
              <a:lstStyle/>
              <a:p>
                <a:r>
                  <a:rPr lang="en-US" altLang="zh-CN" dirty="0"/>
                  <a:t>Ahawley[2] </a:t>
                </a:r>
                <a:r>
                  <a:rPr lang="zh-CN" altLang="en-US" dirty="0"/>
                  <a:t>从散射角度提出了</a:t>
                </a:r>
                <a:r>
                  <a:rPr lang="en-US" altLang="zh-CN" dirty="0"/>
                  <a:t>ECAH</a:t>
                </a:r>
                <a:r>
                  <a:rPr lang="zh-CN" altLang="en-US" dirty="0"/>
                  <a:t>声衰减模型，可应用于超细颗粒悬浊液中声衰减和声速的计算。</a:t>
                </a:r>
                <a:r>
                  <a:rPr lang="en-US" altLang="zh-CN" dirty="0"/>
                  <a:t> </a:t>
                </a:r>
              </a:p>
              <a:p>
                <a:r>
                  <a:rPr lang="en-US" altLang="zh-CN" dirty="0"/>
                  <a:t>	</a:t>
                </a:r>
                <a:r>
                  <a:rPr lang="zh-CN" altLang="en-US" sz="1400" dirty="0">
                    <a:solidFill>
                      <a:schemeClr val="accent1">
                        <a:lumMod val="75000"/>
                      </a:schemeClr>
                    </a:solidFill>
                  </a:rPr>
                  <a:t>结论</a:t>
                </a:r>
                <a:r>
                  <a:rPr lang="en-US" altLang="zh-CN" sz="1400" dirty="0">
                    <a:solidFill>
                      <a:schemeClr val="accent1">
                        <a:lumMod val="75000"/>
                      </a:schemeClr>
                    </a:solidFill>
                  </a:rPr>
                  <a:t>:</a:t>
                </a:r>
                <a:r>
                  <a:rPr lang="zh-CN" altLang="en-US" sz="1400" dirty="0">
                    <a:solidFill>
                      <a:schemeClr val="accent1">
                        <a:lumMod val="75000"/>
                      </a:schemeClr>
                    </a:solidFill>
                  </a:rPr>
                  <a:t> 声衰减主要有</a:t>
                </a:r>
                <a:r>
                  <a:rPr lang="en-US" altLang="zh-CN" sz="1400" dirty="0">
                    <a:solidFill>
                      <a:schemeClr val="accent1">
                        <a:lumMod val="75000"/>
                      </a:schemeClr>
                    </a:solidFill>
                  </a:rPr>
                  <a:t>3</a:t>
                </a:r>
                <a:r>
                  <a:rPr lang="zh-CN" altLang="en-US" sz="1400" dirty="0">
                    <a:solidFill>
                      <a:schemeClr val="accent1">
                        <a:lumMod val="75000"/>
                      </a:schemeClr>
                    </a:solidFill>
                  </a:rPr>
                  <a:t>种机制：粘性、热传导和散射。当颗粒粒径较大</a:t>
                </a:r>
                <a:r>
                  <a:rPr lang="en-US" altLang="zh-CN" sz="1400" dirty="0">
                    <a:solidFill>
                      <a:schemeClr val="accent1">
                        <a:lumMod val="75000"/>
                      </a:schemeClr>
                    </a:solidFill>
                  </a:rPr>
                  <a:t>(</a:t>
                </a:r>
                <a:r>
                  <a:rPr lang="zh-CN" altLang="en-US" sz="1400" dirty="0">
                    <a:solidFill>
                      <a:schemeClr val="accent1">
                        <a:lumMod val="75000"/>
                      </a:schemeClr>
                    </a:solidFill>
                  </a:rPr>
                  <a:t>半径大于</a:t>
                </a:r>
                <a14:m>
                  <m:oMath xmlns:m="http://schemas.openxmlformats.org/officeDocument/2006/math">
                    <m:r>
                      <a:rPr lang="en-US" altLang="zh-CN" sz="1400" b="0" i="1" dirty="0" smtClean="0">
                        <a:solidFill>
                          <a:schemeClr val="accent1"/>
                        </a:solidFill>
                        <a:latin typeface="Cambria Math" panose="02040503050406030204" pitchFamily="18" charset="0"/>
                        <a:ea typeface="Cambria Math" panose="02040503050406030204" pitchFamily="18" charset="0"/>
                      </a:rPr>
                      <m:t>2</m:t>
                    </m:r>
                    <m:r>
                      <a:rPr lang="en-US" altLang="zh-CN" sz="1400" i="1" dirty="0" smtClean="0">
                        <a:solidFill>
                          <a:schemeClr val="accent1"/>
                        </a:solidFill>
                        <a:latin typeface="Cambria Math" panose="02040503050406030204" pitchFamily="18" charset="0"/>
                        <a:ea typeface="Cambria Math" panose="02040503050406030204" pitchFamily="18" charset="0"/>
                      </a:rPr>
                      <m:t>0</m:t>
                    </m:r>
                    <m:r>
                      <m:rPr>
                        <m:sty m:val="p"/>
                      </m:rPr>
                      <a:rPr lang="el-GR" altLang="zh-CN" b="0" i="1" smtClean="0">
                        <a:solidFill>
                          <a:schemeClr val="accent1"/>
                        </a:solidFill>
                        <a:latin typeface="Cambria Math" panose="02040503050406030204" pitchFamily="18" charset="0"/>
                        <a:ea typeface="Cambria Math" panose="02040503050406030204" pitchFamily="18" charset="0"/>
                      </a:rPr>
                      <m:t>μ</m:t>
                    </m:r>
                    <m:r>
                      <m:rPr>
                        <m:sty m:val="p"/>
                      </m:rPr>
                      <a:rPr lang="en-US" altLang="zh-CN" b="0" i="0" smtClean="0">
                        <a:solidFill>
                          <a:schemeClr val="accent1"/>
                        </a:solidFill>
                        <a:latin typeface="Cambria Math" panose="02040503050406030204" pitchFamily="18" charset="0"/>
                        <a:ea typeface="Cambria Math" panose="02040503050406030204" pitchFamily="18" charset="0"/>
                      </a:rPr>
                      <m:t>m</m:t>
                    </m:r>
                  </m:oMath>
                </a14:m>
                <a:r>
                  <a:rPr lang="zh-CN" altLang="en-US" sz="1400" dirty="0">
                    <a:solidFill>
                      <a:schemeClr val="accent1">
                        <a:lumMod val="75000"/>
                      </a:schemeClr>
                    </a:solidFill>
                  </a:rPr>
                  <a:t>）时，散射占主导地位</a:t>
                </a:r>
                <a:endParaRPr lang="en-US" altLang="zh-CN" dirty="0">
                  <a:solidFill>
                    <a:schemeClr val="accent1">
                      <a:lumMod val="75000"/>
                    </a:schemeClr>
                  </a:solidFill>
                </a:endParaRPr>
              </a:p>
            </p:txBody>
          </p:sp>
        </mc:Choice>
        <mc:Fallback xmlns="">
          <p:sp>
            <p:nvSpPr>
              <p:cNvPr id="6" name="文本框 5">
                <a:extLst>
                  <a:ext uri="{FF2B5EF4-FFF2-40B4-BE49-F238E27FC236}">
                    <a16:creationId xmlns:a16="http://schemas.microsoft.com/office/drawing/2014/main" id="{10D0BB07-F56E-49C9-9151-04B99F6EE427}"/>
                  </a:ext>
                </a:extLst>
              </p:cNvPr>
              <p:cNvSpPr txBox="1">
                <a:spLocks noRot="1" noChangeAspect="1" noMove="1" noResize="1" noEditPoints="1" noAdjustHandles="1" noChangeArrowheads="1" noChangeShapeType="1" noTextEdit="1"/>
              </p:cNvSpPr>
              <p:nvPr/>
            </p:nvSpPr>
            <p:spPr>
              <a:xfrm>
                <a:off x="744187" y="3160172"/>
                <a:ext cx="10474036" cy="646331"/>
              </a:xfrm>
              <a:prstGeom prst="rect">
                <a:avLst/>
              </a:prstGeom>
              <a:blipFill>
                <a:blip r:embed="rId3"/>
                <a:stretch>
                  <a:fillRect l="-466" t="-7547" b="-7547"/>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B985D949-4846-4423-8889-F5E58B03BFF1}"/>
              </a:ext>
            </a:extLst>
          </p:cNvPr>
          <p:cNvSpPr txBox="1"/>
          <p:nvPr/>
        </p:nvSpPr>
        <p:spPr>
          <a:xfrm>
            <a:off x="744186" y="4062236"/>
            <a:ext cx="10854047" cy="646331"/>
          </a:xfrm>
          <a:prstGeom prst="rect">
            <a:avLst/>
          </a:prstGeom>
          <a:noFill/>
        </p:spPr>
        <p:txBody>
          <a:bodyPr wrap="square">
            <a:spAutoFit/>
          </a:bodyPr>
          <a:lstStyle/>
          <a:p>
            <a:r>
              <a:rPr lang="zh-CN" altLang="en-US" dirty="0"/>
              <a:t>姚士强</a:t>
            </a:r>
            <a:r>
              <a:rPr lang="en-US" altLang="zh-CN" dirty="0"/>
              <a:t>[3] </a:t>
            </a:r>
            <a:r>
              <a:rPr lang="zh-CN" altLang="en-US" dirty="0"/>
              <a:t>利用超声波衰减原理实现了高含水量浆体的浓度测量</a:t>
            </a:r>
            <a:endParaRPr lang="en-US" altLang="zh-CN" dirty="0"/>
          </a:p>
          <a:p>
            <a:r>
              <a:rPr lang="en-US" altLang="zh-CN" dirty="0"/>
              <a:t>	</a:t>
            </a:r>
            <a:r>
              <a:rPr lang="zh-CN" altLang="en-US" sz="1400" dirty="0">
                <a:solidFill>
                  <a:schemeClr val="accent1">
                    <a:lumMod val="75000"/>
                  </a:schemeClr>
                </a:solidFill>
              </a:rPr>
              <a:t>结论</a:t>
            </a:r>
            <a:r>
              <a:rPr lang="en-US" altLang="zh-CN" sz="1400" dirty="0">
                <a:solidFill>
                  <a:schemeClr val="accent1">
                    <a:lumMod val="75000"/>
                  </a:schemeClr>
                </a:solidFill>
              </a:rPr>
              <a:t>:</a:t>
            </a:r>
            <a:r>
              <a:rPr lang="zh-CN" altLang="en-US" sz="1400" dirty="0">
                <a:solidFill>
                  <a:schemeClr val="accent1">
                    <a:lumMod val="75000"/>
                  </a:schemeClr>
                </a:solidFill>
              </a:rPr>
              <a:t> 高水基流体在</a:t>
            </a:r>
            <a:r>
              <a:rPr lang="en-US" altLang="zh-CN" sz="1400" dirty="0">
                <a:solidFill>
                  <a:schemeClr val="accent1">
                    <a:lumMod val="75000"/>
                  </a:schemeClr>
                </a:solidFill>
              </a:rPr>
              <a:t>0%-8%</a:t>
            </a:r>
            <a:r>
              <a:rPr lang="zh-CN" altLang="en-US" sz="1400" dirty="0">
                <a:solidFill>
                  <a:schemeClr val="accent1">
                    <a:lumMod val="75000"/>
                  </a:schemeClr>
                </a:solidFill>
              </a:rPr>
              <a:t>的浓度范围内与超声衰减有很好的线性关系</a:t>
            </a:r>
            <a:endParaRPr lang="zh-CN" altLang="en-US" dirty="0">
              <a:solidFill>
                <a:schemeClr val="accent1">
                  <a:lumMod val="75000"/>
                </a:schemeClr>
              </a:solidFill>
            </a:endParaRPr>
          </a:p>
        </p:txBody>
      </p:sp>
      <p:sp>
        <p:nvSpPr>
          <p:cNvPr id="9" name="文本框 8">
            <a:extLst>
              <a:ext uri="{FF2B5EF4-FFF2-40B4-BE49-F238E27FC236}">
                <a16:creationId xmlns:a16="http://schemas.microsoft.com/office/drawing/2014/main" id="{080E893F-84D2-4421-992D-6A37BAF9C916}"/>
              </a:ext>
            </a:extLst>
          </p:cNvPr>
          <p:cNvSpPr txBox="1"/>
          <p:nvPr/>
        </p:nvSpPr>
        <p:spPr>
          <a:xfrm>
            <a:off x="744186" y="5008303"/>
            <a:ext cx="9987149" cy="646331"/>
          </a:xfrm>
          <a:prstGeom prst="rect">
            <a:avLst/>
          </a:prstGeom>
          <a:noFill/>
        </p:spPr>
        <p:txBody>
          <a:bodyPr wrap="square">
            <a:spAutoFit/>
          </a:bodyPr>
          <a:lstStyle/>
          <a:p>
            <a:r>
              <a:rPr lang="zh-CN" altLang="en-US" dirty="0"/>
              <a:t>北京天健创新仪表有限公司，丹东东方测控有限公司等，利用超声波衰减原理制作了污泥浓度计</a:t>
            </a:r>
            <a:endParaRPr lang="en-US" altLang="zh-CN" dirty="0"/>
          </a:p>
          <a:p>
            <a:r>
              <a:rPr lang="en-US" altLang="zh-CN" dirty="0"/>
              <a:t>	</a:t>
            </a:r>
            <a:r>
              <a:rPr lang="zh-CN" altLang="en-US" sz="1400" dirty="0">
                <a:solidFill>
                  <a:schemeClr val="accent1">
                    <a:lumMod val="75000"/>
                  </a:schemeClr>
                </a:solidFill>
              </a:rPr>
              <a:t>原理</a:t>
            </a:r>
            <a:r>
              <a:rPr lang="en-US" altLang="zh-CN" sz="1400" dirty="0">
                <a:solidFill>
                  <a:schemeClr val="accent1">
                    <a:lumMod val="75000"/>
                  </a:schemeClr>
                </a:solidFill>
              </a:rPr>
              <a:t>:</a:t>
            </a:r>
            <a:r>
              <a:rPr lang="zh-CN" altLang="en-US" sz="1400" dirty="0">
                <a:solidFill>
                  <a:schemeClr val="accent1">
                    <a:lumMod val="75000"/>
                  </a:schemeClr>
                </a:solidFill>
              </a:rPr>
              <a:t> 测量超声波声强衰减值来测量污泥浓度</a:t>
            </a:r>
            <a:endParaRPr lang="zh-CN" altLang="en-US" sz="1600" dirty="0">
              <a:solidFill>
                <a:schemeClr val="accent1">
                  <a:lumMod val="75000"/>
                </a:schemeClr>
              </a:solidFill>
            </a:endParaRPr>
          </a:p>
        </p:txBody>
      </p:sp>
      <p:sp>
        <p:nvSpPr>
          <p:cNvPr id="10" name="文本框 9">
            <a:extLst>
              <a:ext uri="{FF2B5EF4-FFF2-40B4-BE49-F238E27FC236}">
                <a16:creationId xmlns:a16="http://schemas.microsoft.com/office/drawing/2014/main" id="{609A45FF-017A-42B1-9169-027AF2DA0824}"/>
              </a:ext>
            </a:extLst>
          </p:cNvPr>
          <p:cNvSpPr txBox="1"/>
          <p:nvPr/>
        </p:nvSpPr>
        <p:spPr>
          <a:xfrm>
            <a:off x="657224" y="5888182"/>
            <a:ext cx="10474036" cy="830997"/>
          </a:xfrm>
          <a:prstGeom prst="rect">
            <a:avLst/>
          </a:prstGeom>
          <a:noFill/>
        </p:spPr>
        <p:txBody>
          <a:bodyPr wrap="square" rtlCol="0">
            <a:spAutoFit/>
          </a:bodyPr>
          <a:lstStyle/>
          <a:p>
            <a:r>
              <a:rPr lang="en-US" altLang="zh-CN" sz="1000" dirty="0">
                <a:solidFill>
                  <a:srgbClr val="C00000"/>
                </a:solidFill>
              </a:rPr>
              <a:t>[1] V. </a:t>
            </a:r>
            <a:r>
              <a:rPr lang="en-US" altLang="zh-CN" sz="1000" dirty="0" err="1">
                <a:solidFill>
                  <a:srgbClr val="C00000"/>
                </a:solidFill>
              </a:rPr>
              <a:t>Strolojaun</a:t>
            </a:r>
            <a:r>
              <a:rPr lang="en-US" altLang="zh-CN" sz="1000" dirty="0">
                <a:solidFill>
                  <a:srgbClr val="C00000"/>
                </a:solidFill>
              </a:rPr>
              <a:t>. Characterization of Slurry Systems by Ultrasonic Techniques. Chemical Engineering Journal. 2001. 84: 215-222</a:t>
            </a:r>
          </a:p>
          <a:p>
            <a:r>
              <a:rPr lang="en-US" altLang="zh-CN" sz="1000" dirty="0">
                <a:solidFill>
                  <a:srgbClr val="C00000"/>
                </a:solidFill>
              </a:rPr>
              <a:t>[2] ALLEGRA</a:t>
            </a:r>
            <a:r>
              <a:rPr lang="zh-CN" altLang="en-US" sz="1000" dirty="0">
                <a:solidFill>
                  <a:srgbClr val="C00000"/>
                </a:solidFill>
              </a:rPr>
              <a:t> </a:t>
            </a:r>
            <a:r>
              <a:rPr lang="en-US" altLang="zh-CN" sz="1000" dirty="0">
                <a:solidFill>
                  <a:srgbClr val="C00000"/>
                </a:solidFill>
              </a:rPr>
              <a:t>J, RS AHAWLEY. Attenuation of sound in suspensions emulsions: theory and experiments[J]. </a:t>
            </a:r>
            <a:r>
              <a:rPr lang="en-US" altLang="zh-CN" sz="1000" dirty="0" err="1">
                <a:solidFill>
                  <a:srgbClr val="C00000"/>
                </a:solidFill>
              </a:rPr>
              <a:t>Acoust</a:t>
            </a:r>
            <a:r>
              <a:rPr lang="en-US" altLang="zh-CN" sz="1000" dirty="0">
                <a:solidFill>
                  <a:srgbClr val="C00000"/>
                </a:solidFill>
              </a:rPr>
              <a:t>. Soc. Am. 1972, 51, 1545-1564</a:t>
            </a:r>
          </a:p>
          <a:p>
            <a:r>
              <a:rPr lang="en-US" altLang="zh-CN" sz="1000" dirty="0">
                <a:solidFill>
                  <a:srgbClr val="C00000"/>
                </a:solidFill>
              </a:rPr>
              <a:t>[3] </a:t>
            </a:r>
            <a:r>
              <a:rPr lang="zh-CN" altLang="en-US" sz="1000" dirty="0">
                <a:solidFill>
                  <a:srgbClr val="C00000"/>
                </a:solidFill>
              </a:rPr>
              <a:t>姚士强，用超声波方法检测高水及流体介质浓度的研究</a:t>
            </a:r>
            <a:r>
              <a:rPr lang="en-US" altLang="zh-CN" sz="1000" dirty="0">
                <a:solidFill>
                  <a:srgbClr val="C00000"/>
                </a:solidFill>
              </a:rPr>
              <a:t>. </a:t>
            </a:r>
            <a:r>
              <a:rPr lang="zh-CN" altLang="en-US" sz="1000" dirty="0">
                <a:solidFill>
                  <a:srgbClr val="C00000"/>
                </a:solidFill>
              </a:rPr>
              <a:t>仪表技术与传感器</a:t>
            </a:r>
            <a:r>
              <a:rPr lang="en-US" altLang="zh-CN" sz="1000" dirty="0">
                <a:solidFill>
                  <a:srgbClr val="C00000"/>
                </a:solidFill>
              </a:rPr>
              <a:t>, 2001,(9): 39-41</a:t>
            </a:r>
          </a:p>
          <a:p>
            <a:endParaRPr lang="en-US" altLang="zh-CN" dirty="0"/>
          </a:p>
        </p:txBody>
      </p:sp>
      <p:sp>
        <p:nvSpPr>
          <p:cNvPr id="11" name="文本框 10">
            <a:extLst>
              <a:ext uri="{FF2B5EF4-FFF2-40B4-BE49-F238E27FC236}">
                <a16:creationId xmlns:a16="http://schemas.microsoft.com/office/drawing/2014/main" id="{729782ED-1697-4A3A-AB82-03F5B98B5930}"/>
              </a:ext>
            </a:extLst>
          </p:cNvPr>
          <p:cNvSpPr txBox="1"/>
          <p:nvPr/>
        </p:nvSpPr>
        <p:spPr>
          <a:xfrm>
            <a:off x="447303" y="1905173"/>
            <a:ext cx="6096000" cy="369332"/>
          </a:xfrm>
          <a:prstGeom prst="rect">
            <a:avLst/>
          </a:prstGeom>
          <a:noFill/>
        </p:spPr>
        <p:txBody>
          <a:bodyPr wrap="square">
            <a:spAutoFit/>
          </a:bodyPr>
          <a:lstStyle/>
          <a:p>
            <a:r>
              <a:rPr lang="zh-CN" altLang="en-US" dirty="0">
                <a:solidFill>
                  <a:schemeClr val="accent1">
                    <a:lumMod val="75000"/>
                  </a:schemeClr>
                </a:solidFill>
              </a:rPr>
              <a:t>代表性成果</a:t>
            </a:r>
            <a:r>
              <a:rPr lang="zh-CN" altLang="en-US" dirty="0"/>
              <a:t>：</a:t>
            </a:r>
          </a:p>
        </p:txBody>
      </p:sp>
    </p:spTree>
    <p:extLst>
      <p:ext uri="{BB962C8B-B14F-4D97-AF65-F5344CB8AC3E}">
        <p14:creationId xmlns:p14="http://schemas.microsoft.com/office/powerpoint/2010/main" val="160323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研究现状总结</a:t>
            </a:r>
          </a:p>
        </p:txBody>
      </p:sp>
      <p:sp>
        <p:nvSpPr>
          <p:cNvPr id="5" name="文本框 4">
            <a:extLst>
              <a:ext uri="{FF2B5EF4-FFF2-40B4-BE49-F238E27FC236}">
                <a16:creationId xmlns:a16="http://schemas.microsoft.com/office/drawing/2014/main" id="{B458A5A2-55A6-4C71-AC44-54D4C45BA2FD}"/>
              </a:ext>
            </a:extLst>
          </p:cNvPr>
          <p:cNvSpPr txBox="1"/>
          <p:nvPr/>
        </p:nvSpPr>
        <p:spPr>
          <a:xfrm>
            <a:off x="760021" y="1741714"/>
            <a:ext cx="10474036" cy="2585323"/>
          </a:xfrm>
          <a:prstGeom prst="rect">
            <a:avLst/>
          </a:prstGeom>
          <a:noFill/>
        </p:spPr>
        <p:txBody>
          <a:bodyPr wrap="square" rtlCol="0">
            <a:spAutoFit/>
          </a:bodyPr>
          <a:lstStyle/>
          <a:p>
            <a:endParaRPr lang="en-US" altLang="zh-CN" dirty="0"/>
          </a:p>
          <a:p>
            <a:pPr marL="342900" indent="-342900">
              <a:buAutoNum type="arabicPeriod"/>
            </a:pPr>
            <a:r>
              <a:rPr lang="zh-CN" altLang="en-US" dirty="0"/>
              <a:t>多数研究仅针对单组分浆液，缺乏有关超声波在混合成分浆液中的传播特性的研究</a:t>
            </a:r>
            <a:endParaRPr lang="en-US" altLang="zh-CN" dirty="0"/>
          </a:p>
          <a:p>
            <a:pPr marL="342900" indent="-342900">
              <a:buAutoNum type="arabicPeriod"/>
            </a:pPr>
            <a:endParaRPr lang="en-US" altLang="zh-CN" dirty="0"/>
          </a:p>
          <a:p>
            <a:pPr marL="342900" indent="-342900">
              <a:buAutoNum type="arabicPeriod"/>
            </a:pPr>
            <a:r>
              <a:rPr lang="zh-CN" altLang="en-US" dirty="0"/>
              <a:t>浆液气泡对超声波传播影响较大，干扰不易去除</a:t>
            </a:r>
            <a:endParaRPr lang="en-US" altLang="zh-CN" dirty="0"/>
          </a:p>
          <a:p>
            <a:pPr marL="342900" indent="-342900">
              <a:buAutoNum type="arabicPeriod"/>
            </a:pPr>
            <a:endParaRPr lang="en-US" altLang="zh-CN" dirty="0"/>
          </a:p>
          <a:p>
            <a:pPr marL="342900" indent="-342900">
              <a:buAutoNum type="arabicPeriod"/>
            </a:pPr>
            <a:r>
              <a:rPr lang="zh-CN" altLang="en-US" dirty="0"/>
              <a:t>多数研究均从声学和浆液物理性质的角度推导超声衰减模型，模型较为简单，存在局限性</a:t>
            </a:r>
            <a:endParaRPr lang="en-US" altLang="zh-CN" dirty="0"/>
          </a:p>
          <a:p>
            <a:pPr marL="342900" indent="-342900">
              <a:buAutoNum type="arabicPeriod"/>
            </a:pPr>
            <a:endParaRPr lang="en-US" altLang="zh-CN" dirty="0"/>
          </a:p>
          <a:p>
            <a:pPr marL="342900" indent="-342900">
              <a:buAutoNum type="arabicPeriod"/>
            </a:pPr>
            <a:r>
              <a:rPr lang="zh-CN" altLang="en-US" dirty="0"/>
              <a:t>市售的几款超声波污泥浓度计均采用单频率、单对探头测量，测量方式较为简单，仅对特定成分的浆液有较好的测量效果。</a:t>
            </a:r>
            <a:endParaRPr lang="en-US" altLang="zh-CN" dirty="0"/>
          </a:p>
        </p:txBody>
      </p:sp>
      <p:sp>
        <p:nvSpPr>
          <p:cNvPr id="3" name="文本框 2">
            <a:extLst>
              <a:ext uri="{FF2B5EF4-FFF2-40B4-BE49-F238E27FC236}">
                <a16:creationId xmlns:a16="http://schemas.microsoft.com/office/drawing/2014/main" id="{FDEA913B-252F-464B-BD8D-D2B1C0333688}"/>
              </a:ext>
            </a:extLst>
          </p:cNvPr>
          <p:cNvSpPr txBox="1"/>
          <p:nvPr/>
        </p:nvSpPr>
        <p:spPr>
          <a:xfrm>
            <a:off x="760021" y="4385954"/>
            <a:ext cx="10212779" cy="2031325"/>
          </a:xfrm>
          <a:prstGeom prst="rect">
            <a:avLst/>
          </a:prstGeom>
          <a:noFill/>
        </p:spPr>
        <p:txBody>
          <a:bodyPr wrap="square" rtlCol="0">
            <a:spAutoFit/>
          </a:bodyPr>
          <a:lstStyle/>
          <a:p>
            <a:r>
              <a:rPr lang="zh-CN" altLang="en-US" dirty="0">
                <a:solidFill>
                  <a:schemeClr val="accent1">
                    <a:lumMod val="75000"/>
                  </a:schemeClr>
                </a:solidFill>
              </a:rPr>
              <a:t>改进方向：</a:t>
            </a:r>
            <a:endParaRPr lang="en-US" altLang="zh-CN" dirty="0">
              <a:solidFill>
                <a:schemeClr val="accent1">
                  <a:lumMod val="75000"/>
                </a:schemeClr>
              </a:solidFill>
            </a:endParaRPr>
          </a:p>
          <a:p>
            <a:endParaRPr lang="en-US" altLang="zh-CN" dirty="0">
              <a:solidFill>
                <a:schemeClr val="accent1">
                  <a:lumMod val="75000"/>
                </a:schemeClr>
              </a:solidFill>
            </a:endParaRPr>
          </a:p>
          <a:p>
            <a:r>
              <a:rPr lang="en-US" altLang="zh-CN" dirty="0">
                <a:solidFill>
                  <a:schemeClr val="accent1">
                    <a:lumMod val="75000"/>
                  </a:schemeClr>
                </a:solidFill>
              </a:rPr>
              <a:t>	1. </a:t>
            </a:r>
            <a:r>
              <a:rPr lang="zh-CN" altLang="en-US" dirty="0">
                <a:solidFill>
                  <a:schemeClr val="accent1">
                    <a:lumMod val="75000"/>
                  </a:schemeClr>
                </a:solidFill>
              </a:rPr>
              <a:t>使用多种不同频率的超声波测量，使接收信号携带多种悬浮颗粒的信息。</a:t>
            </a:r>
            <a:endParaRPr lang="en-US" altLang="zh-CN" dirty="0">
              <a:solidFill>
                <a:schemeClr val="accent1">
                  <a:lumMod val="75000"/>
                </a:schemeClr>
              </a:solidFill>
            </a:endParaRPr>
          </a:p>
          <a:p>
            <a:r>
              <a:rPr lang="en-US" altLang="zh-CN" dirty="0">
                <a:solidFill>
                  <a:schemeClr val="accent1">
                    <a:lumMod val="75000"/>
                  </a:schemeClr>
                </a:solidFill>
              </a:rPr>
              <a:t>	2. </a:t>
            </a:r>
            <a:r>
              <a:rPr lang="zh-CN" altLang="en-US" dirty="0">
                <a:solidFill>
                  <a:schemeClr val="accent1">
                    <a:lumMod val="75000"/>
                  </a:schemeClr>
                </a:solidFill>
              </a:rPr>
              <a:t>同时测量超声功率衰减以及相位变化，丰富测量手段。</a:t>
            </a:r>
            <a:endParaRPr lang="en-US" altLang="zh-CN" dirty="0">
              <a:solidFill>
                <a:schemeClr val="accent1">
                  <a:lumMod val="75000"/>
                </a:schemeClr>
              </a:solidFill>
            </a:endParaRPr>
          </a:p>
          <a:p>
            <a:r>
              <a:rPr lang="en-US" altLang="zh-CN" dirty="0">
                <a:solidFill>
                  <a:schemeClr val="accent1">
                    <a:lumMod val="75000"/>
                  </a:schemeClr>
                </a:solidFill>
              </a:rPr>
              <a:t>	3. </a:t>
            </a:r>
            <a:r>
              <a:rPr lang="zh-CN" altLang="en-US" dirty="0">
                <a:solidFill>
                  <a:schemeClr val="accent1">
                    <a:lumMod val="75000"/>
                  </a:schemeClr>
                </a:solidFill>
              </a:rPr>
              <a:t>使用多传感器融合测量（温度，光学等）补偿因温度、气泡造成的检测干扰。</a:t>
            </a:r>
            <a:r>
              <a:rPr lang="en-US" altLang="zh-CN" dirty="0">
                <a:solidFill>
                  <a:schemeClr val="accent1">
                    <a:lumMod val="75000"/>
                  </a:schemeClr>
                </a:solidFill>
              </a:rPr>
              <a:t> </a:t>
            </a:r>
          </a:p>
          <a:p>
            <a:r>
              <a:rPr lang="en-US" altLang="zh-CN" dirty="0">
                <a:solidFill>
                  <a:schemeClr val="accent1">
                    <a:lumMod val="75000"/>
                  </a:schemeClr>
                </a:solidFill>
              </a:rPr>
              <a:t>	4. </a:t>
            </a:r>
            <a:r>
              <a:rPr lang="zh-CN" altLang="en-US" dirty="0">
                <a:solidFill>
                  <a:schemeClr val="accent1">
                    <a:lumMod val="75000"/>
                  </a:schemeClr>
                </a:solidFill>
              </a:rPr>
              <a:t>使用机器学习算法分析超声衰减模型，打破传统物理模型应用局限性。</a:t>
            </a:r>
            <a:endParaRPr lang="en-US" altLang="zh-CN" dirty="0">
              <a:solidFill>
                <a:schemeClr val="accent1">
                  <a:lumMod val="75000"/>
                </a:schemeClr>
              </a:solidFill>
            </a:endParaRPr>
          </a:p>
          <a:p>
            <a:r>
              <a:rPr lang="en-US" altLang="zh-CN" dirty="0">
                <a:solidFill>
                  <a:schemeClr val="accent1">
                    <a:lumMod val="75000"/>
                  </a:schemeClr>
                </a:solidFill>
              </a:rPr>
              <a:t>         </a:t>
            </a:r>
            <a:endParaRPr lang="zh-CN" altLang="en-US" dirty="0">
              <a:solidFill>
                <a:schemeClr val="accent1">
                  <a:lumMod val="75000"/>
                </a:schemeClr>
              </a:solidFill>
            </a:endParaRPr>
          </a:p>
        </p:txBody>
      </p:sp>
    </p:spTree>
    <p:extLst>
      <p:ext uri="{BB962C8B-B14F-4D97-AF65-F5344CB8AC3E}">
        <p14:creationId xmlns:p14="http://schemas.microsoft.com/office/powerpoint/2010/main" val="1922912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a:extLst>
              <a:ext uri="{FF2B5EF4-FFF2-40B4-BE49-F238E27FC236}">
                <a16:creationId xmlns:a16="http://schemas.microsoft.com/office/drawing/2014/main" id="{F2533B9A-ED43-40B9-862E-22BF2FC64027}"/>
              </a:ext>
            </a:extLst>
          </p:cNvPr>
          <p:cNvPicPr>
            <a:picLocks noChangeAspect="1"/>
          </p:cNvPicPr>
          <p:nvPr/>
        </p:nvPicPr>
        <p:blipFill>
          <a:blip r:embed="rId2"/>
          <a:stretch>
            <a:fillRect/>
          </a:stretch>
        </p:blipFill>
        <p:spPr>
          <a:xfrm>
            <a:off x="8292702" y="4041367"/>
            <a:ext cx="3017555" cy="2530416"/>
          </a:xfrm>
          <a:prstGeom prst="rect">
            <a:avLst/>
          </a:prstGeom>
        </p:spPr>
      </p:pic>
      <p:pic>
        <p:nvPicPr>
          <p:cNvPr id="11" name="图片 10">
            <a:extLst>
              <a:ext uri="{FF2B5EF4-FFF2-40B4-BE49-F238E27FC236}">
                <a16:creationId xmlns:a16="http://schemas.microsoft.com/office/drawing/2014/main" id="{59487299-4A32-45D6-BD10-C1AFC582A0AB}"/>
              </a:ext>
            </a:extLst>
          </p:cNvPr>
          <p:cNvPicPr>
            <a:picLocks noChangeAspect="1"/>
          </p:cNvPicPr>
          <p:nvPr/>
        </p:nvPicPr>
        <p:blipFill>
          <a:blip r:embed="rId3"/>
          <a:stretch>
            <a:fillRect/>
          </a:stretch>
        </p:blipFill>
        <p:spPr>
          <a:xfrm>
            <a:off x="485415" y="2277876"/>
            <a:ext cx="4710045" cy="4080591"/>
          </a:xfrm>
          <a:prstGeom prst="rect">
            <a:avLst/>
          </a:prstGeom>
        </p:spPr>
      </p:pic>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方案介绍</a:t>
            </a:r>
          </a:p>
        </p:txBody>
      </p:sp>
      <p:sp>
        <p:nvSpPr>
          <p:cNvPr id="5" name="文本框 4">
            <a:extLst>
              <a:ext uri="{FF2B5EF4-FFF2-40B4-BE49-F238E27FC236}">
                <a16:creationId xmlns:a16="http://schemas.microsoft.com/office/drawing/2014/main" id="{B458A5A2-55A6-4C71-AC44-54D4C45BA2FD}"/>
              </a:ext>
            </a:extLst>
          </p:cNvPr>
          <p:cNvSpPr txBox="1"/>
          <p:nvPr/>
        </p:nvSpPr>
        <p:spPr>
          <a:xfrm>
            <a:off x="760021" y="1741714"/>
            <a:ext cx="10474036" cy="646331"/>
          </a:xfrm>
          <a:prstGeom prst="rect">
            <a:avLst/>
          </a:prstGeom>
          <a:noFill/>
        </p:spPr>
        <p:txBody>
          <a:bodyPr wrap="square" rtlCol="0">
            <a:spAutoFit/>
          </a:bodyPr>
          <a:lstStyle/>
          <a:p>
            <a:endParaRPr lang="en-US" altLang="zh-CN" dirty="0"/>
          </a:p>
          <a:p>
            <a:endParaRPr lang="zh-CN" altLang="en-US" dirty="0"/>
          </a:p>
        </p:txBody>
      </p:sp>
      <p:cxnSp>
        <p:nvCxnSpPr>
          <p:cNvPr id="6" name="直接箭头连接符 5">
            <a:extLst>
              <a:ext uri="{FF2B5EF4-FFF2-40B4-BE49-F238E27FC236}">
                <a16:creationId xmlns:a16="http://schemas.microsoft.com/office/drawing/2014/main" id="{511A1B56-AC5B-47CC-9C3D-BBFB3540BB6D}"/>
              </a:ext>
            </a:extLst>
          </p:cNvPr>
          <p:cNvCxnSpPr>
            <a:cxnSpLocks/>
          </p:cNvCxnSpPr>
          <p:nvPr/>
        </p:nvCxnSpPr>
        <p:spPr>
          <a:xfrm flipH="1">
            <a:off x="3870863" y="2538405"/>
            <a:ext cx="368135" cy="5425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060B1D02-DAF1-44F2-A01D-BC00F9B7B764}"/>
              </a:ext>
            </a:extLst>
          </p:cNvPr>
          <p:cNvSpPr txBox="1"/>
          <p:nvPr/>
        </p:nvSpPr>
        <p:spPr>
          <a:xfrm>
            <a:off x="408215" y="1914966"/>
            <a:ext cx="4310743" cy="461665"/>
          </a:xfrm>
          <a:prstGeom prst="rect">
            <a:avLst/>
          </a:prstGeom>
          <a:noFill/>
        </p:spPr>
        <p:txBody>
          <a:bodyPr wrap="square" rtlCol="0">
            <a:spAutoFit/>
          </a:bodyPr>
          <a:lstStyle/>
          <a:p>
            <a:r>
              <a:rPr lang="zh-CN" altLang="en-US" sz="2400" b="1" dirty="0"/>
              <a:t>开发测试平台：</a:t>
            </a:r>
          </a:p>
        </p:txBody>
      </p:sp>
      <p:sp>
        <p:nvSpPr>
          <p:cNvPr id="9" name="文本框 8">
            <a:extLst>
              <a:ext uri="{FF2B5EF4-FFF2-40B4-BE49-F238E27FC236}">
                <a16:creationId xmlns:a16="http://schemas.microsoft.com/office/drawing/2014/main" id="{3349B972-FD24-4EC4-A41D-078FDF252517}"/>
              </a:ext>
            </a:extLst>
          </p:cNvPr>
          <p:cNvSpPr txBox="1"/>
          <p:nvPr/>
        </p:nvSpPr>
        <p:spPr>
          <a:xfrm>
            <a:off x="3765428" y="2134837"/>
            <a:ext cx="1907059" cy="369332"/>
          </a:xfrm>
          <a:prstGeom prst="rect">
            <a:avLst/>
          </a:prstGeom>
          <a:noFill/>
        </p:spPr>
        <p:txBody>
          <a:bodyPr wrap="square" rtlCol="0">
            <a:spAutoFit/>
          </a:bodyPr>
          <a:lstStyle/>
          <a:p>
            <a:r>
              <a:rPr lang="zh-CN" altLang="en-US" dirty="0"/>
              <a:t>桶形容器（铝制）</a:t>
            </a:r>
          </a:p>
        </p:txBody>
      </p:sp>
      <p:cxnSp>
        <p:nvCxnSpPr>
          <p:cNvPr id="12" name="直接箭头连接符 11">
            <a:extLst>
              <a:ext uri="{FF2B5EF4-FFF2-40B4-BE49-F238E27FC236}">
                <a16:creationId xmlns:a16="http://schemas.microsoft.com/office/drawing/2014/main" id="{C634DE96-8ED2-437F-BA0E-2A6A218B286D}"/>
              </a:ext>
            </a:extLst>
          </p:cNvPr>
          <p:cNvCxnSpPr>
            <a:cxnSpLocks/>
          </p:cNvCxnSpPr>
          <p:nvPr/>
        </p:nvCxnSpPr>
        <p:spPr>
          <a:xfrm flipH="1" flipV="1">
            <a:off x="4238998" y="3685409"/>
            <a:ext cx="322116" cy="2634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36077543-78EC-4EBC-B391-EB268BFE6441}"/>
              </a:ext>
            </a:extLst>
          </p:cNvPr>
          <p:cNvSpPr txBox="1"/>
          <p:nvPr/>
        </p:nvSpPr>
        <p:spPr>
          <a:xfrm>
            <a:off x="4343373" y="3948839"/>
            <a:ext cx="2133167" cy="369332"/>
          </a:xfrm>
          <a:prstGeom prst="rect">
            <a:avLst/>
          </a:prstGeom>
          <a:noFill/>
        </p:spPr>
        <p:txBody>
          <a:bodyPr wrap="square" rtlCol="0">
            <a:spAutoFit/>
          </a:bodyPr>
          <a:lstStyle/>
          <a:p>
            <a:r>
              <a:rPr lang="zh-CN" altLang="en-US" dirty="0"/>
              <a:t>防水超声波换能器</a:t>
            </a:r>
          </a:p>
        </p:txBody>
      </p:sp>
      <p:cxnSp>
        <p:nvCxnSpPr>
          <p:cNvPr id="15" name="直接箭头连接符 14">
            <a:extLst>
              <a:ext uri="{FF2B5EF4-FFF2-40B4-BE49-F238E27FC236}">
                <a16:creationId xmlns:a16="http://schemas.microsoft.com/office/drawing/2014/main" id="{84B4CCA2-5825-4CD4-880E-708EB5C4EDAD}"/>
              </a:ext>
            </a:extLst>
          </p:cNvPr>
          <p:cNvCxnSpPr>
            <a:cxnSpLocks/>
          </p:cNvCxnSpPr>
          <p:nvPr/>
        </p:nvCxnSpPr>
        <p:spPr>
          <a:xfrm>
            <a:off x="881743" y="3000037"/>
            <a:ext cx="653143" cy="14358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E1EE59B1-CA24-42A3-A14D-869C49086ACE}"/>
              </a:ext>
            </a:extLst>
          </p:cNvPr>
          <p:cNvSpPr txBox="1"/>
          <p:nvPr/>
        </p:nvSpPr>
        <p:spPr>
          <a:xfrm>
            <a:off x="321514" y="2613985"/>
            <a:ext cx="4310743" cy="369332"/>
          </a:xfrm>
          <a:prstGeom prst="rect">
            <a:avLst/>
          </a:prstGeom>
          <a:noFill/>
        </p:spPr>
        <p:txBody>
          <a:bodyPr wrap="square" rtlCol="0">
            <a:spAutoFit/>
          </a:bodyPr>
          <a:lstStyle/>
          <a:p>
            <a:r>
              <a:rPr lang="zh-CN" altLang="en-US" dirty="0"/>
              <a:t>温度传感器</a:t>
            </a:r>
          </a:p>
        </p:txBody>
      </p:sp>
      <p:cxnSp>
        <p:nvCxnSpPr>
          <p:cNvPr id="18" name="直接箭头连接符 17">
            <a:extLst>
              <a:ext uri="{FF2B5EF4-FFF2-40B4-BE49-F238E27FC236}">
                <a16:creationId xmlns:a16="http://schemas.microsoft.com/office/drawing/2014/main" id="{1BD67F0D-17BC-409C-B5D2-05A4177E0E74}"/>
              </a:ext>
            </a:extLst>
          </p:cNvPr>
          <p:cNvCxnSpPr>
            <a:cxnSpLocks/>
          </p:cNvCxnSpPr>
          <p:nvPr/>
        </p:nvCxnSpPr>
        <p:spPr>
          <a:xfrm flipH="1" flipV="1">
            <a:off x="3774535" y="4352408"/>
            <a:ext cx="1088143" cy="5049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84CA77CD-CC8A-48F5-AD0F-06CD70D4323A}"/>
              </a:ext>
            </a:extLst>
          </p:cNvPr>
          <p:cNvSpPr txBox="1"/>
          <p:nvPr/>
        </p:nvSpPr>
        <p:spPr>
          <a:xfrm>
            <a:off x="4566557" y="4857318"/>
            <a:ext cx="1568433" cy="369332"/>
          </a:xfrm>
          <a:prstGeom prst="rect">
            <a:avLst/>
          </a:prstGeom>
          <a:noFill/>
        </p:spPr>
        <p:txBody>
          <a:bodyPr wrap="square" rtlCol="0">
            <a:spAutoFit/>
          </a:bodyPr>
          <a:lstStyle/>
          <a:p>
            <a:r>
              <a:rPr lang="zh-CN" altLang="en-US" dirty="0"/>
              <a:t>压力传感器</a:t>
            </a:r>
          </a:p>
        </p:txBody>
      </p:sp>
      <p:cxnSp>
        <p:nvCxnSpPr>
          <p:cNvPr id="22" name="直接箭头连接符 21">
            <a:extLst>
              <a:ext uri="{FF2B5EF4-FFF2-40B4-BE49-F238E27FC236}">
                <a16:creationId xmlns:a16="http://schemas.microsoft.com/office/drawing/2014/main" id="{2346DBEA-4269-4F75-9E14-27CB3D2EB5C9}"/>
              </a:ext>
            </a:extLst>
          </p:cNvPr>
          <p:cNvCxnSpPr>
            <a:cxnSpLocks/>
          </p:cNvCxnSpPr>
          <p:nvPr/>
        </p:nvCxnSpPr>
        <p:spPr>
          <a:xfrm flipH="1">
            <a:off x="3831772" y="5260887"/>
            <a:ext cx="1030906" cy="5532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952D8FC8-9662-4925-951A-FE995EA616EA}"/>
              </a:ext>
            </a:extLst>
          </p:cNvPr>
          <p:cNvSpPr txBox="1"/>
          <p:nvPr/>
        </p:nvSpPr>
        <p:spPr>
          <a:xfrm>
            <a:off x="6476540" y="1343852"/>
            <a:ext cx="4310743" cy="830997"/>
          </a:xfrm>
          <a:prstGeom prst="rect">
            <a:avLst/>
          </a:prstGeom>
          <a:noFill/>
        </p:spPr>
        <p:txBody>
          <a:bodyPr wrap="square" rtlCol="0">
            <a:spAutoFit/>
          </a:bodyPr>
          <a:lstStyle/>
          <a:p>
            <a:r>
              <a:rPr lang="zh-CN" altLang="en-US" sz="2400" b="1" dirty="0"/>
              <a:t>主要测量手段：超声法</a:t>
            </a:r>
            <a:r>
              <a:rPr lang="en-US" altLang="zh-CN" sz="2400" b="1" dirty="0"/>
              <a:t>(</a:t>
            </a:r>
            <a:r>
              <a:rPr lang="zh-CN" altLang="en-US" sz="2400" b="1" dirty="0"/>
              <a:t>双频率</a:t>
            </a:r>
            <a:r>
              <a:rPr lang="en-US" altLang="zh-CN" sz="2400" b="1" dirty="0"/>
              <a:t>)</a:t>
            </a:r>
          </a:p>
          <a:p>
            <a:r>
              <a:rPr lang="en-US" altLang="zh-CN" sz="2400" b="1" dirty="0"/>
              <a:t>	</a:t>
            </a:r>
            <a:endParaRPr lang="zh-CN" altLang="en-US" sz="2400" b="1" dirty="0"/>
          </a:p>
        </p:txBody>
      </p:sp>
      <p:graphicFrame>
        <p:nvGraphicFramePr>
          <p:cNvPr id="33" name="表格 33">
            <a:extLst>
              <a:ext uri="{FF2B5EF4-FFF2-40B4-BE49-F238E27FC236}">
                <a16:creationId xmlns:a16="http://schemas.microsoft.com/office/drawing/2014/main" id="{EFE9322C-45B2-4DF8-BAAF-2266AC366D41}"/>
              </a:ext>
            </a:extLst>
          </p:cNvPr>
          <p:cNvGraphicFramePr>
            <a:graphicFrameLocks noGrp="1"/>
          </p:cNvGraphicFramePr>
          <p:nvPr>
            <p:extLst>
              <p:ext uri="{D42A27DB-BD31-4B8C-83A1-F6EECF244321}">
                <p14:modId xmlns:p14="http://schemas.microsoft.com/office/powerpoint/2010/main" val="3190145174"/>
              </p:ext>
            </p:extLst>
          </p:nvPr>
        </p:nvGraphicFramePr>
        <p:xfrm>
          <a:off x="7130550" y="1892702"/>
          <a:ext cx="3737430" cy="1833925"/>
        </p:xfrm>
        <a:graphic>
          <a:graphicData uri="http://schemas.openxmlformats.org/drawingml/2006/table">
            <a:tbl>
              <a:tblPr firstRow="1" bandRow="1">
                <a:tableStyleId>{5C22544A-7EE6-4342-B048-85BDC9FD1C3A}</a:tableStyleId>
              </a:tblPr>
              <a:tblGrid>
                <a:gridCol w="1868715">
                  <a:extLst>
                    <a:ext uri="{9D8B030D-6E8A-4147-A177-3AD203B41FA5}">
                      <a16:colId xmlns:a16="http://schemas.microsoft.com/office/drawing/2014/main" val="4091396822"/>
                    </a:ext>
                  </a:extLst>
                </a:gridCol>
                <a:gridCol w="1868715">
                  <a:extLst>
                    <a:ext uri="{9D8B030D-6E8A-4147-A177-3AD203B41FA5}">
                      <a16:colId xmlns:a16="http://schemas.microsoft.com/office/drawing/2014/main" val="2342347641"/>
                    </a:ext>
                  </a:extLst>
                </a:gridCol>
              </a:tblGrid>
              <a:tr h="366785">
                <a:tc>
                  <a:txBody>
                    <a:bodyPr/>
                    <a:lstStyle/>
                    <a:p>
                      <a:r>
                        <a:rPr lang="zh-CN" altLang="en-US" dirty="0"/>
                        <a:t>探头</a:t>
                      </a:r>
                    </a:p>
                  </a:txBody>
                  <a:tcPr/>
                </a:tc>
                <a:tc>
                  <a:txBody>
                    <a:bodyPr/>
                    <a:lstStyle/>
                    <a:p>
                      <a:r>
                        <a:rPr lang="zh-CN" altLang="en-US" dirty="0" smtClean="0"/>
                        <a:t>谐振频率</a:t>
                      </a:r>
                      <a:endParaRPr lang="zh-CN" altLang="en-US" dirty="0"/>
                    </a:p>
                  </a:txBody>
                  <a:tcPr/>
                </a:tc>
                <a:extLst>
                  <a:ext uri="{0D108BD9-81ED-4DB2-BD59-A6C34878D82A}">
                    <a16:rowId xmlns:a16="http://schemas.microsoft.com/office/drawing/2014/main" val="4235923266"/>
                  </a:ext>
                </a:extLst>
              </a:tr>
              <a:tr h="366785">
                <a:tc>
                  <a:txBody>
                    <a:bodyPr/>
                    <a:lstStyle/>
                    <a:p>
                      <a:r>
                        <a:rPr lang="zh-CN" altLang="en-US" dirty="0"/>
                        <a:t>探头</a:t>
                      </a:r>
                      <a:r>
                        <a:rPr lang="en-US" altLang="zh-CN" dirty="0"/>
                        <a:t>1</a:t>
                      </a:r>
                      <a:endParaRPr lang="zh-CN" altLang="en-US" dirty="0"/>
                    </a:p>
                  </a:txBody>
                  <a:tcPr/>
                </a:tc>
                <a:tc>
                  <a:txBody>
                    <a:bodyPr/>
                    <a:lstStyle/>
                    <a:p>
                      <a:r>
                        <a:rPr lang="en-US" altLang="zh-CN" dirty="0"/>
                        <a:t>1MHz</a:t>
                      </a:r>
                      <a:endParaRPr lang="zh-CN" altLang="en-US" dirty="0"/>
                    </a:p>
                  </a:txBody>
                  <a:tcPr/>
                </a:tc>
                <a:extLst>
                  <a:ext uri="{0D108BD9-81ED-4DB2-BD59-A6C34878D82A}">
                    <a16:rowId xmlns:a16="http://schemas.microsoft.com/office/drawing/2014/main" val="1097621849"/>
                  </a:ext>
                </a:extLst>
              </a:tr>
              <a:tr h="366785">
                <a:tc>
                  <a:txBody>
                    <a:bodyPr/>
                    <a:lstStyle/>
                    <a:p>
                      <a:r>
                        <a:rPr lang="zh-CN" altLang="en-US" dirty="0"/>
                        <a:t>探头</a:t>
                      </a:r>
                      <a:r>
                        <a:rPr lang="en-US" altLang="zh-CN" dirty="0"/>
                        <a:t>2</a:t>
                      </a:r>
                      <a:endParaRPr lang="zh-CN" altLang="en-US" dirty="0"/>
                    </a:p>
                  </a:txBody>
                  <a:tcPr/>
                </a:tc>
                <a:tc>
                  <a:txBody>
                    <a:bodyPr/>
                    <a:lstStyle/>
                    <a:p>
                      <a:r>
                        <a:rPr lang="en-US" altLang="zh-CN" dirty="0"/>
                        <a:t>2</a:t>
                      </a:r>
                      <a:r>
                        <a:rPr lang="en-US" altLang="zh-CN" dirty="0" smtClean="0"/>
                        <a:t>MHz</a:t>
                      </a:r>
                      <a:endParaRPr lang="zh-CN" altLang="en-US" dirty="0"/>
                    </a:p>
                  </a:txBody>
                  <a:tcPr/>
                </a:tc>
                <a:extLst>
                  <a:ext uri="{0D108BD9-81ED-4DB2-BD59-A6C34878D82A}">
                    <a16:rowId xmlns:a16="http://schemas.microsoft.com/office/drawing/2014/main" val="1997413199"/>
                  </a:ext>
                </a:extLst>
              </a:tr>
              <a:tr h="366785">
                <a:tc>
                  <a:txBody>
                    <a:bodyPr/>
                    <a:lstStyle/>
                    <a:p>
                      <a:r>
                        <a:rPr lang="zh-CN" altLang="en-US" dirty="0"/>
                        <a:t>探头</a:t>
                      </a:r>
                      <a:r>
                        <a:rPr lang="en-US" altLang="zh-CN" dirty="0"/>
                        <a:t>3</a:t>
                      </a:r>
                      <a:endParaRPr lang="zh-CN" altLang="en-US" dirty="0"/>
                    </a:p>
                  </a:txBody>
                  <a:tcPr/>
                </a:tc>
                <a:tc>
                  <a:txBody>
                    <a:bodyPr/>
                    <a:lstStyle/>
                    <a:p>
                      <a:r>
                        <a:rPr lang="en-US" altLang="zh-CN" dirty="0"/>
                        <a:t>2MHz</a:t>
                      </a:r>
                      <a:endParaRPr lang="zh-CN" altLang="en-US" dirty="0"/>
                    </a:p>
                  </a:txBody>
                  <a:tcPr/>
                </a:tc>
                <a:extLst>
                  <a:ext uri="{0D108BD9-81ED-4DB2-BD59-A6C34878D82A}">
                    <a16:rowId xmlns:a16="http://schemas.microsoft.com/office/drawing/2014/main" val="688255085"/>
                  </a:ext>
                </a:extLst>
              </a:tr>
              <a:tr h="366785">
                <a:tc>
                  <a:txBody>
                    <a:bodyPr/>
                    <a:lstStyle/>
                    <a:p>
                      <a:r>
                        <a:rPr lang="zh-CN" altLang="en-US" dirty="0"/>
                        <a:t>探头</a:t>
                      </a:r>
                      <a:r>
                        <a:rPr lang="en-US" altLang="zh-CN" dirty="0"/>
                        <a:t>4</a:t>
                      </a:r>
                      <a:endParaRPr lang="zh-CN" altLang="en-US" dirty="0"/>
                    </a:p>
                  </a:txBody>
                  <a:tcPr/>
                </a:tc>
                <a:tc>
                  <a:txBody>
                    <a:bodyPr/>
                    <a:lstStyle/>
                    <a:p>
                      <a:r>
                        <a:rPr lang="en-US" altLang="zh-CN" dirty="0"/>
                        <a:t>1</a:t>
                      </a:r>
                      <a:r>
                        <a:rPr lang="en-US" altLang="zh-CN" dirty="0" smtClean="0"/>
                        <a:t>MHz</a:t>
                      </a:r>
                      <a:endParaRPr lang="zh-CN" altLang="en-US" dirty="0"/>
                    </a:p>
                  </a:txBody>
                  <a:tcPr/>
                </a:tc>
                <a:extLst>
                  <a:ext uri="{0D108BD9-81ED-4DB2-BD59-A6C34878D82A}">
                    <a16:rowId xmlns:a16="http://schemas.microsoft.com/office/drawing/2014/main" val="3073169066"/>
                  </a:ext>
                </a:extLst>
              </a:tr>
            </a:tbl>
          </a:graphicData>
        </a:graphic>
      </p:graphicFrame>
      <p:sp>
        <p:nvSpPr>
          <p:cNvPr id="34" name="文本框 33">
            <a:extLst>
              <a:ext uri="{FF2B5EF4-FFF2-40B4-BE49-F238E27FC236}">
                <a16:creationId xmlns:a16="http://schemas.microsoft.com/office/drawing/2014/main" id="{701E660B-4BF9-4456-8AEF-760BC456947C}"/>
              </a:ext>
            </a:extLst>
          </p:cNvPr>
          <p:cNvSpPr txBox="1"/>
          <p:nvPr/>
        </p:nvSpPr>
        <p:spPr>
          <a:xfrm>
            <a:off x="6462682" y="4401833"/>
            <a:ext cx="4310743" cy="1569660"/>
          </a:xfrm>
          <a:prstGeom prst="rect">
            <a:avLst/>
          </a:prstGeom>
          <a:noFill/>
        </p:spPr>
        <p:txBody>
          <a:bodyPr wrap="square" rtlCol="0">
            <a:spAutoFit/>
          </a:bodyPr>
          <a:lstStyle/>
          <a:p>
            <a:r>
              <a:rPr lang="zh-CN" altLang="en-US" sz="2400" b="1" dirty="0"/>
              <a:t>辅助测量手段：</a:t>
            </a:r>
            <a:endParaRPr lang="en-US" altLang="zh-CN" sz="2400" b="1" dirty="0"/>
          </a:p>
          <a:p>
            <a:r>
              <a:rPr lang="en-US" altLang="zh-CN" sz="2400" b="1" dirty="0"/>
              <a:t>		</a:t>
            </a:r>
            <a:r>
              <a:rPr lang="zh-CN" altLang="en-US" sz="2400" b="1" dirty="0"/>
              <a:t>压差法</a:t>
            </a:r>
            <a:endParaRPr lang="en-US" altLang="zh-CN" sz="2400" b="1" dirty="0"/>
          </a:p>
          <a:p>
            <a:endParaRPr lang="en-US" altLang="zh-CN" sz="2400" b="1" dirty="0"/>
          </a:p>
          <a:p>
            <a:r>
              <a:rPr lang="en-US" altLang="zh-CN" sz="2400" b="1" dirty="0"/>
              <a:t>	</a:t>
            </a:r>
            <a:endParaRPr lang="zh-CN" altLang="en-US" sz="2400" b="1" dirty="0"/>
          </a:p>
        </p:txBody>
      </p:sp>
      <p:sp>
        <p:nvSpPr>
          <p:cNvPr id="3" name="文本框 2"/>
          <p:cNvSpPr txBox="1"/>
          <p:nvPr/>
        </p:nvSpPr>
        <p:spPr>
          <a:xfrm>
            <a:off x="3479800" y="3289300"/>
            <a:ext cx="285628" cy="369332"/>
          </a:xfrm>
          <a:prstGeom prst="rect">
            <a:avLst/>
          </a:prstGeom>
          <a:noFill/>
        </p:spPr>
        <p:txBody>
          <a:bodyPr wrap="square" rtlCol="0">
            <a:spAutoFit/>
          </a:bodyPr>
          <a:lstStyle/>
          <a:p>
            <a:r>
              <a:rPr lang="en-US" b="1" dirty="0" smtClean="0">
                <a:solidFill>
                  <a:srgbClr val="FF0000"/>
                </a:solidFill>
              </a:rPr>
              <a:t>1</a:t>
            </a:r>
            <a:endParaRPr lang="en-US" b="1" dirty="0">
              <a:solidFill>
                <a:srgbClr val="FF0000"/>
              </a:solidFill>
            </a:endParaRPr>
          </a:p>
        </p:txBody>
      </p:sp>
      <p:sp>
        <p:nvSpPr>
          <p:cNvPr id="21" name="文本框 20"/>
          <p:cNvSpPr txBox="1"/>
          <p:nvPr/>
        </p:nvSpPr>
        <p:spPr>
          <a:xfrm>
            <a:off x="1861217" y="4604863"/>
            <a:ext cx="285628" cy="369332"/>
          </a:xfrm>
          <a:prstGeom prst="rect">
            <a:avLst/>
          </a:prstGeom>
          <a:noFill/>
        </p:spPr>
        <p:txBody>
          <a:bodyPr wrap="square" rtlCol="0">
            <a:spAutoFit/>
          </a:bodyPr>
          <a:lstStyle/>
          <a:p>
            <a:r>
              <a:rPr lang="en-US" b="1" dirty="0">
                <a:solidFill>
                  <a:srgbClr val="FF0000"/>
                </a:solidFill>
              </a:rPr>
              <a:t>2</a:t>
            </a:r>
            <a:endParaRPr lang="en-US" b="1" dirty="0">
              <a:solidFill>
                <a:srgbClr val="FF0000"/>
              </a:solidFill>
            </a:endParaRPr>
          </a:p>
        </p:txBody>
      </p:sp>
      <p:sp>
        <p:nvSpPr>
          <p:cNvPr id="23" name="文本框 22"/>
          <p:cNvSpPr txBox="1"/>
          <p:nvPr/>
        </p:nvSpPr>
        <p:spPr>
          <a:xfrm>
            <a:off x="2032202" y="3260894"/>
            <a:ext cx="285628" cy="369332"/>
          </a:xfrm>
          <a:prstGeom prst="rect">
            <a:avLst/>
          </a:prstGeom>
          <a:noFill/>
        </p:spPr>
        <p:txBody>
          <a:bodyPr wrap="square" rtlCol="0">
            <a:spAutoFit/>
          </a:bodyPr>
          <a:lstStyle/>
          <a:p>
            <a:r>
              <a:rPr lang="en-US" b="1" dirty="0">
                <a:solidFill>
                  <a:srgbClr val="FF0000"/>
                </a:solidFill>
              </a:rPr>
              <a:t>3</a:t>
            </a:r>
            <a:endParaRPr lang="en-US" b="1" dirty="0">
              <a:solidFill>
                <a:srgbClr val="FF0000"/>
              </a:solidFill>
            </a:endParaRPr>
          </a:p>
        </p:txBody>
      </p:sp>
      <p:sp>
        <p:nvSpPr>
          <p:cNvPr id="24" name="文本框 23"/>
          <p:cNvSpPr txBox="1"/>
          <p:nvPr/>
        </p:nvSpPr>
        <p:spPr>
          <a:xfrm>
            <a:off x="3136791" y="4630023"/>
            <a:ext cx="285628" cy="369332"/>
          </a:xfrm>
          <a:prstGeom prst="rect">
            <a:avLst/>
          </a:prstGeom>
          <a:noFill/>
        </p:spPr>
        <p:txBody>
          <a:bodyPr wrap="square" rtlCol="0">
            <a:spAutoFit/>
          </a:bodyPr>
          <a:lstStyle/>
          <a:p>
            <a:r>
              <a:rPr lang="en-US" b="1" dirty="0">
                <a:solidFill>
                  <a:srgbClr val="FF0000"/>
                </a:solidFill>
              </a:rPr>
              <a:t>4</a:t>
            </a:r>
            <a:endParaRPr lang="en-US" b="1" dirty="0">
              <a:solidFill>
                <a:srgbClr val="FF0000"/>
              </a:solidFill>
            </a:endParaRPr>
          </a:p>
        </p:txBody>
      </p:sp>
    </p:spTree>
    <p:extLst>
      <p:ext uri="{BB962C8B-B14F-4D97-AF65-F5344CB8AC3E}">
        <p14:creationId xmlns:p14="http://schemas.microsoft.com/office/powerpoint/2010/main" val="4023310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测试容器与</a:t>
            </a:r>
            <a:r>
              <a:rPr lang="zh-CN" altLang="en-US" dirty="0" smtClean="0"/>
              <a:t>探头分布</a:t>
            </a:r>
            <a:endParaRPr lang="zh-CN" altLang="en-US" dirty="0"/>
          </a:p>
        </p:txBody>
      </p:sp>
      <p:pic>
        <p:nvPicPr>
          <p:cNvPr id="3" name="图片 2">
            <a:extLst>
              <a:ext uri="{FF2B5EF4-FFF2-40B4-BE49-F238E27FC236}">
                <a16:creationId xmlns:a16="http://schemas.microsoft.com/office/drawing/2014/main" id="{C9FA2C3F-685F-4F07-95A9-61B7B057E4CC}"/>
              </a:ext>
            </a:extLst>
          </p:cNvPr>
          <p:cNvPicPr>
            <a:picLocks noChangeAspect="1"/>
          </p:cNvPicPr>
          <p:nvPr/>
        </p:nvPicPr>
        <p:blipFill>
          <a:blip r:embed="rId2"/>
          <a:stretch>
            <a:fillRect/>
          </a:stretch>
        </p:blipFill>
        <p:spPr>
          <a:xfrm>
            <a:off x="711652" y="2044141"/>
            <a:ext cx="3853543" cy="1966240"/>
          </a:xfrm>
          <a:prstGeom prst="rect">
            <a:avLst/>
          </a:prstGeom>
        </p:spPr>
      </p:pic>
      <p:pic>
        <p:nvPicPr>
          <p:cNvPr id="4" name="图片 3">
            <a:extLst>
              <a:ext uri="{FF2B5EF4-FFF2-40B4-BE49-F238E27FC236}">
                <a16:creationId xmlns:a16="http://schemas.microsoft.com/office/drawing/2014/main" id="{8900E6E9-ADB8-4EE7-8CC7-059A81410EBE}"/>
              </a:ext>
            </a:extLst>
          </p:cNvPr>
          <p:cNvPicPr>
            <a:picLocks noChangeAspect="1"/>
          </p:cNvPicPr>
          <p:nvPr/>
        </p:nvPicPr>
        <p:blipFill>
          <a:blip r:embed="rId3"/>
          <a:stretch>
            <a:fillRect/>
          </a:stretch>
        </p:blipFill>
        <p:spPr>
          <a:xfrm>
            <a:off x="1322125" y="4529503"/>
            <a:ext cx="2698332" cy="1631811"/>
          </a:xfrm>
          <a:prstGeom prst="rect">
            <a:avLst/>
          </a:prstGeom>
        </p:spPr>
      </p:pic>
      <p:cxnSp>
        <p:nvCxnSpPr>
          <p:cNvPr id="6" name="直接连接符 5">
            <a:extLst>
              <a:ext uri="{FF2B5EF4-FFF2-40B4-BE49-F238E27FC236}">
                <a16:creationId xmlns:a16="http://schemas.microsoft.com/office/drawing/2014/main" id="{C7B274E8-50E5-4550-AE3A-7DAA1A535C7B}"/>
              </a:ext>
            </a:extLst>
          </p:cNvPr>
          <p:cNvCxnSpPr/>
          <p:nvPr/>
        </p:nvCxnSpPr>
        <p:spPr>
          <a:xfrm>
            <a:off x="2576286" y="2184400"/>
            <a:ext cx="2322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AF70B4BB-3163-40C9-92FB-F402B8997953}"/>
              </a:ext>
            </a:extLst>
          </p:cNvPr>
          <p:cNvCxnSpPr/>
          <p:nvPr/>
        </p:nvCxnSpPr>
        <p:spPr>
          <a:xfrm>
            <a:off x="2576285" y="3857171"/>
            <a:ext cx="2322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6EF7344D-2A48-4991-84A6-2CCDD973174F}"/>
              </a:ext>
            </a:extLst>
          </p:cNvPr>
          <p:cNvCxnSpPr/>
          <p:nvPr/>
        </p:nvCxnSpPr>
        <p:spPr>
          <a:xfrm>
            <a:off x="4829629" y="2217057"/>
            <a:ext cx="0" cy="15820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BE113DA-7470-4D1B-A2A8-9A8710F1C18F}"/>
              </a:ext>
            </a:extLst>
          </p:cNvPr>
          <p:cNvSpPr txBox="1"/>
          <p:nvPr/>
        </p:nvSpPr>
        <p:spPr>
          <a:xfrm>
            <a:off x="4439346" y="2855616"/>
            <a:ext cx="711184" cy="276999"/>
          </a:xfrm>
          <a:prstGeom prst="rect">
            <a:avLst/>
          </a:prstGeom>
          <a:noFill/>
        </p:spPr>
        <p:txBody>
          <a:bodyPr wrap="square" rtlCol="0">
            <a:spAutoFit/>
          </a:bodyPr>
          <a:lstStyle/>
          <a:p>
            <a:r>
              <a:rPr lang="en-US" altLang="zh-CN" sz="1200" b="1" dirty="0">
                <a:solidFill>
                  <a:schemeClr val="accent1"/>
                </a:solidFill>
              </a:rPr>
              <a:t>300</a:t>
            </a:r>
            <a:endParaRPr lang="zh-CN" altLang="en-US" sz="1200" b="1" dirty="0">
              <a:solidFill>
                <a:schemeClr val="accent1"/>
              </a:solidFill>
            </a:endParaRPr>
          </a:p>
        </p:txBody>
      </p:sp>
      <p:cxnSp>
        <p:nvCxnSpPr>
          <p:cNvPr id="11" name="直接连接符 10">
            <a:extLst>
              <a:ext uri="{FF2B5EF4-FFF2-40B4-BE49-F238E27FC236}">
                <a16:creationId xmlns:a16="http://schemas.microsoft.com/office/drawing/2014/main" id="{D0EC5E26-8F11-4116-8331-499E304F9401}"/>
              </a:ext>
            </a:extLst>
          </p:cNvPr>
          <p:cNvCxnSpPr/>
          <p:nvPr/>
        </p:nvCxnSpPr>
        <p:spPr>
          <a:xfrm>
            <a:off x="2576284" y="4775200"/>
            <a:ext cx="2322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F47B0F9-8310-4726-BE21-D42BF2405476}"/>
              </a:ext>
            </a:extLst>
          </p:cNvPr>
          <p:cNvCxnSpPr/>
          <p:nvPr/>
        </p:nvCxnSpPr>
        <p:spPr>
          <a:xfrm>
            <a:off x="2576284" y="5889171"/>
            <a:ext cx="2322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014D73C8-769A-4843-AA21-A5D208657079}"/>
              </a:ext>
            </a:extLst>
          </p:cNvPr>
          <p:cNvCxnSpPr>
            <a:cxnSpLocks/>
          </p:cNvCxnSpPr>
          <p:nvPr/>
        </p:nvCxnSpPr>
        <p:spPr>
          <a:xfrm>
            <a:off x="4823967" y="4775200"/>
            <a:ext cx="0" cy="11139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89A85368-5A32-4449-A1DD-688BC5681ACA}"/>
              </a:ext>
            </a:extLst>
          </p:cNvPr>
          <p:cNvSpPr txBox="1"/>
          <p:nvPr/>
        </p:nvSpPr>
        <p:spPr>
          <a:xfrm>
            <a:off x="4410317" y="5182800"/>
            <a:ext cx="711184" cy="276999"/>
          </a:xfrm>
          <a:prstGeom prst="rect">
            <a:avLst/>
          </a:prstGeom>
          <a:noFill/>
        </p:spPr>
        <p:txBody>
          <a:bodyPr wrap="square" rtlCol="0">
            <a:spAutoFit/>
          </a:bodyPr>
          <a:lstStyle/>
          <a:p>
            <a:r>
              <a:rPr lang="en-US" altLang="zh-CN" sz="1200" b="1" dirty="0">
                <a:solidFill>
                  <a:schemeClr val="accent1"/>
                </a:solidFill>
              </a:rPr>
              <a:t>300</a:t>
            </a:r>
            <a:endParaRPr lang="zh-CN" altLang="en-US" sz="1200" b="1" dirty="0">
              <a:solidFill>
                <a:schemeClr val="accent1"/>
              </a:solidFill>
            </a:endParaRPr>
          </a:p>
        </p:txBody>
      </p:sp>
      <p:graphicFrame>
        <p:nvGraphicFramePr>
          <p:cNvPr id="16" name="表格 16">
            <a:extLst>
              <a:ext uri="{FF2B5EF4-FFF2-40B4-BE49-F238E27FC236}">
                <a16:creationId xmlns:a16="http://schemas.microsoft.com/office/drawing/2014/main" id="{A456A347-A4C0-42AA-8698-BB7E1803B695}"/>
              </a:ext>
            </a:extLst>
          </p:cNvPr>
          <p:cNvGraphicFramePr>
            <a:graphicFrameLocks noGrp="1"/>
          </p:cNvGraphicFramePr>
          <p:nvPr>
            <p:extLst>
              <p:ext uri="{D42A27DB-BD31-4B8C-83A1-F6EECF244321}">
                <p14:modId xmlns:p14="http://schemas.microsoft.com/office/powerpoint/2010/main" val="2701350935"/>
              </p:ext>
            </p:extLst>
          </p:nvPr>
        </p:nvGraphicFramePr>
        <p:xfrm>
          <a:off x="5455782" y="2045350"/>
          <a:ext cx="6024561" cy="3376992"/>
        </p:xfrm>
        <a:graphic>
          <a:graphicData uri="http://schemas.openxmlformats.org/drawingml/2006/table">
            <a:tbl>
              <a:tblPr firstRow="1" bandRow="1">
                <a:tableStyleId>{5C22544A-7EE6-4342-B048-85BDC9FD1C3A}</a:tableStyleId>
              </a:tblPr>
              <a:tblGrid>
                <a:gridCol w="2008187">
                  <a:extLst>
                    <a:ext uri="{9D8B030D-6E8A-4147-A177-3AD203B41FA5}">
                      <a16:colId xmlns:a16="http://schemas.microsoft.com/office/drawing/2014/main" val="1578515739"/>
                    </a:ext>
                  </a:extLst>
                </a:gridCol>
                <a:gridCol w="2008187">
                  <a:extLst>
                    <a:ext uri="{9D8B030D-6E8A-4147-A177-3AD203B41FA5}">
                      <a16:colId xmlns:a16="http://schemas.microsoft.com/office/drawing/2014/main" val="986104016"/>
                    </a:ext>
                  </a:extLst>
                </a:gridCol>
                <a:gridCol w="2008187">
                  <a:extLst>
                    <a:ext uri="{9D8B030D-6E8A-4147-A177-3AD203B41FA5}">
                      <a16:colId xmlns:a16="http://schemas.microsoft.com/office/drawing/2014/main" val="3331766350"/>
                    </a:ext>
                  </a:extLst>
                </a:gridCol>
              </a:tblGrid>
              <a:tr h="422124">
                <a:tc>
                  <a:txBody>
                    <a:bodyPr/>
                    <a:lstStyle/>
                    <a:p>
                      <a:r>
                        <a:rPr lang="zh-CN" altLang="en-US" dirty="0"/>
                        <a:t>传感器名称</a:t>
                      </a:r>
                    </a:p>
                  </a:txBody>
                  <a:tcPr/>
                </a:tc>
                <a:tc>
                  <a:txBody>
                    <a:bodyPr/>
                    <a:lstStyle/>
                    <a:p>
                      <a:r>
                        <a:rPr lang="zh-CN" altLang="en-US" dirty="0"/>
                        <a:t>型号</a:t>
                      </a:r>
                    </a:p>
                  </a:txBody>
                  <a:tcPr/>
                </a:tc>
                <a:tc>
                  <a:txBody>
                    <a:bodyPr/>
                    <a:lstStyle/>
                    <a:p>
                      <a:r>
                        <a:rPr lang="zh-CN" altLang="en-US" dirty="0"/>
                        <a:t>参数</a:t>
                      </a:r>
                    </a:p>
                  </a:txBody>
                  <a:tcPr/>
                </a:tc>
                <a:extLst>
                  <a:ext uri="{0D108BD9-81ED-4DB2-BD59-A6C34878D82A}">
                    <a16:rowId xmlns:a16="http://schemas.microsoft.com/office/drawing/2014/main" val="2735985280"/>
                  </a:ext>
                </a:extLst>
              </a:tr>
              <a:tr h="422124">
                <a:tc>
                  <a:txBody>
                    <a:bodyPr/>
                    <a:lstStyle/>
                    <a:p>
                      <a:r>
                        <a:rPr lang="zh-CN" altLang="en-US" dirty="0"/>
                        <a:t>超声波探头</a:t>
                      </a:r>
                      <a:r>
                        <a:rPr lang="en-US" altLang="zh-CN" dirty="0"/>
                        <a:t>1</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19577629"/>
                  </a:ext>
                </a:extLst>
              </a:tr>
              <a:tr h="422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超声波探头</a:t>
                      </a:r>
                      <a:r>
                        <a:rPr lang="en-US" altLang="zh-CN" dirty="0"/>
                        <a:t>2</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241767081"/>
                  </a:ext>
                </a:extLst>
              </a:tr>
              <a:tr h="422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超声波探头</a:t>
                      </a:r>
                      <a:r>
                        <a:rPr lang="en-US" altLang="zh-CN" dirty="0"/>
                        <a:t>3</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142917262"/>
                  </a:ext>
                </a:extLst>
              </a:tr>
              <a:tr h="422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超声波探头</a:t>
                      </a:r>
                      <a:r>
                        <a:rPr lang="en-US" altLang="zh-CN" dirty="0"/>
                        <a:t>4</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84963339"/>
                  </a:ext>
                </a:extLst>
              </a:tr>
              <a:tr h="422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温度传感器</a:t>
                      </a:r>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758240923"/>
                  </a:ext>
                </a:extLst>
              </a:tr>
              <a:tr h="422124">
                <a:tc>
                  <a:txBody>
                    <a:bodyPr/>
                    <a:lstStyle/>
                    <a:p>
                      <a:r>
                        <a:rPr lang="zh-CN" altLang="en-US" dirty="0"/>
                        <a:t>压力传感器</a:t>
                      </a:r>
                      <a:r>
                        <a:rPr lang="en-US" altLang="zh-CN" dirty="0"/>
                        <a:t>1</a:t>
                      </a:r>
                      <a:endParaRPr lang="zh-CN" altLang="en-US" dirty="0"/>
                    </a:p>
                  </a:txBody>
                  <a:tcPr/>
                </a:tc>
                <a:tc>
                  <a:txBody>
                    <a:bodyPr/>
                    <a:lstStyle/>
                    <a:p>
                      <a:r>
                        <a:rPr lang="en-US" sz="1800" b="1" i="0" kern="1200" dirty="0" smtClean="0">
                          <a:solidFill>
                            <a:schemeClr val="dk1"/>
                          </a:solidFill>
                          <a:effectLst/>
                          <a:latin typeface="+mn-lt"/>
                          <a:ea typeface="+mn-ea"/>
                          <a:cs typeface="+mn-cs"/>
                        </a:rPr>
                        <a:t>AP-12S</a:t>
                      </a:r>
                      <a:endParaRPr lang="zh-CN" altLang="en-US" dirty="0"/>
                    </a:p>
                  </a:txBody>
                  <a:tcPr/>
                </a:tc>
                <a:tc>
                  <a:txBody>
                    <a:bodyPr/>
                    <a:lstStyle/>
                    <a:p>
                      <a:endParaRPr lang="zh-CN" altLang="en-US"/>
                    </a:p>
                  </a:txBody>
                  <a:tcPr/>
                </a:tc>
                <a:extLst>
                  <a:ext uri="{0D108BD9-81ED-4DB2-BD59-A6C34878D82A}">
                    <a16:rowId xmlns:a16="http://schemas.microsoft.com/office/drawing/2014/main" val="771717282"/>
                  </a:ext>
                </a:extLst>
              </a:tr>
              <a:tr h="422124">
                <a:tc>
                  <a:txBody>
                    <a:bodyPr/>
                    <a:lstStyle/>
                    <a:p>
                      <a:r>
                        <a:rPr lang="zh-CN" altLang="en-US" dirty="0"/>
                        <a:t>压力传感器</a:t>
                      </a:r>
                      <a:r>
                        <a:rPr lang="en-US" altLang="zh-CN" dirty="0"/>
                        <a:t>2</a:t>
                      </a:r>
                      <a:endParaRPr lang="zh-CN" altLang="en-US" dirty="0"/>
                    </a:p>
                  </a:txBody>
                  <a:tcPr/>
                </a:tc>
                <a:tc>
                  <a:txBody>
                    <a:bodyPr/>
                    <a:lstStyle/>
                    <a:p>
                      <a:r>
                        <a:rPr lang="en-US" sz="1800" b="1" i="0" kern="1200" dirty="0" smtClean="0">
                          <a:solidFill>
                            <a:schemeClr val="dk1"/>
                          </a:solidFill>
                          <a:effectLst/>
                          <a:latin typeface="+mn-lt"/>
                          <a:ea typeface="+mn-ea"/>
                          <a:cs typeface="+mn-cs"/>
                        </a:rPr>
                        <a:t>AP-12S</a:t>
                      </a:r>
                      <a:endParaRPr lang="zh-CN" altLang="en-US" dirty="0"/>
                    </a:p>
                  </a:txBody>
                  <a:tcPr/>
                </a:tc>
                <a:tc>
                  <a:txBody>
                    <a:bodyPr/>
                    <a:lstStyle/>
                    <a:p>
                      <a:endParaRPr lang="zh-CN" altLang="en-US" dirty="0"/>
                    </a:p>
                  </a:txBody>
                  <a:tcPr/>
                </a:tc>
                <a:extLst>
                  <a:ext uri="{0D108BD9-81ED-4DB2-BD59-A6C34878D82A}">
                    <a16:rowId xmlns:a16="http://schemas.microsoft.com/office/drawing/2014/main" val="2061946412"/>
                  </a:ext>
                </a:extLst>
              </a:tr>
            </a:tbl>
          </a:graphicData>
        </a:graphic>
      </p:graphicFrame>
    </p:spTree>
    <p:extLst>
      <p:ext uri="{BB962C8B-B14F-4D97-AF65-F5344CB8AC3E}">
        <p14:creationId xmlns:p14="http://schemas.microsoft.com/office/powerpoint/2010/main" val="2769266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smtClean="0"/>
              <a:t>超声信号发送与接收</a:t>
            </a:r>
            <a:endParaRPr lang="zh-CN" altLang="en-US" dirty="0"/>
          </a:p>
        </p:txBody>
      </p:sp>
      <p:pic>
        <p:nvPicPr>
          <p:cNvPr id="3" name="图片 2">
            <a:extLst>
              <a:ext uri="{FF2B5EF4-FFF2-40B4-BE49-F238E27FC236}">
                <a16:creationId xmlns:a16="http://schemas.microsoft.com/office/drawing/2014/main" id="{2A4E63EB-B110-4031-8208-EC6420CC9006}"/>
              </a:ext>
            </a:extLst>
          </p:cNvPr>
          <p:cNvPicPr>
            <a:picLocks noChangeAspect="1"/>
          </p:cNvPicPr>
          <p:nvPr/>
        </p:nvPicPr>
        <p:blipFill rotWithShape="1">
          <a:blip r:embed="rId2"/>
          <a:srcRect t="80223"/>
          <a:stretch/>
        </p:blipFill>
        <p:spPr>
          <a:xfrm>
            <a:off x="2900426" y="2238851"/>
            <a:ext cx="4351214" cy="689263"/>
          </a:xfrm>
          <a:prstGeom prst="rect">
            <a:avLst/>
          </a:prstGeom>
        </p:spPr>
      </p:pic>
      <p:pic>
        <p:nvPicPr>
          <p:cNvPr id="7" name="图片 6">
            <a:extLst>
              <a:ext uri="{FF2B5EF4-FFF2-40B4-BE49-F238E27FC236}">
                <a16:creationId xmlns:a16="http://schemas.microsoft.com/office/drawing/2014/main" id="{6827C3DD-745F-40F2-A4E5-2FFC92FE2EE2}"/>
              </a:ext>
            </a:extLst>
          </p:cNvPr>
          <p:cNvPicPr>
            <a:picLocks noChangeAspect="1"/>
          </p:cNvPicPr>
          <p:nvPr/>
        </p:nvPicPr>
        <p:blipFill rotWithShape="1">
          <a:blip r:embed="rId3"/>
          <a:srcRect t="79911"/>
          <a:stretch/>
        </p:blipFill>
        <p:spPr>
          <a:xfrm>
            <a:off x="2900426" y="3209272"/>
            <a:ext cx="4351214" cy="700023"/>
          </a:xfrm>
          <a:prstGeom prst="rect">
            <a:avLst/>
          </a:prstGeom>
        </p:spPr>
      </p:pic>
      <p:sp>
        <p:nvSpPr>
          <p:cNvPr id="4" name="文本框 3">
            <a:extLst>
              <a:ext uri="{FF2B5EF4-FFF2-40B4-BE49-F238E27FC236}">
                <a16:creationId xmlns:a16="http://schemas.microsoft.com/office/drawing/2014/main" id="{927DF14A-502D-4531-BC8A-EC0F9C997475}"/>
              </a:ext>
            </a:extLst>
          </p:cNvPr>
          <p:cNvSpPr txBox="1"/>
          <p:nvPr/>
        </p:nvSpPr>
        <p:spPr>
          <a:xfrm>
            <a:off x="801056" y="2394573"/>
            <a:ext cx="1832428" cy="369332"/>
          </a:xfrm>
          <a:prstGeom prst="rect">
            <a:avLst/>
          </a:prstGeom>
          <a:noFill/>
        </p:spPr>
        <p:txBody>
          <a:bodyPr wrap="square" rtlCol="0">
            <a:spAutoFit/>
          </a:bodyPr>
          <a:lstStyle/>
          <a:p>
            <a:r>
              <a:rPr lang="zh-CN" altLang="en-US" dirty="0" smtClean="0"/>
              <a:t>发射超声波脉冲</a:t>
            </a:r>
            <a:r>
              <a:rPr lang="zh-CN" altLang="en-US" dirty="0"/>
              <a:t>：</a:t>
            </a:r>
          </a:p>
        </p:txBody>
      </p:sp>
      <p:sp>
        <p:nvSpPr>
          <p:cNvPr id="8" name="文本框 7">
            <a:extLst>
              <a:ext uri="{FF2B5EF4-FFF2-40B4-BE49-F238E27FC236}">
                <a16:creationId xmlns:a16="http://schemas.microsoft.com/office/drawing/2014/main" id="{D04DFBFE-C782-44F8-86AE-DE60C3B4E087}"/>
              </a:ext>
            </a:extLst>
          </p:cNvPr>
          <p:cNvSpPr txBox="1"/>
          <p:nvPr/>
        </p:nvSpPr>
        <p:spPr>
          <a:xfrm>
            <a:off x="801056" y="3309760"/>
            <a:ext cx="1832428" cy="369332"/>
          </a:xfrm>
          <a:prstGeom prst="rect">
            <a:avLst/>
          </a:prstGeom>
          <a:noFill/>
        </p:spPr>
        <p:txBody>
          <a:bodyPr wrap="square" rtlCol="0">
            <a:spAutoFit/>
          </a:bodyPr>
          <a:lstStyle/>
          <a:p>
            <a:r>
              <a:rPr lang="zh-CN" altLang="en-US" dirty="0" smtClean="0"/>
              <a:t>接收超声波脉冲</a:t>
            </a:r>
            <a:r>
              <a:rPr lang="zh-CN" altLang="en-US" dirty="0"/>
              <a:t>：</a:t>
            </a:r>
          </a:p>
        </p:txBody>
      </p:sp>
      <p:cxnSp>
        <p:nvCxnSpPr>
          <p:cNvPr id="10" name="直接箭头连接符 9">
            <a:extLst>
              <a:ext uri="{FF2B5EF4-FFF2-40B4-BE49-F238E27FC236}">
                <a16:creationId xmlns:a16="http://schemas.microsoft.com/office/drawing/2014/main" id="{6F2510E6-AD55-4605-BEE9-FE9033B9477A}"/>
              </a:ext>
            </a:extLst>
          </p:cNvPr>
          <p:cNvCxnSpPr/>
          <p:nvPr/>
        </p:nvCxnSpPr>
        <p:spPr>
          <a:xfrm>
            <a:off x="2787940" y="2287451"/>
            <a:ext cx="0" cy="6116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88264B15-1EAD-4585-92D7-6AD8C48C0D12}"/>
              </a:ext>
            </a:extLst>
          </p:cNvPr>
          <p:cNvSpPr txBox="1"/>
          <p:nvPr/>
        </p:nvSpPr>
        <p:spPr>
          <a:xfrm>
            <a:off x="2372311" y="2076784"/>
            <a:ext cx="711184" cy="276999"/>
          </a:xfrm>
          <a:prstGeom prst="rect">
            <a:avLst/>
          </a:prstGeom>
          <a:noFill/>
        </p:spPr>
        <p:txBody>
          <a:bodyPr wrap="square" rtlCol="0">
            <a:spAutoFit/>
          </a:bodyPr>
          <a:lstStyle/>
          <a:p>
            <a:r>
              <a:rPr lang="zh-CN" altLang="en-US" sz="1200" b="1" dirty="0">
                <a:solidFill>
                  <a:schemeClr val="accent1"/>
                </a:solidFill>
              </a:rPr>
              <a:t>低频</a:t>
            </a:r>
          </a:p>
        </p:txBody>
      </p:sp>
      <p:cxnSp>
        <p:nvCxnSpPr>
          <p:cNvPr id="12" name="直接箭头连接符 11">
            <a:extLst>
              <a:ext uri="{FF2B5EF4-FFF2-40B4-BE49-F238E27FC236}">
                <a16:creationId xmlns:a16="http://schemas.microsoft.com/office/drawing/2014/main" id="{71990925-E36D-4182-8519-2F7CAA7B4266}"/>
              </a:ext>
            </a:extLst>
          </p:cNvPr>
          <p:cNvCxnSpPr/>
          <p:nvPr/>
        </p:nvCxnSpPr>
        <p:spPr>
          <a:xfrm>
            <a:off x="2777054" y="3253465"/>
            <a:ext cx="0" cy="6116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3FF9E3A3-2712-4F82-B597-F6CCC6D604F3}"/>
              </a:ext>
            </a:extLst>
          </p:cNvPr>
          <p:cNvSpPr txBox="1"/>
          <p:nvPr/>
        </p:nvSpPr>
        <p:spPr>
          <a:xfrm>
            <a:off x="2366541" y="2785605"/>
            <a:ext cx="711184" cy="276999"/>
          </a:xfrm>
          <a:prstGeom prst="rect">
            <a:avLst/>
          </a:prstGeom>
          <a:noFill/>
        </p:spPr>
        <p:txBody>
          <a:bodyPr wrap="square" rtlCol="0">
            <a:spAutoFit/>
          </a:bodyPr>
          <a:lstStyle/>
          <a:p>
            <a:r>
              <a:rPr lang="zh-CN" altLang="en-US" sz="1200" b="1" dirty="0">
                <a:solidFill>
                  <a:schemeClr val="accent1"/>
                </a:solidFill>
              </a:rPr>
              <a:t>高频</a:t>
            </a:r>
          </a:p>
        </p:txBody>
      </p:sp>
      <p:sp>
        <p:nvSpPr>
          <p:cNvPr id="14" name="文本框 13">
            <a:extLst>
              <a:ext uri="{FF2B5EF4-FFF2-40B4-BE49-F238E27FC236}">
                <a16:creationId xmlns:a16="http://schemas.microsoft.com/office/drawing/2014/main" id="{F86D0C42-D4F1-40C8-BD45-036B024F1942}"/>
              </a:ext>
            </a:extLst>
          </p:cNvPr>
          <p:cNvSpPr txBox="1"/>
          <p:nvPr/>
        </p:nvSpPr>
        <p:spPr>
          <a:xfrm>
            <a:off x="727364" y="1851328"/>
            <a:ext cx="1832428" cy="369332"/>
          </a:xfrm>
          <a:prstGeom prst="rect">
            <a:avLst/>
          </a:prstGeom>
          <a:noFill/>
        </p:spPr>
        <p:txBody>
          <a:bodyPr wrap="square" rtlCol="0">
            <a:spAutoFit/>
          </a:bodyPr>
          <a:lstStyle/>
          <a:p>
            <a:r>
              <a:rPr lang="zh-CN" altLang="en-US" b="1" dirty="0"/>
              <a:t>时域信号示例：</a:t>
            </a:r>
          </a:p>
        </p:txBody>
      </p:sp>
      <p:cxnSp>
        <p:nvCxnSpPr>
          <p:cNvPr id="15" name="直接箭头连接符 14">
            <a:extLst>
              <a:ext uri="{FF2B5EF4-FFF2-40B4-BE49-F238E27FC236}">
                <a16:creationId xmlns:a16="http://schemas.microsoft.com/office/drawing/2014/main" id="{71990925-E36D-4182-8519-2F7CAA7B4266}"/>
              </a:ext>
            </a:extLst>
          </p:cNvPr>
          <p:cNvCxnSpPr/>
          <p:nvPr/>
        </p:nvCxnSpPr>
        <p:spPr>
          <a:xfrm flipH="1">
            <a:off x="2929454" y="4000500"/>
            <a:ext cx="4322186" cy="17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3FF9E3A3-2712-4F82-B597-F6CCC6D604F3}"/>
              </a:ext>
            </a:extLst>
          </p:cNvPr>
          <p:cNvSpPr txBox="1"/>
          <p:nvPr/>
        </p:nvSpPr>
        <p:spPr>
          <a:xfrm>
            <a:off x="4537024" y="4051953"/>
            <a:ext cx="1107045" cy="276999"/>
          </a:xfrm>
          <a:prstGeom prst="rect">
            <a:avLst/>
          </a:prstGeom>
          <a:noFill/>
        </p:spPr>
        <p:txBody>
          <a:bodyPr wrap="square" rtlCol="0">
            <a:spAutoFit/>
          </a:bodyPr>
          <a:lstStyle/>
          <a:p>
            <a:r>
              <a:rPr lang="zh-CN" altLang="en-US" sz="1200" b="1" dirty="0" smtClean="0">
                <a:solidFill>
                  <a:schemeClr val="accent1"/>
                </a:solidFill>
              </a:rPr>
              <a:t>采样周期</a:t>
            </a:r>
            <a:r>
              <a:rPr lang="en-US" altLang="zh-CN" sz="1200" b="1" dirty="0" smtClean="0">
                <a:solidFill>
                  <a:schemeClr val="accent1"/>
                </a:solidFill>
              </a:rPr>
              <a:t>T</a:t>
            </a:r>
            <a:endParaRPr lang="zh-CN" altLang="en-US" sz="1200" b="1" dirty="0">
              <a:solidFill>
                <a:schemeClr val="accent1"/>
              </a:solidFill>
            </a:endParaRPr>
          </a:p>
        </p:txBody>
      </p:sp>
      <p:sp>
        <p:nvSpPr>
          <p:cNvPr id="6" name="文本框 5"/>
          <p:cNvSpPr txBox="1"/>
          <p:nvPr/>
        </p:nvSpPr>
        <p:spPr>
          <a:xfrm>
            <a:off x="727364" y="5930900"/>
            <a:ext cx="8228644" cy="369332"/>
          </a:xfrm>
          <a:prstGeom prst="rect">
            <a:avLst/>
          </a:prstGeom>
          <a:noFill/>
        </p:spPr>
        <p:txBody>
          <a:bodyPr wrap="square" rtlCol="0">
            <a:spAutoFit/>
          </a:bodyPr>
          <a:lstStyle/>
          <a:p>
            <a:r>
              <a:rPr lang="zh-CN" altLang="en-US" dirty="0" smtClean="0"/>
              <a:t>使用人工神经网络实现连续型变量的回归预测：</a:t>
            </a:r>
            <a:endParaRPr lang="en-US" dirty="0"/>
          </a:p>
        </p:txBody>
      </p:sp>
      <p:sp>
        <p:nvSpPr>
          <p:cNvPr id="17" name="文本框 16">
            <a:extLst>
              <a:ext uri="{FF2B5EF4-FFF2-40B4-BE49-F238E27FC236}">
                <a16:creationId xmlns:a16="http://schemas.microsoft.com/office/drawing/2014/main" id="{F86D0C42-D4F1-40C8-BD45-036B024F1942}"/>
              </a:ext>
            </a:extLst>
          </p:cNvPr>
          <p:cNvSpPr txBox="1"/>
          <p:nvPr/>
        </p:nvSpPr>
        <p:spPr>
          <a:xfrm>
            <a:off x="727364" y="4127420"/>
            <a:ext cx="1832428" cy="369332"/>
          </a:xfrm>
          <a:prstGeom prst="rect">
            <a:avLst/>
          </a:prstGeom>
          <a:noFill/>
        </p:spPr>
        <p:txBody>
          <a:bodyPr wrap="square" rtlCol="0">
            <a:spAutoFit/>
          </a:bodyPr>
          <a:lstStyle/>
          <a:p>
            <a:r>
              <a:rPr lang="zh-CN" altLang="en-US" b="1" dirty="0"/>
              <a:t>时域信号示例：</a:t>
            </a:r>
          </a:p>
        </p:txBody>
      </p:sp>
      <p:sp>
        <p:nvSpPr>
          <p:cNvPr id="9" name="矩形 8"/>
          <p:cNvSpPr/>
          <p:nvPr/>
        </p:nvSpPr>
        <p:spPr>
          <a:xfrm>
            <a:off x="7986405" y="3121266"/>
            <a:ext cx="2492990" cy="369332"/>
          </a:xfrm>
          <a:prstGeom prst="rect">
            <a:avLst/>
          </a:prstGeom>
        </p:spPr>
        <p:txBody>
          <a:bodyPr wrap="none">
            <a:spAutoFit/>
          </a:bodyPr>
          <a:lstStyle/>
          <a:p>
            <a:r>
              <a:rPr lang="en-US" dirty="0" err="1"/>
              <a:t>超声波换能器频率响应</a:t>
            </a:r>
            <a:endParaRPr lang="en-US" dirty="0"/>
          </a:p>
        </p:txBody>
      </p:sp>
      <p:sp>
        <p:nvSpPr>
          <p:cNvPr id="18" name="矩形 17"/>
          <p:cNvSpPr/>
          <p:nvPr/>
        </p:nvSpPr>
        <p:spPr>
          <a:xfrm>
            <a:off x="801056" y="4963375"/>
            <a:ext cx="10857544" cy="369332"/>
          </a:xfrm>
          <a:prstGeom prst="rect">
            <a:avLst/>
          </a:prstGeom>
        </p:spPr>
        <p:txBody>
          <a:bodyPr wrap="square">
            <a:spAutoFit/>
          </a:bodyPr>
          <a:lstStyle/>
          <a:p>
            <a:r>
              <a:rPr lang="zh-CN" altLang="en-US" b="1" dirty="0">
                <a:solidFill>
                  <a:srgbClr val="000000"/>
                </a:solidFill>
                <a:latin typeface="FangSong" panose="02010609060101010101" pitchFamily="49" charset="-122"/>
                <a:ea typeface="FangSong" panose="02010609060101010101" pitchFamily="49" charset="-122"/>
              </a:rPr>
              <a:t>杜鹏，姜楠，宋波</a:t>
            </a:r>
            <a:r>
              <a:rPr lang="zh-CN" altLang="en-US" b="1" dirty="0">
                <a:solidFill>
                  <a:srgbClr val="000000"/>
                </a:solidFill>
                <a:latin typeface="E-BZ+ZEEGZk-1"/>
              </a:rPr>
              <a:t>． </a:t>
            </a:r>
            <a:r>
              <a:rPr lang="zh-CN" altLang="en-US" b="1" dirty="0">
                <a:solidFill>
                  <a:srgbClr val="000000"/>
                </a:solidFill>
                <a:latin typeface="FangSong" panose="02010609060101010101" pitchFamily="49" charset="-122"/>
                <a:ea typeface="FangSong" panose="02010609060101010101" pitchFamily="49" charset="-122"/>
              </a:rPr>
              <a:t>超声换能器频率特性及匹配研究［</a:t>
            </a:r>
            <a:r>
              <a:rPr lang="en-US" altLang="zh-CN" b="1" dirty="0">
                <a:solidFill>
                  <a:srgbClr val="000000"/>
                </a:solidFill>
                <a:latin typeface="E-BZ+ZEEGZk-1"/>
              </a:rPr>
              <a:t>J</a:t>
            </a:r>
            <a:r>
              <a:rPr lang="zh-CN" altLang="en-US" b="1" dirty="0">
                <a:solidFill>
                  <a:srgbClr val="000000"/>
                </a:solidFill>
                <a:latin typeface="FangSong" panose="02010609060101010101" pitchFamily="49" charset="-122"/>
                <a:ea typeface="FangSong" panose="02010609060101010101" pitchFamily="49" charset="-122"/>
              </a:rPr>
              <a:t>］ </a:t>
            </a:r>
            <a:r>
              <a:rPr lang="zh-CN" altLang="en-US" b="1" dirty="0">
                <a:solidFill>
                  <a:srgbClr val="000000"/>
                </a:solidFill>
                <a:latin typeface="E-BZ+ZEEGZk-1"/>
              </a:rPr>
              <a:t>． </a:t>
            </a:r>
            <a:r>
              <a:rPr lang="zh-CN" altLang="en-US" b="1" dirty="0">
                <a:solidFill>
                  <a:srgbClr val="000000"/>
                </a:solidFill>
                <a:latin typeface="FangSong" panose="02010609060101010101" pitchFamily="49" charset="-122"/>
                <a:ea typeface="FangSong" panose="02010609060101010101" pitchFamily="49" charset="-122"/>
              </a:rPr>
              <a:t>电声技术，</a:t>
            </a:r>
            <a:r>
              <a:rPr lang="en-US" altLang="zh-CN" b="1" dirty="0">
                <a:solidFill>
                  <a:srgbClr val="000000"/>
                </a:solidFill>
                <a:latin typeface="E-BZ+ZEEGZk-1"/>
              </a:rPr>
              <a:t>2016</a:t>
            </a:r>
            <a:r>
              <a:rPr lang="zh-CN" altLang="en-US" b="1" dirty="0">
                <a:solidFill>
                  <a:srgbClr val="000000"/>
                </a:solidFill>
                <a:latin typeface="FangSong" panose="02010609060101010101" pitchFamily="49" charset="-122"/>
                <a:ea typeface="FangSong" panose="02010609060101010101" pitchFamily="49" charset="-122"/>
              </a:rPr>
              <a:t>，</a:t>
            </a:r>
            <a:r>
              <a:rPr lang="en-US" altLang="zh-CN" b="1" dirty="0">
                <a:solidFill>
                  <a:srgbClr val="000000"/>
                </a:solidFill>
                <a:latin typeface="E-BZ+ZEEGZk-1"/>
              </a:rPr>
              <a:t>40</a:t>
            </a:r>
            <a:r>
              <a:rPr lang="en-US" altLang="zh-CN" b="1" dirty="0">
                <a:solidFill>
                  <a:srgbClr val="000000"/>
                </a:solidFill>
                <a:latin typeface="FangSong" panose="02010609060101010101" pitchFamily="49" charset="-122"/>
                <a:ea typeface="FangSong" panose="02010609060101010101" pitchFamily="49" charset="-122"/>
              </a:rPr>
              <a:t>( </a:t>
            </a:r>
            <a:r>
              <a:rPr lang="en-US" altLang="zh-CN" b="1" dirty="0">
                <a:solidFill>
                  <a:srgbClr val="000000"/>
                </a:solidFill>
                <a:latin typeface="E-BZ+ZEEGZk-1"/>
              </a:rPr>
              <a:t>1</a:t>
            </a:r>
            <a:r>
              <a:rPr lang="en-US" altLang="zh-CN" b="1" dirty="0">
                <a:solidFill>
                  <a:srgbClr val="000000"/>
                </a:solidFill>
                <a:latin typeface="FangSong" panose="02010609060101010101" pitchFamily="49" charset="-122"/>
                <a:ea typeface="FangSong" panose="02010609060101010101" pitchFamily="49" charset="-122"/>
              </a:rPr>
              <a:t>) : </a:t>
            </a:r>
            <a:r>
              <a:rPr lang="en-US" altLang="zh-CN" b="1" dirty="0">
                <a:solidFill>
                  <a:srgbClr val="000000"/>
                </a:solidFill>
                <a:latin typeface="E-BZ+ZEEGZk-1"/>
              </a:rPr>
              <a:t>41 </a:t>
            </a:r>
            <a:r>
              <a:rPr lang="zh-CN" altLang="en-US" b="1" dirty="0">
                <a:solidFill>
                  <a:srgbClr val="000000"/>
                </a:solidFill>
                <a:latin typeface="E-BZ+ZEEGZk-1"/>
              </a:rPr>
              <a:t>－ </a:t>
            </a:r>
            <a:r>
              <a:rPr lang="en-US" altLang="zh-CN" b="1" dirty="0">
                <a:solidFill>
                  <a:srgbClr val="000000"/>
                </a:solidFill>
                <a:latin typeface="E-BZ+ZEEGZk-1"/>
              </a:rPr>
              <a:t>45</a:t>
            </a:r>
            <a:r>
              <a:rPr lang="zh-CN" altLang="en-US" b="1" dirty="0"/>
              <a:t> </a:t>
            </a:r>
            <a:endParaRPr lang="en-US" b="1" dirty="0"/>
          </a:p>
        </p:txBody>
      </p:sp>
    </p:spTree>
    <p:extLst>
      <p:ext uri="{BB962C8B-B14F-4D97-AF65-F5344CB8AC3E}">
        <p14:creationId xmlns:p14="http://schemas.microsoft.com/office/powerpoint/2010/main" val="3365277375"/>
      </p:ext>
    </p:extLst>
  </p:cSld>
  <p:clrMapOvr>
    <a:masterClrMapping/>
  </p:clrMapOvr>
</p:sld>
</file>

<file path=ppt/theme/theme1.xml><?xml version="1.0" encoding="utf-8"?>
<a:theme xmlns:a="http://schemas.openxmlformats.org/drawingml/2006/main" name="大都市">
  <a:themeElements>
    <a:clrScheme name="大都市">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大都市">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大都市">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TM03457491[[fn=大都市]]</Template>
  <TotalTime>699</TotalTime>
  <Words>844</Words>
  <Application>Microsoft Office PowerPoint</Application>
  <PresentationFormat>宽屏</PresentationFormat>
  <Paragraphs>141</Paragraphs>
  <Slides>10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E-BZ+ZEEGZk-1</vt:lpstr>
      <vt:lpstr>FangSong</vt:lpstr>
      <vt:lpstr>等线</vt:lpstr>
      <vt:lpstr>宋体</vt:lpstr>
      <vt:lpstr>Arial</vt:lpstr>
      <vt:lpstr>Calibri Light</vt:lpstr>
      <vt:lpstr>Cambria Math</vt:lpstr>
      <vt:lpstr>大都市</vt:lpstr>
      <vt:lpstr>超声波建筑料浆浓度计 基于机器学习方法</vt:lpstr>
      <vt:lpstr>测量对象</vt:lpstr>
      <vt:lpstr>超声法测量原理</vt:lpstr>
      <vt:lpstr>超声法测量原理</vt:lpstr>
      <vt:lpstr>相关研究现状</vt:lpstr>
      <vt:lpstr>研究现状总结</vt:lpstr>
      <vt:lpstr>方案介绍</vt:lpstr>
      <vt:lpstr>测试容器与探头分布</vt:lpstr>
      <vt:lpstr>超声信号发送与接收</vt:lpstr>
      <vt:lpstr>信号处理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机器学习超声波浓度计</dc:title>
  <dc:creator>Archimboldi Garcia</dc:creator>
  <cp:lastModifiedBy>Microsoft</cp:lastModifiedBy>
  <cp:revision>104</cp:revision>
  <dcterms:created xsi:type="dcterms:W3CDTF">2020-12-01T03:37:12Z</dcterms:created>
  <dcterms:modified xsi:type="dcterms:W3CDTF">2020-12-02T09:10:53Z</dcterms:modified>
</cp:coreProperties>
</file>