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sldIdLst>
    <p:sldId id="256" r:id="rId2"/>
    <p:sldId id="270" r:id="rId3"/>
    <p:sldId id="257" r:id="rId4"/>
    <p:sldId id="269" r:id="rId5"/>
    <p:sldId id="263" r:id="rId6"/>
    <p:sldId id="258" r:id="rId7"/>
    <p:sldId id="260" r:id="rId8"/>
    <p:sldId id="264" r:id="rId9"/>
    <p:sldId id="275" r:id="rId10"/>
    <p:sldId id="276" r:id="rId11"/>
    <p:sldId id="261" r:id="rId12"/>
    <p:sldId id="268" r:id="rId13"/>
    <p:sldId id="277"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9" d="100"/>
          <a:sy n="69" d="100"/>
        </p:scale>
        <p:origin x="86" y="15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47351C-C40C-48F4-A16E-71001CD5D461}" type="datetimeFigureOut">
              <a:rPr lang="zh-CN" altLang="en-US" smtClean="0"/>
              <a:t>2020/12/3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B63A29-E254-4707-A808-AB24C4133D0D}" type="slidenum">
              <a:rPr lang="zh-CN" altLang="en-US" smtClean="0"/>
              <a:t>‹#›</a:t>
            </a:fld>
            <a:endParaRPr lang="zh-CN" altLang="en-US"/>
          </a:p>
        </p:txBody>
      </p:sp>
    </p:spTree>
    <p:extLst>
      <p:ext uri="{BB962C8B-B14F-4D97-AF65-F5344CB8AC3E}">
        <p14:creationId xmlns:p14="http://schemas.microsoft.com/office/powerpoint/2010/main" val="35951499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8B63A29-E254-4707-A808-AB24C4133D0D}" type="slidenum">
              <a:rPr lang="zh-CN" altLang="en-US" smtClean="0"/>
              <a:t>4</a:t>
            </a:fld>
            <a:endParaRPr lang="zh-CN" altLang="en-US"/>
          </a:p>
        </p:txBody>
      </p:sp>
    </p:spTree>
    <p:extLst>
      <p:ext uri="{BB962C8B-B14F-4D97-AF65-F5344CB8AC3E}">
        <p14:creationId xmlns:p14="http://schemas.microsoft.com/office/powerpoint/2010/main" val="11760063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a:t>单击此处编辑母版副标题样式</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CC1E3A38-61D5-4945-B55D-CAA481F2DA76}" type="datetimeFigureOut">
              <a:rPr lang="zh-CN" altLang="en-US" smtClean="0"/>
              <a:t>2020/12/3</a:t>
            </a:fld>
            <a:endParaRPr lang="zh-CN" altLang="en-US"/>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zh-CN" altLang="en-US"/>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55517A08-4CFD-40C4-A9DC-A8C3617D7990}" type="slidenum">
              <a:rPr lang="zh-CN" altLang="en-US" smtClean="0"/>
              <a:t>‹#›</a:t>
            </a:fld>
            <a:endParaRPr lang="zh-CN" altLang="en-US"/>
          </a:p>
        </p:txBody>
      </p:sp>
    </p:spTree>
    <p:extLst>
      <p:ext uri="{BB962C8B-B14F-4D97-AF65-F5344CB8AC3E}">
        <p14:creationId xmlns:p14="http://schemas.microsoft.com/office/powerpoint/2010/main" val="23428126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CC1E3A38-61D5-4945-B55D-CAA481F2DA76}" type="datetimeFigureOut">
              <a:rPr lang="zh-CN" altLang="en-US" smtClean="0"/>
              <a:t>2020/12/3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5517A08-4CFD-40C4-A9DC-A8C3617D7990}" type="slidenum">
              <a:rPr lang="zh-CN" altLang="en-US" smtClean="0"/>
              <a:t>‹#›</a:t>
            </a:fld>
            <a:endParaRPr lang="zh-CN" altLang="en-US"/>
          </a:p>
        </p:txBody>
      </p:sp>
    </p:spTree>
    <p:extLst>
      <p:ext uri="{BB962C8B-B14F-4D97-AF65-F5344CB8AC3E}">
        <p14:creationId xmlns:p14="http://schemas.microsoft.com/office/powerpoint/2010/main" val="20236208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CC1E3A38-61D5-4945-B55D-CAA481F2DA76}" type="datetimeFigureOut">
              <a:rPr lang="zh-CN" altLang="en-US" smtClean="0"/>
              <a:t>2020/12/3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5517A08-4CFD-40C4-A9DC-A8C3617D7990}" type="slidenum">
              <a:rPr lang="zh-CN" altLang="en-US" smtClean="0"/>
              <a:t>‹#›</a:t>
            </a:fld>
            <a:endParaRPr lang="zh-CN" altLang="en-US"/>
          </a:p>
        </p:txBody>
      </p:sp>
    </p:spTree>
    <p:extLst>
      <p:ext uri="{BB962C8B-B14F-4D97-AF65-F5344CB8AC3E}">
        <p14:creationId xmlns:p14="http://schemas.microsoft.com/office/powerpoint/2010/main" val="39335106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CC1E3A38-61D5-4945-B55D-CAA481F2DA76}" type="datetimeFigureOut">
              <a:rPr lang="zh-CN" altLang="en-US" smtClean="0"/>
              <a:t>2020/12/3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5517A08-4CFD-40C4-A9DC-A8C3617D7990}" type="slidenum">
              <a:rPr lang="zh-CN" altLang="en-US" smtClean="0"/>
              <a:t>‹#›</a:t>
            </a:fld>
            <a:endParaRPr lang="zh-CN" altLang="en-US"/>
          </a:p>
        </p:txBody>
      </p:sp>
    </p:spTree>
    <p:extLst>
      <p:ext uri="{BB962C8B-B14F-4D97-AF65-F5344CB8AC3E}">
        <p14:creationId xmlns:p14="http://schemas.microsoft.com/office/powerpoint/2010/main" val="31851791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CC1E3A38-61D5-4945-B55D-CAA481F2DA76}" type="datetimeFigureOut">
              <a:rPr lang="zh-CN" altLang="en-US" smtClean="0"/>
              <a:t>2020/12/3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5517A08-4CFD-40C4-A9DC-A8C3617D7990}" type="slidenum">
              <a:rPr lang="zh-CN" altLang="en-US" smtClean="0"/>
              <a:t>‹#›</a:t>
            </a:fld>
            <a:endParaRPr lang="zh-CN" altLang="en-US"/>
          </a:p>
        </p:txBody>
      </p:sp>
    </p:spTree>
    <p:extLst>
      <p:ext uri="{BB962C8B-B14F-4D97-AF65-F5344CB8AC3E}">
        <p14:creationId xmlns:p14="http://schemas.microsoft.com/office/powerpoint/2010/main" val="16458702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CC1E3A38-61D5-4945-B55D-CAA481F2DA76}" type="datetimeFigureOut">
              <a:rPr lang="zh-CN" altLang="en-US" smtClean="0"/>
              <a:t>2020/12/3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5517A08-4CFD-40C4-A9DC-A8C3617D7990}" type="slidenum">
              <a:rPr lang="zh-CN" altLang="en-US" smtClean="0"/>
              <a:t>‹#›</a:t>
            </a:fld>
            <a:endParaRPr lang="zh-CN" altLang="en-US"/>
          </a:p>
        </p:txBody>
      </p:sp>
    </p:spTree>
    <p:extLst>
      <p:ext uri="{BB962C8B-B14F-4D97-AF65-F5344CB8AC3E}">
        <p14:creationId xmlns:p14="http://schemas.microsoft.com/office/powerpoint/2010/main" val="40650506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CC1E3A38-61D5-4945-B55D-CAA481F2DA76}" type="datetimeFigureOut">
              <a:rPr lang="zh-CN" altLang="en-US" smtClean="0"/>
              <a:t>2020/12/3</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55517A08-4CFD-40C4-A9DC-A8C3617D7990}" type="slidenum">
              <a:rPr lang="zh-CN" altLang="en-US" smtClean="0"/>
              <a:t>‹#›</a:t>
            </a:fld>
            <a:endParaRPr lang="zh-CN" altLang="en-US"/>
          </a:p>
        </p:txBody>
      </p:sp>
    </p:spTree>
    <p:extLst>
      <p:ext uri="{BB962C8B-B14F-4D97-AF65-F5344CB8AC3E}">
        <p14:creationId xmlns:p14="http://schemas.microsoft.com/office/powerpoint/2010/main" val="16273519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CC1E3A38-61D5-4945-B55D-CAA481F2DA76}" type="datetimeFigureOut">
              <a:rPr lang="zh-CN" altLang="en-US" smtClean="0"/>
              <a:t>2020/12/3</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55517A08-4CFD-40C4-A9DC-A8C3617D7990}" type="slidenum">
              <a:rPr lang="zh-CN" altLang="en-US" smtClean="0"/>
              <a:t>‹#›</a:t>
            </a:fld>
            <a:endParaRPr lang="zh-CN" altLang="en-US"/>
          </a:p>
        </p:txBody>
      </p:sp>
    </p:spTree>
    <p:extLst>
      <p:ext uri="{BB962C8B-B14F-4D97-AF65-F5344CB8AC3E}">
        <p14:creationId xmlns:p14="http://schemas.microsoft.com/office/powerpoint/2010/main" val="581474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1E3A38-61D5-4945-B55D-CAA481F2DA76}" type="datetimeFigureOut">
              <a:rPr lang="zh-CN" altLang="en-US" smtClean="0"/>
              <a:t>2020/12/3</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55517A08-4CFD-40C4-A9DC-A8C3617D7990}" type="slidenum">
              <a:rPr lang="zh-CN" altLang="en-US" smtClean="0"/>
              <a:t>‹#›</a:t>
            </a:fld>
            <a:endParaRPr lang="zh-CN" altLang="en-US"/>
          </a:p>
        </p:txBody>
      </p:sp>
    </p:spTree>
    <p:extLst>
      <p:ext uri="{BB962C8B-B14F-4D97-AF65-F5344CB8AC3E}">
        <p14:creationId xmlns:p14="http://schemas.microsoft.com/office/powerpoint/2010/main" val="960102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zh-CN" altLang="en-US"/>
              <a:t>单击此处编辑母版标题样式</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zh-CN" altLang="en-US"/>
              <a:t>单击此处编辑母版文本样式</a:t>
            </a:r>
          </a:p>
        </p:txBody>
      </p:sp>
      <p:sp>
        <p:nvSpPr>
          <p:cNvPr id="5" name="Date Placeholder 4"/>
          <p:cNvSpPr>
            <a:spLocks noGrp="1"/>
          </p:cNvSpPr>
          <p:nvPr>
            <p:ph type="dt" sz="half" idx="10"/>
          </p:nvPr>
        </p:nvSpPr>
        <p:spPr/>
        <p:txBody>
          <a:bodyPr/>
          <a:lstStyle/>
          <a:p>
            <a:fld id="{CC1E3A38-61D5-4945-B55D-CAA481F2DA76}" type="datetimeFigureOut">
              <a:rPr lang="zh-CN" altLang="en-US" smtClean="0"/>
              <a:t>2020/12/3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55517A08-4CFD-40C4-A9DC-A8C3617D7990}" type="slidenum">
              <a:rPr lang="zh-CN" altLang="en-US" smtClean="0"/>
              <a:t>‹#›</a:t>
            </a:fld>
            <a:endParaRPr lang="zh-CN" altLang="en-US"/>
          </a:p>
        </p:txBody>
      </p:sp>
    </p:spTree>
    <p:extLst>
      <p:ext uri="{BB962C8B-B14F-4D97-AF65-F5344CB8AC3E}">
        <p14:creationId xmlns:p14="http://schemas.microsoft.com/office/powerpoint/2010/main" val="23715560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40000"/>
              <a:lumOff val="6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CC1E3A38-61D5-4945-B55D-CAA481F2DA76}" type="datetimeFigureOut">
              <a:rPr lang="zh-CN" altLang="en-US" smtClean="0"/>
              <a:t>2020/12/3</a:t>
            </a:fld>
            <a:endParaRPr lang="zh-CN" altLang="en-US"/>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zh-CN" altLang="en-US"/>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55517A08-4CFD-40C4-A9DC-A8C3617D7990}" type="slidenum">
              <a:rPr lang="zh-CN" altLang="en-US" smtClean="0"/>
              <a:t>‹#›</a:t>
            </a:fld>
            <a:endParaRPr lang="zh-CN" altLang="en-US"/>
          </a:p>
        </p:txBody>
      </p:sp>
    </p:spTree>
    <p:extLst>
      <p:ext uri="{BB962C8B-B14F-4D97-AF65-F5344CB8AC3E}">
        <p14:creationId xmlns:p14="http://schemas.microsoft.com/office/powerpoint/2010/main" val="633254385"/>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CC1E3A38-61D5-4945-B55D-CAA481F2DA76}" type="datetimeFigureOut">
              <a:rPr lang="zh-CN" altLang="en-US" smtClean="0"/>
              <a:t>2020/12/3</a:t>
            </a:fld>
            <a:endParaRPr lang="zh-CN" altLang="en-US"/>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zh-CN" altLang="en-US"/>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55517A08-4CFD-40C4-A9DC-A8C3617D7990}" type="slidenum">
              <a:rPr lang="zh-CN" altLang="en-US" smtClean="0"/>
              <a:t>‹#›</a:t>
            </a:fld>
            <a:endParaRPr lang="zh-CN" altLang="en-US"/>
          </a:p>
        </p:txBody>
      </p:sp>
    </p:spTree>
    <p:extLst>
      <p:ext uri="{BB962C8B-B14F-4D97-AF65-F5344CB8AC3E}">
        <p14:creationId xmlns:p14="http://schemas.microsoft.com/office/powerpoint/2010/main" val="204045394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9DC640-CF72-4F0B-9429-C4D4BE9D06A0}"/>
              </a:ext>
            </a:extLst>
          </p:cNvPr>
          <p:cNvSpPr>
            <a:spLocks noGrp="1"/>
          </p:cNvSpPr>
          <p:nvPr>
            <p:ph type="ctrTitle"/>
          </p:nvPr>
        </p:nvSpPr>
        <p:spPr/>
        <p:txBody>
          <a:bodyPr/>
          <a:lstStyle/>
          <a:p>
            <a:r>
              <a:rPr lang="zh-CN" altLang="en-US" sz="6600" dirty="0"/>
              <a:t>超声波建筑料浆浓度计</a:t>
            </a:r>
            <a:br>
              <a:rPr lang="en-US" altLang="zh-CN" sz="6600" dirty="0"/>
            </a:br>
            <a:r>
              <a:rPr lang="zh-CN" altLang="en-US" sz="3600" dirty="0"/>
              <a:t>基于机器学习方法</a:t>
            </a:r>
            <a:endParaRPr lang="zh-CN" altLang="en-US" sz="6600" dirty="0"/>
          </a:p>
        </p:txBody>
      </p:sp>
      <p:sp>
        <p:nvSpPr>
          <p:cNvPr id="3" name="副标题 2">
            <a:extLst>
              <a:ext uri="{FF2B5EF4-FFF2-40B4-BE49-F238E27FC236}">
                <a16:creationId xmlns:a16="http://schemas.microsoft.com/office/drawing/2014/main" id="{4C503AB9-3976-40C1-891B-258C5D09F18D}"/>
              </a:ext>
            </a:extLst>
          </p:cNvPr>
          <p:cNvSpPr>
            <a:spLocks noGrp="1"/>
          </p:cNvSpPr>
          <p:nvPr>
            <p:ph type="subTitle" idx="1"/>
          </p:nvPr>
        </p:nvSpPr>
        <p:spPr/>
        <p:txBody>
          <a:bodyPr/>
          <a:lstStyle/>
          <a:p>
            <a:r>
              <a:rPr lang="en-US" altLang="zh-CN" dirty="0"/>
              <a:t>2020-12</a:t>
            </a:r>
            <a:endParaRPr lang="zh-CN" altLang="en-US" dirty="0"/>
          </a:p>
        </p:txBody>
      </p:sp>
    </p:spTree>
    <p:extLst>
      <p:ext uri="{BB962C8B-B14F-4D97-AF65-F5344CB8AC3E}">
        <p14:creationId xmlns:p14="http://schemas.microsoft.com/office/powerpoint/2010/main" val="15717607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矩形 31">
            <a:extLst>
              <a:ext uri="{FF2B5EF4-FFF2-40B4-BE49-F238E27FC236}">
                <a16:creationId xmlns:a16="http://schemas.microsoft.com/office/drawing/2014/main" id="{A3FE58D6-FDEB-41C1-8ACE-BBAC4B9B209C}"/>
              </a:ext>
            </a:extLst>
          </p:cNvPr>
          <p:cNvSpPr/>
          <p:nvPr/>
        </p:nvSpPr>
        <p:spPr>
          <a:xfrm>
            <a:off x="3462794" y="5176154"/>
            <a:ext cx="4953662" cy="70051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a:extLst>
              <a:ext uri="{FF2B5EF4-FFF2-40B4-BE49-F238E27FC236}">
                <a16:creationId xmlns:a16="http://schemas.microsoft.com/office/drawing/2014/main" id="{35430FF5-6C34-4617-B235-163C60D1C141}"/>
              </a:ext>
            </a:extLst>
          </p:cNvPr>
          <p:cNvSpPr/>
          <p:nvPr/>
        </p:nvSpPr>
        <p:spPr>
          <a:xfrm>
            <a:off x="3458818" y="3925514"/>
            <a:ext cx="4953662" cy="70051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a:extLst>
              <a:ext uri="{FF2B5EF4-FFF2-40B4-BE49-F238E27FC236}">
                <a16:creationId xmlns:a16="http://schemas.microsoft.com/office/drawing/2014/main" id="{F9FF4E26-1B9F-462E-9BC6-D6604CFF5438}"/>
              </a:ext>
            </a:extLst>
          </p:cNvPr>
          <p:cNvSpPr>
            <a:spLocks noGrp="1"/>
          </p:cNvSpPr>
          <p:nvPr>
            <p:ph type="title"/>
          </p:nvPr>
        </p:nvSpPr>
        <p:spPr/>
        <p:txBody>
          <a:bodyPr/>
          <a:lstStyle/>
          <a:p>
            <a:r>
              <a:rPr lang="zh-CN" altLang="en-US" dirty="0"/>
              <a:t>信号处理</a:t>
            </a:r>
          </a:p>
        </p:txBody>
      </p:sp>
      <p:sp>
        <p:nvSpPr>
          <p:cNvPr id="5" name="文本框 4">
            <a:extLst>
              <a:ext uri="{FF2B5EF4-FFF2-40B4-BE49-F238E27FC236}">
                <a16:creationId xmlns:a16="http://schemas.microsoft.com/office/drawing/2014/main" id="{B458A5A2-55A6-4C71-AC44-54D4C45BA2FD}"/>
              </a:ext>
            </a:extLst>
          </p:cNvPr>
          <p:cNvSpPr txBox="1"/>
          <p:nvPr/>
        </p:nvSpPr>
        <p:spPr>
          <a:xfrm>
            <a:off x="690015" y="1873465"/>
            <a:ext cx="10474036" cy="369332"/>
          </a:xfrm>
          <a:prstGeom prst="rect">
            <a:avLst/>
          </a:prstGeom>
          <a:noFill/>
        </p:spPr>
        <p:txBody>
          <a:bodyPr wrap="square" rtlCol="0">
            <a:spAutoFit/>
          </a:bodyPr>
          <a:lstStyle/>
          <a:p>
            <a:r>
              <a:rPr lang="zh-CN" altLang="en-US" b="1" dirty="0"/>
              <a:t>实验装置信号处理示意图：</a:t>
            </a:r>
          </a:p>
        </p:txBody>
      </p:sp>
      <p:sp>
        <p:nvSpPr>
          <p:cNvPr id="4" name="矩形 3">
            <a:extLst>
              <a:ext uri="{FF2B5EF4-FFF2-40B4-BE49-F238E27FC236}">
                <a16:creationId xmlns:a16="http://schemas.microsoft.com/office/drawing/2014/main" id="{187F12DB-C0CF-4E73-B40C-05353887C1A4}"/>
              </a:ext>
            </a:extLst>
          </p:cNvPr>
          <p:cNvSpPr/>
          <p:nvPr/>
        </p:nvSpPr>
        <p:spPr>
          <a:xfrm>
            <a:off x="968735" y="3420578"/>
            <a:ext cx="1957345" cy="5744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t>计算机</a:t>
            </a:r>
            <a:endParaRPr lang="en-US" altLang="zh-CN" b="1" dirty="0"/>
          </a:p>
        </p:txBody>
      </p:sp>
      <p:sp>
        <p:nvSpPr>
          <p:cNvPr id="22" name="矩形 21">
            <a:extLst>
              <a:ext uri="{FF2B5EF4-FFF2-40B4-BE49-F238E27FC236}">
                <a16:creationId xmlns:a16="http://schemas.microsoft.com/office/drawing/2014/main" id="{CAB37ED8-0B08-43DB-B5BB-F1189C791333}"/>
              </a:ext>
            </a:extLst>
          </p:cNvPr>
          <p:cNvSpPr/>
          <p:nvPr/>
        </p:nvSpPr>
        <p:spPr>
          <a:xfrm>
            <a:off x="3616519" y="2458470"/>
            <a:ext cx="1957345" cy="5744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t>脉冲源</a:t>
            </a:r>
            <a:endParaRPr lang="en-US" altLang="zh-CN" b="1" dirty="0"/>
          </a:p>
        </p:txBody>
      </p:sp>
      <p:sp>
        <p:nvSpPr>
          <p:cNvPr id="23" name="矩形 22">
            <a:extLst>
              <a:ext uri="{FF2B5EF4-FFF2-40B4-BE49-F238E27FC236}">
                <a16:creationId xmlns:a16="http://schemas.microsoft.com/office/drawing/2014/main" id="{316F0F96-260F-4CC5-9F4A-3BBCFA480AB3}"/>
              </a:ext>
            </a:extLst>
          </p:cNvPr>
          <p:cNvSpPr/>
          <p:nvPr/>
        </p:nvSpPr>
        <p:spPr>
          <a:xfrm>
            <a:off x="6280205" y="2458470"/>
            <a:ext cx="1957345" cy="5744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t>功率放大</a:t>
            </a:r>
            <a:endParaRPr lang="en-US" altLang="zh-CN" b="1" dirty="0"/>
          </a:p>
        </p:txBody>
      </p:sp>
      <p:sp>
        <p:nvSpPr>
          <p:cNvPr id="24" name="矩形 23">
            <a:extLst>
              <a:ext uri="{FF2B5EF4-FFF2-40B4-BE49-F238E27FC236}">
                <a16:creationId xmlns:a16="http://schemas.microsoft.com/office/drawing/2014/main" id="{A8ED9BBA-E851-4D97-BB56-091A05E673EE}"/>
              </a:ext>
            </a:extLst>
          </p:cNvPr>
          <p:cNvSpPr/>
          <p:nvPr/>
        </p:nvSpPr>
        <p:spPr>
          <a:xfrm>
            <a:off x="8943890" y="2458470"/>
            <a:ext cx="1957345" cy="5744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t>发射换能器</a:t>
            </a:r>
            <a:endParaRPr lang="en-US" altLang="zh-CN" b="1" dirty="0"/>
          </a:p>
        </p:txBody>
      </p:sp>
      <p:sp>
        <p:nvSpPr>
          <p:cNvPr id="25" name="矩形 24">
            <a:extLst>
              <a:ext uri="{FF2B5EF4-FFF2-40B4-BE49-F238E27FC236}">
                <a16:creationId xmlns:a16="http://schemas.microsoft.com/office/drawing/2014/main" id="{99A387A5-B485-4CE6-AC5F-D6DCFE1F5863}"/>
              </a:ext>
            </a:extLst>
          </p:cNvPr>
          <p:cNvSpPr/>
          <p:nvPr/>
        </p:nvSpPr>
        <p:spPr>
          <a:xfrm>
            <a:off x="8953171" y="5239169"/>
            <a:ext cx="1957345" cy="5744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t>接收换能器</a:t>
            </a:r>
            <a:endParaRPr lang="en-US" altLang="zh-CN" b="1" dirty="0"/>
          </a:p>
        </p:txBody>
      </p:sp>
      <p:sp>
        <p:nvSpPr>
          <p:cNvPr id="26" name="矩形 25">
            <a:extLst>
              <a:ext uri="{FF2B5EF4-FFF2-40B4-BE49-F238E27FC236}">
                <a16:creationId xmlns:a16="http://schemas.microsoft.com/office/drawing/2014/main" id="{E2FCB794-19C4-4B30-9426-4D6A4DA7000D}"/>
              </a:ext>
            </a:extLst>
          </p:cNvPr>
          <p:cNvSpPr/>
          <p:nvPr/>
        </p:nvSpPr>
        <p:spPr>
          <a:xfrm>
            <a:off x="968734" y="5302184"/>
            <a:ext cx="1957345" cy="5744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t>温度传感器</a:t>
            </a:r>
            <a:endParaRPr lang="en-US" altLang="zh-CN" b="1" dirty="0"/>
          </a:p>
        </p:txBody>
      </p:sp>
      <p:sp>
        <p:nvSpPr>
          <p:cNvPr id="27" name="矩形 26">
            <a:extLst>
              <a:ext uri="{FF2B5EF4-FFF2-40B4-BE49-F238E27FC236}">
                <a16:creationId xmlns:a16="http://schemas.microsoft.com/office/drawing/2014/main" id="{EB5A945E-8355-48E4-8CC2-BC0818AD25BD}"/>
              </a:ext>
            </a:extLst>
          </p:cNvPr>
          <p:cNvSpPr/>
          <p:nvPr/>
        </p:nvSpPr>
        <p:spPr>
          <a:xfrm>
            <a:off x="6280204" y="5231347"/>
            <a:ext cx="1957345" cy="5744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t>ADC</a:t>
            </a:r>
          </a:p>
        </p:txBody>
      </p:sp>
      <p:sp>
        <p:nvSpPr>
          <p:cNvPr id="28" name="矩形 27">
            <a:extLst>
              <a:ext uri="{FF2B5EF4-FFF2-40B4-BE49-F238E27FC236}">
                <a16:creationId xmlns:a16="http://schemas.microsoft.com/office/drawing/2014/main" id="{B7F0B0BC-79B4-45EB-BC90-58F7E76D691B}"/>
              </a:ext>
            </a:extLst>
          </p:cNvPr>
          <p:cNvSpPr/>
          <p:nvPr/>
        </p:nvSpPr>
        <p:spPr>
          <a:xfrm>
            <a:off x="3616519" y="5231347"/>
            <a:ext cx="1957345" cy="5744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t>信号预处理</a:t>
            </a:r>
            <a:endParaRPr lang="en-US" altLang="zh-CN" b="1" dirty="0"/>
          </a:p>
        </p:txBody>
      </p:sp>
      <p:sp>
        <p:nvSpPr>
          <p:cNvPr id="29" name="矩形 28">
            <a:extLst>
              <a:ext uri="{FF2B5EF4-FFF2-40B4-BE49-F238E27FC236}">
                <a16:creationId xmlns:a16="http://schemas.microsoft.com/office/drawing/2014/main" id="{CCE229F8-18B3-4FCB-8F8F-1E1B66EEC0FC}"/>
              </a:ext>
            </a:extLst>
          </p:cNvPr>
          <p:cNvSpPr/>
          <p:nvPr/>
        </p:nvSpPr>
        <p:spPr>
          <a:xfrm>
            <a:off x="6280204" y="3982662"/>
            <a:ext cx="1957345" cy="5744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t>ADC</a:t>
            </a:r>
          </a:p>
        </p:txBody>
      </p:sp>
      <p:sp>
        <p:nvSpPr>
          <p:cNvPr id="30" name="矩形 29">
            <a:extLst>
              <a:ext uri="{FF2B5EF4-FFF2-40B4-BE49-F238E27FC236}">
                <a16:creationId xmlns:a16="http://schemas.microsoft.com/office/drawing/2014/main" id="{D544470B-4D6C-4191-8959-088DD59E29CD}"/>
              </a:ext>
            </a:extLst>
          </p:cNvPr>
          <p:cNvSpPr/>
          <p:nvPr/>
        </p:nvSpPr>
        <p:spPr>
          <a:xfrm>
            <a:off x="3616518" y="3982662"/>
            <a:ext cx="1957345" cy="5744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t>信号预处理</a:t>
            </a:r>
            <a:endParaRPr lang="en-US" altLang="zh-CN" b="1" dirty="0"/>
          </a:p>
        </p:txBody>
      </p:sp>
      <p:sp>
        <p:nvSpPr>
          <p:cNvPr id="12" name="箭头: 下 11">
            <a:extLst>
              <a:ext uri="{FF2B5EF4-FFF2-40B4-BE49-F238E27FC236}">
                <a16:creationId xmlns:a16="http://schemas.microsoft.com/office/drawing/2014/main" id="{CC5E509F-FDB1-4AAB-ADAA-0589A716BE73}"/>
              </a:ext>
            </a:extLst>
          </p:cNvPr>
          <p:cNvSpPr/>
          <p:nvPr/>
        </p:nvSpPr>
        <p:spPr>
          <a:xfrm>
            <a:off x="8990935" y="3356996"/>
            <a:ext cx="1848017" cy="1612570"/>
          </a:xfrm>
          <a:prstGeom prst="downArrow">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超声波</a:t>
            </a:r>
          </a:p>
        </p:txBody>
      </p:sp>
      <p:sp>
        <p:nvSpPr>
          <p:cNvPr id="34" name="文本框 33">
            <a:extLst>
              <a:ext uri="{FF2B5EF4-FFF2-40B4-BE49-F238E27FC236}">
                <a16:creationId xmlns:a16="http://schemas.microsoft.com/office/drawing/2014/main" id="{56A191E4-42FB-4271-AEEF-F147A64A3EE9}"/>
              </a:ext>
            </a:extLst>
          </p:cNvPr>
          <p:cNvSpPr txBox="1"/>
          <p:nvPr/>
        </p:nvSpPr>
        <p:spPr>
          <a:xfrm>
            <a:off x="3381293" y="3608719"/>
            <a:ext cx="1333831" cy="369332"/>
          </a:xfrm>
          <a:prstGeom prst="rect">
            <a:avLst/>
          </a:prstGeom>
          <a:noFill/>
        </p:spPr>
        <p:txBody>
          <a:bodyPr wrap="square">
            <a:spAutoFit/>
          </a:bodyPr>
          <a:lstStyle/>
          <a:p>
            <a:r>
              <a:rPr lang="zh-CN" altLang="en-US" b="1" dirty="0"/>
              <a:t>参考信号</a:t>
            </a:r>
          </a:p>
        </p:txBody>
      </p:sp>
      <p:sp>
        <p:nvSpPr>
          <p:cNvPr id="35" name="文本框 34">
            <a:extLst>
              <a:ext uri="{FF2B5EF4-FFF2-40B4-BE49-F238E27FC236}">
                <a16:creationId xmlns:a16="http://schemas.microsoft.com/office/drawing/2014/main" id="{90DFD664-7ED0-4546-9C2E-12CCE63A628B}"/>
              </a:ext>
            </a:extLst>
          </p:cNvPr>
          <p:cNvSpPr txBox="1"/>
          <p:nvPr/>
        </p:nvSpPr>
        <p:spPr>
          <a:xfrm>
            <a:off x="3372677" y="4840942"/>
            <a:ext cx="1333831" cy="369332"/>
          </a:xfrm>
          <a:prstGeom prst="rect">
            <a:avLst/>
          </a:prstGeom>
          <a:noFill/>
        </p:spPr>
        <p:txBody>
          <a:bodyPr wrap="square">
            <a:spAutoFit/>
          </a:bodyPr>
          <a:lstStyle/>
          <a:p>
            <a:r>
              <a:rPr lang="zh-CN" altLang="en-US" b="1" dirty="0"/>
              <a:t>接收信号</a:t>
            </a:r>
          </a:p>
        </p:txBody>
      </p:sp>
      <p:cxnSp>
        <p:nvCxnSpPr>
          <p:cNvPr id="36" name="直接箭头连接符 35">
            <a:extLst>
              <a:ext uri="{FF2B5EF4-FFF2-40B4-BE49-F238E27FC236}">
                <a16:creationId xmlns:a16="http://schemas.microsoft.com/office/drawing/2014/main" id="{0DBD319D-98E3-4683-B119-6061526745F4}"/>
              </a:ext>
            </a:extLst>
          </p:cNvPr>
          <p:cNvCxnSpPr>
            <a:cxnSpLocks/>
          </p:cNvCxnSpPr>
          <p:nvPr/>
        </p:nvCxnSpPr>
        <p:spPr>
          <a:xfrm flipV="1">
            <a:off x="2910178" y="2976198"/>
            <a:ext cx="641187" cy="39918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8" name="直接箭头连接符 37">
            <a:extLst>
              <a:ext uri="{FF2B5EF4-FFF2-40B4-BE49-F238E27FC236}">
                <a16:creationId xmlns:a16="http://schemas.microsoft.com/office/drawing/2014/main" id="{504F88C9-B1AB-472F-9FA8-A97C322F5C39}"/>
              </a:ext>
            </a:extLst>
          </p:cNvPr>
          <p:cNvCxnSpPr>
            <a:cxnSpLocks/>
          </p:cNvCxnSpPr>
          <p:nvPr/>
        </p:nvCxnSpPr>
        <p:spPr>
          <a:xfrm flipH="1">
            <a:off x="2641498" y="2778902"/>
            <a:ext cx="871104" cy="55121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0" name="直接箭头连接符 39">
            <a:extLst>
              <a:ext uri="{FF2B5EF4-FFF2-40B4-BE49-F238E27FC236}">
                <a16:creationId xmlns:a16="http://schemas.microsoft.com/office/drawing/2014/main" id="{6672FBC3-44ED-452C-860A-CC51F8E7E02F}"/>
              </a:ext>
            </a:extLst>
          </p:cNvPr>
          <p:cNvCxnSpPr>
            <a:cxnSpLocks/>
            <a:stCxn id="22" idx="3"/>
            <a:endCxn id="23" idx="1"/>
          </p:cNvCxnSpPr>
          <p:nvPr/>
        </p:nvCxnSpPr>
        <p:spPr>
          <a:xfrm>
            <a:off x="5573864" y="2745711"/>
            <a:ext cx="706341"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3" name="直接箭头连接符 42">
            <a:extLst>
              <a:ext uri="{FF2B5EF4-FFF2-40B4-BE49-F238E27FC236}">
                <a16:creationId xmlns:a16="http://schemas.microsoft.com/office/drawing/2014/main" id="{3767A8DB-2501-442A-83C2-824E3F718B74}"/>
              </a:ext>
            </a:extLst>
          </p:cNvPr>
          <p:cNvCxnSpPr>
            <a:cxnSpLocks/>
          </p:cNvCxnSpPr>
          <p:nvPr/>
        </p:nvCxnSpPr>
        <p:spPr>
          <a:xfrm>
            <a:off x="8237549" y="2745711"/>
            <a:ext cx="706341"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4" name="直接箭头连接符 43">
            <a:extLst>
              <a:ext uri="{FF2B5EF4-FFF2-40B4-BE49-F238E27FC236}">
                <a16:creationId xmlns:a16="http://schemas.microsoft.com/office/drawing/2014/main" id="{65DF745C-797F-4B44-9BE3-62FB2C024CE6}"/>
              </a:ext>
            </a:extLst>
          </p:cNvPr>
          <p:cNvCxnSpPr>
            <a:cxnSpLocks/>
            <a:stCxn id="25" idx="1"/>
            <a:endCxn id="32" idx="3"/>
          </p:cNvCxnSpPr>
          <p:nvPr/>
        </p:nvCxnSpPr>
        <p:spPr>
          <a:xfrm flipH="1">
            <a:off x="8416456" y="5526410"/>
            <a:ext cx="536715"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0" name="直接箭头连接符 49">
            <a:extLst>
              <a:ext uri="{FF2B5EF4-FFF2-40B4-BE49-F238E27FC236}">
                <a16:creationId xmlns:a16="http://schemas.microsoft.com/office/drawing/2014/main" id="{F3DAE9C1-D20F-4221-A52B-79F4F851792C}"/>
              </a:ext>
            </a:extLst>
          </p:cNvPr>
          <p:cNvCxnSpPr>
            <a:cxnSpLocks/>
            <a:stCxn id="23" idx="2"/>
          </p:cNvCxnSpPr>
          <p:nvPr/>
        </p:nvCxnSpPr>
        <p:spPr>
          <a:xfrm>
            <a:off x="7258878" y="3032952"/>
            <a:ext cx="0" cy="94509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3" name="直接箭头连接符 52">
            <a:extLst>
              <a:ext uri="{FF2B5EF4-FFF2-40B4-BE49-F238E27FC236}">
                <a16:creationId xmlns:a16="http://schemas.microsoft.com/office/drawing/2014/main" id="{A29CA3FF-A583-405F-9959-238CAF2EBD9C}"/>
              </a:ext>
            </a:extLst>
          </p:cNvPr>
          <p:cNvCxnSpPr>
            <a:cxnSpLocks/>
          </p:cNvCxnSpPr>
          <p:nvPr/>
        </p:nvCxnSpPr>
        <p:spPr>
          <a:xfrm flipH="1">
            <a:off x="5667291" y="5518588"/>
            <a:ext cx="536715"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4" name="直接箭头连接符 53">
            <a:extLst>
              <a:ext uri="{FF2B5EF4-FFF2-40B4-BE49-F238E27FC236}">
                <a16:creationId xmlns:a16="http://schemas.microsoft.com/office/drawing/2014/main" id="{02035599-56A5-45D0-80FA-227CB698B55C}"/>
              </a:ext>
            </a:extLst>
          </p:cNvPr>
          <p:cNvCxnSpPr>
            <a:cxnSpLocks/>
          </p:cNvCxnSpPr>
          <p:nvPr/>
        </p:nvCxnSpPr>
        <p:spPr>
          <a:xfrm flipH="1">
            <a:off x="5658676" y="4269903"/>
            <a:ext cx="536715"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5" name="直接箭头连接符 54">
            <a:extLst>
              <a:ext uri="{FF2B5EF4-FFF2-40B4-BE49-F238E27FC236}">
                <a16:creationId xmlns:a16="http://schemas.microsoft.com/office/drawing/2014/main" id="{89C86C5C-94A0-457E-B841-0BB0F93B3315}"/>
              </a:ext>
            </a:extLst>
          </p:cNvPr>
          <p:cNvCxnSpPr>
            <a:cxnSpLocks/>
          </p:cNvCxnSpPr>
          <p:nvPr/>
        </p:nvCxnSpPr>
        <p:spPr>
          <a:xfrm flipH="1" flipV="1">
            <a:off x="2910178" y="4063117"/>
            <a:ext cx="486252" cy="20678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7" name="直接箭头连接符 56">
            <a:extLst>
              <a:ext uri="{FF2B5EF4-FFF2-40B4-BE49-F238E27FC236}">
                <a16:creationId xmlns:a16="http://schemas.microsoft.com/office/drawing/2014/main" id="{4DDE2211-4C29-4731-9836-37A27B25F0E2}"/>
              </a:ext>
            </a:extLst>
          </p:cNvPr>
          <p:cNvCxnSpPr>
            <a:cxnSpLocks/>
            <a:stCxn id="32" idx="1"/>
          </p:cNvCxnSpPr>
          <p:nvPr/>
        </p:nvCxnSpPr>
        <p:spPr>
          <a:xfrm flipH="1" flipV="1">
            <a:off x="2825366" y="4189676"/>
            <a:ext cx="637428" cy="133673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0" name="直接箭头连接符 59">
            <a:extLst>
              <a:ext uri="{FF2B5EF4-FFF2-40B4-BE49-F238E27FC236}">
                <a16:creationId xmlns:a16="http://schemas.microsoft.com/office/drawing/2014/main" id="{13DE2294-6C69-455F-9A4D-337071943094}"/>
              </a:ext>
            </a:extLst>
          </p:cNvPr>
          <p:cNvCxnSpPr>
            <a:cxnSpLocks/>
            <a:stCxn id="26" idx="0"/>
            <a:endCxn id="4" idx="2"/>
          </p:cNvCxnSpPr>
          <p:nvPr/>
        </p:nvCxnSpPr>
        <p:spPr>
          <a:xfrm flipV="1">
            <a:off x="1947407" y="3995060"/>
            <a:ext cx="1" cy="130712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69572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FF4E26-1B9F-462E-9BC6-D6604CFF5438}"/>
              </a:ext>
            </a:extLst>
          </p:cNvPr>
          <p:cNvSpPr>
            <a:spLocks noGrp="1"/>
          </p:cNvSpPr>
          <p:nvPr>
            <p:ph type="title"/>
          </p:nvPr>
        </p:nvSpPr>
        <p:spPr/>
        <p:txBody>
          <a:bodyPr/>
          <a:lstStyle/>
          <a:p>
            <a:r>
              <a:rPr lang="zh-CN" altLang="en-US" dirty="0"/>
              <a:t>机器学习方法</a:t>
            </a:r>
          </a:p>
        </p:txBody>
      </p:sp>
      <p:sp>
        <p:nvSpPr>
          <p:cNvPr id="5" name="文本框 4">
            <a:extLst>
              <a:ext uri="{FF2B5EF4-FFF2-40B4-BE49-F238E27FC236}">
                <a16:creationId xmlns:a16="http://schemas.microsoft.com/office/drawing/2014/main" id="{B458A5A2-55A6-4C71-AC44-54D4C45BA2FD}"/>
              </a:ext>
            </a:extLst>
          </p:cNvPr>
          <p:cNvSpPr txBox="1"/>
          <p:nvPr/>
        </p:nvSpPr>
        <p:spPr>
          <a:xfrm>
            <a:off x="760021" y="1741714"/>
            <a:ext cx="10474036" cy="646331"/>
          </a:xfrm>
          <a:prstGeom prst="rect">
            <a:avLst/>
          </a:prstGeom>
          <a:noFill/>
        </p:spPr>
        <p:txBody>
          <a:bodyPr wrap="square" rtlCol="0">
            <a:spAutoFit/>
          </a:bodyPr>
          <a:lstStyle/>
          <a:p>
            <a:r>
              <a:rPr lang="zh-CN" altLang="en-US" dirty="0"/>
              <a:t>使用机器学习方法，通过分析大量包含发射信号、接收信号以及人工烘干法测量的浓度值、浆液成分的测试样本，可以推导出超声衰减特性与浆液性质的数学模型。</a:t>
            </a:r>
          </a:p>
        </p:txBody>
      </p:sp>
      <p:sp>
        <p:nvSpPr>
          <p:cNvPr id="3" name="箭头: 右 2">
            <a:extLst>
              <a:ext uri="{FF2B5EF4-FFF2-40B4-BE49-F238E27FC236}">
                <a16:creationId xmlns:a16="http://schemas.microsoft.com/office/drawing/2014/main" id="{0D5EDDAE-B9A2-48A7-B6E8-52EFC09017D7}"/>
              </a:ext>
            </a:extLst>
          </p:cNvPr>
          <p:cNvSpPr/>
          <p:nvPr/>
        </p:nvSpPr>
        <p:spPr>
          <a:xfrm>
            <a:off x="2292927" y="3172832"/>
            <a:ext cx="2280062" cy="54230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超声波发射脉冲</a:t>
            </a:r>
          </a:p>
        </p:txBody>
      </p:sp>
      <p:sp>
        <p:nvSpPr>
          <p:cNvPr id="6" name="箭头: 右 5">
            <a:extLst>
              <a:ext uri="{FF2B5EF4-FFF2-40B4-BE49-F238E27FC236}">
                <a16:creationId xmlns:a16="http://schemas.microsoft.com/office/drawing/2014/main" id="{AE695759-5B0F-4B0B-BF38-90ECA9C1C7FC}"/>
              </a:ext>
            </a:extLst>
          </p:cNvPr>
          <p:cNvSpPr/>
          <p:nvPr/>
        </p:nvSpPr>
        <p:spPr>
          <a:xfrm>
            <a:off x="2292927" y="3877434"/>
            <a:ext cx="2280062" cy="54230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超声波接收脉冲</a:t>
            </a:r>
          </a:p>
        </p:txBody>
      </p:sp>
      <p:sp>
        <p:nvSpPr>
          <p:cNvPr id="7" name="箭头: 右 6">
            <a:extLst>
              <a:ext uri="{FF2B5EF4-FFF2-40B4-BE49-F238E27FC236}">
                <a16:creationId xmlns:a16="http://schemas.microsoft.com/office/drawing/2014/main" id="{6C784F09-716A-4BF7-B1CF-F81A4E2B6B8D}"/>
              </a:ext>
            </a:extLst>
          </p:cNvPr>
          <p:cNvSpPr/>
          <p:nvPr/>
        </p:nvSpPr>
        <p:spPr>
          <a:xfrm>
            <a:off x="2292927" y="4643393"/>
            <a:ext cx="2280062" cy="54230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温度传感器信号</a:t>
            </a:r>
          </a:p>
        </p:txBody>
      </p:sp>
      <p:sp>
        <p:nvSpPr>
          <p:cNvPr id="8" name="矩形: 圆角 7">
            <a:extLst>
              <a:ext uri="{FF2B5EF4-FFF2-40B4-BE49-F238E27FC236}">
                <a16:creationId xmlns:a16="http://schemas.microsoft.com/office/drawing/2014/main" id="{12437D84-2359-4CFC-918B-4D69AE1066A3}"/>
              </a:ext>
            </a:extLst>
          </p:cNvPr>
          <p:cNvSpPr/>
          <p:nvPr/>
        </p:nvSpPr>
        <p:spPr>
          <a:xfrm>
            <a:off x="4846122" y="3296533"/>
            <a:ext cx="1717963" cy="251647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ADC</a:t>
            </a:r>
            <a:endParaRPr lang="zh-CN" altLang="en-US" dirty="0"/>
          </a:p>
        </p:txBody>
      </p:sp>
      <p:sp>
        <p:nvSpPr>
          <p:cNvPr id="9" name="箭头: 右 8">
            <a:extLst>
              <a:ext uri="{FF2B5EF4-FFF2-40B4-BE49-F238E27FC236}">
                <a16:creationId xmlns:a16="http://schemas.microsoft.com/office/drawing/2014/main" id="{D9C1C266-A578-472F-98BF-FCDF1EB56380}"/>
              </a:ext>
            </a:extLst>
          </p:cNvPr>
          <p:cNvSpPr/>
          <p:nvPr/>
        </p:nvSpPr>
        <p:spPr>
          <a:xfrm>
            <a:off x="2292927" y="5361850"/>
            <a:ext cx="2280062" cy="54230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压力传感器信号</a:t>
            </a:r>
          </a:p>
        </p:txBody>
      </p:sp>
      <p:sp>
        <p:nvSpPr>
          <p:cNvPr id="10" name="箭头: 右 9">
            <a:extLst>
              <a:ext uri="{FF2B5EF4-FFF2-40B4-BE49-F238E27FC236}">
                <a16:creationId xmlns:a16="http://schemas.microsoft.com/office/drawing/2014/main" id="{03784E52-0905-4DAF-ADF5-4889174E52A3}"/>
              </a:ext>
            </a:extLst>
          </p:cNvPr>
          <p:cNvSpPr/>
          <p:nvPr/>
        </p:nvSpPr>
        <p:spPr>
          <a:xfrm>
            <a:off x="6754645" y="3482289"/>
            <a:ext cx="1517073" cy="54230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 name="矩形: 圆角 10">
            <a:extLst>
              <a:ext uri="{FF2B5EF4-FFF2-40B4-BE49-F238E27FC236}">
                <a16:creationId xmlns:a16="http://schemas.microsoft.com/office/drawing/2014/main" id="{9F28D601-23D6-4BEC-BE21-03AD446168BF}"/>
              </a:ext>
            </a:extLst>
          </p:cNvPr>
          <p:cNvSpPr/>
          <p:nvPr/>
        </p:nvSpPr>
        <p:spPr>
          <a:xfrm>
            <a:off x="8494321" y="3399912"/>
            <a:ext cx="1592777" cy="149321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机器学习模型</a:t>
            </a:r>
          </a:p>
        </p:txBody>
      </p:sp>
      <p:sp>
        <p:nvSpPr>
          <p:cNvPr id="14" name="箭头: 右 13">
            <a:extLst>
              <a:ext uri="{FF2B5EF4-FFF2-40B4-BE49-F238E27FC236}">
                <a16:creationId xmlns:a16="http://schemas.microsoft.com/office/drawing/2014/main" id="{43098296-8697-4B39-8F1E-959E701F397B}"/>
              </a:ext>
            </a:extLst>
          </p:cNvPr>
          <p:cNvSpPr/>
          <p:nvPr/>
        </p:nvSpPr>
        <p:spPr>
          <a:xfrm rot="18816139">
            <a:off x="8301813" y="5117841"/>
            <a:ext cx="985021" cy="54230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5" name="文本框 14">
            <a:extLst>
              <a:ext uri="{FF2B5EF4-FFF2-40B4-BE49-F238E27FC236}">
                <a16:creationId xmlns:a16="http://schemas.microsoft.com/office/drawing/2014/main" id="{708A1020-D1E9-4388-AED1-7451F122BE75}"/>
              </a:ext>
            </a:extLst>
          </p:cNvPr>
          <p:cNvSpPr txBox="1"/>
          <p:nvPr/>
        </p:nvSpPr>
        <p:spPr>
          <a:xfrm>
            <a:off x="6879770" y="5869945"/>
            <a:ext cx="3091282" cy="369332"/>
          </a:xfrm>
          <a:prstGeom prst="rect">
            <a:avLst/>
          </a:prstGeom>
          <a:noFill/>
        </p:spPr>
        <p:txBody>
          <a:bodyPr wrap="square">
            <a:spAutoFit/>
          </a:bodyPr>
          <a:lstStyle/>
          <a:p>
            <a:r>
              <a:rPr lang="zh-CN" altLang="en-US" b="1" dirty="0"/>
              <a:t>人工烘干法测量浓度值</a:t>
            </a:r>
            <a:endParaRPr lang="zh-CN" altLang="en-US" dirty="0"/>
          </a:p>
        </p:txBody>
      </p:sp>
      <mc:AlternateContent xmlns:mc="http://schemas.openxmlformats.org/markup-compatibility/2006">
        <mc:Choice xmlns:a14="http://schemas.microsoft.com/office/drawing/2010/main" Requires="a14">
          <p:sp>
            <p:nvSpPr>
              <p:cNvPr id="16" name="文本框 15">
                <a:extLst>
                  <a:ext uri="{FF2B5EF4-FFF2-40B4-BE49-F238E27FC236}">
                    <a16:creationId xmlns:a16="http://schemas.microsoft.com/office/drawing/2014/main" id="{FC65BFEE-99C1-40D4-912C-1F94F5D2635D}"/>
                  </a:ext>
                </a:extLst>
              </p:cNvPr>
              <p:cNvSpPr txBox="1"/>
              <p:nvPr/>
            </p:nvSpPr>
            <p:spPr>
              <a:xfrm>
                <a:off x="5920969" y="3875110"/>
                <a:ext cx="3091282"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𝑋</m:t>
                      </m:r>
                    </m:oMath>
                  </m:oMathPara>
                </a14:m>
                <a:endParaRPr lang="zh-CN" altLang="en-US" dirty="0"/>
              </a:p>
            </p:txBody>
          </p:sp>
        </mc:Choice>
        <mc:Fallback>
          <p:sp>
            <p:nvSpPr>
              <p:cNvPr id="16" name="文本框 15">
                <a:extLst>
                  <a:ext uri="{FF2B5EF4-FFF2-40B4-BE49-F238E27FC236}">
                    <a16:creationId xmlns:a16="http://schemas.microsoft.com/office/drawing/2014/main" id="{FC65BFEE-99C1-40D4-912C-1F94F5D2635D}"/>
                  </a:ext>
                </a:extLst>
              </p:cNvPr>
              <p:cNvSpPr txBox="1">
                <a:spLocks noRot="1" noChangeAspect="1" noMove="1" noResize="1" noEditPoints="1" noAdjustHandles="1" noChangeArrowheads="1" noChangeShapeType="1" noTextEdit="1"/>
              </p:cNvSpPr>
              <p:nvPr/>
            </p:nvSpPr>
            <p:spPr>
              <a:xfrm>
                <a:off x="5920969" y="3875110"/>
                <a:ext cx="3091282" cy="369332"/>
              </a:xfrm>
              <a:prstGeom prst="rect">
                <a:avLst/>
              </a:prstGeom>
              <a:blipFill>
                <a:blip r:embed="rId2"/>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7" name="文本框 16">
                <a:extLst>
                  <a:ext uri="{FF2B5EF4-FFF2-40B4-BE49-F238E27FC236}">
                    <a16:creationId xmlns:a16="http://schemas.microsoft.com/office/drawing/2014/main" id="{78537CB6-E8BE-4664-A254-2D98BF6B2FA5}"/>
                  </a:ext>
                </a:extLst>
              </p:cNvPr>
              <p:cNvSpPr txBox="1"/>
              <p:nvPr/>
            </p:nvSpPr>
            <p:spPr>
              <a:xfrm>
                <a:off x="6754645" y="5177184"/>
                <a:ext cx="3091282"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zh-CN" b="0" i="0" smtClean="0">
                              <a:latin typeface="Cambria Math" panose="02040503050406030204" pitchFamily="18" charset="0"/>
                            </a:rPr>
                          </m:ctrlPr>
                        </m:sSubPr>
                        <m:e>
                          <m:r>
                            <a:rPr lang="en-US" altLang="zh-CN" i="1">
                              <a:latin typeface="Cambria Math" panose="02040503050406030204" pitchFamily="18" charset="0"/>
                            </a:rPr>
                            <m:t>𝑌</m:t>
                          </m:r>
                        </m:e>
                        <m:sub>
                          <m:r>
                            <a:rPr lang="en-US" altLang="zh-CN" b="0" i="0" smtClean="0">
                              <a:latin typeface="Cambria Math" panose="02040503050406030204" pitchFamily="18" charset="0"/>
                            </a:rPr>
                            <m:t>0</m:t>
                          </m:r>
                        </m:sub>
                      </m:sSub>
                    </m:oMath>
                  </m:oMathPara>
                </a14:m>
                <a:endParaRPr lang="zh-CN" altLang="en-US" dirty="0"/>
              </a:p>
            </p:txBody>
          </p:sp>
        </mc:Choice>
        <mc:Fallback>
          <p:sp>
            <p:nvSpPr>
              <p:cNvPr id="17" name="文本框 16">
                <a:extLst>
                  <a:ext uri="{FF2B5EF4-FFF2-40B4-BE49-F238E27FC236}">
                    <a16:creationId xmlns:a16="http://schemas.microsoft.com/office/drawing/2014/main" id="{78537CB6-E8BE-4664-A254-2D98BF6B2FA5}"/>
                  </a:ext>
                </a:extLst>
              </p:cNvPr>
              <p:cNvSpPr txBox="1">
                <a:spLocks noRot="1" noChangeAspect="1" noMove="1" noResize="1" noEditPoints="1" noAdjustHandles="1" noChangeArrowheads="1" noChangeShapeType="1" noTextEdit="1"/>
              </p:cNvSpPr>
              <p:nvPr/>
            </p:nvSpPr>
            <p:spPr>
              <a:xfrm>
                <a:off x="6754645" y="5177184"/>
                <a:ext cx="3091282" cy="369332"/>
              </a:xfrm>
              <a:prstGeom prst="rect">
                <a:avLst/>
              </a:prstGeom>
              <a:blipFill>
                <a:blip r:embed="rId3"/>
                <a:stretch>
                  <a:fillRect/>
                </a:stretch>
              </a:blipFill>
            </p:spPr>
            <p:txBody>
              <a:bodyPr/>
              <a:lstStyle/>
              <a:p>
                <a:r>
                  <a:rPr lang="zh-CN" altLang="en-US">
                    <a:noFill/>
                  </a:rPr>
                  <a:t> </a:t>
                </a:r>
              </a:p>
            </p:txBody>
          </p:sp>
        </mc:Fallback>
      </mc:AlternateContent>
      <p:sp>
        <p:nvSpPr>
          <p:cNvPr id="18" name="文本框 17">
            <a:extLst>
              <a:ext uri="{FF2B5EF4-FFF2-40B4-BE49-F238E27FC236}">
                <a16:creationId xmlns:a16="http://schemas.microsoft.com/office/drawing/2014/main" id="{852E5220-34DB-45B2-ACD7-CBAE441B240D}"/>
              </a:ext>
            </a:extLst>
          </p:cNvPr>
          <p:cNvSpPr txBox="1"/>
          <p:nvPr/>
        </p:nvSpPr>
        <p:spPr>
          <a:xfrm>
            <a:off x="760021" y="2876340"/>
            <a:ext cx="1832428" cy="369332"/>
          </a:xfrm>
          <a:prstGeom prst="rect">
            <a:avLst/>
          </a:prstGeom>
          <a:noFill/>
        </p:spPr>
        <p:txBody>
          <a:bodyPr wrap="square" rtlCol="0">
            <a:spAutoFit/>
          </a:bodyPr>
          <a:lstStyle/>
          <a:p>
            <a:r>
              <a:rPr lang="zh-CN" altLang="en-US" b="1" dirty="0"/>
              <a:t>机器学习过程：</a:t>
            </a:r>
          </a:p>
        </p:txBody>
      </p:sp>
      <p:sp>
        <p:nvSpPr>
          <p:cNvPr id="19" name="箭头: 右 18">
            <a:extLst>
              <a:ext uri="{FF2B5EF4-FFF2-40B4-BE49-F238E27FC236}">
                <a16:creationId xmlns:a16="http://schemas.microsoft.com/office/drawing/2014/main" id="{8319A617-6B5F-4DCF-9101-B729E1CB512E}"/>
              </a:ext>
            </a:extLst>
          </p:cNvPr>
          <p:cNvSpPr/>
          <p:nvPr/>
        </p:nvSpPr>
        <p:spPr>
          <a:xfrm>
            <a:off x="10201954" y="3482289"/>
            <a:ext cx="981151" cy="44611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mc:AlternateContent xmlns:mc="http://schemas.openxmlformats.org/markup-compatibility/2006">
        <mc:Choice xmlns:a14="http://schemas.microsoft.com/office/drawing/2010/main" Requires="a14">
          <p:sp>
            <p:nvSpPr>
              <p:cNvPr id="20" name="文本框 19">
                <a:extLst>
                  <a:ext uri="{FF2B5EF4-FFF2-40B4-BE49-F238E27FC236}">
                    <a16:creationId xmlns:a16="http://schemas.microsoft.com/office/drawing/2014/main" id="{3A700BBB-B2B4-404C-9775-53BC17F6CC08}"/>
                  </a:ext>
                </a:extLst>
              </p:cNvPr>
              <p:cNvSpPr txBox="1"/>
              <p:nvPr/>
            </p:nvSpPr>
            <p:spPr>
              <a:xfrm>
                <a:off x="10890990" y="3505615"/>
                <a:ext cx="1078017" cy="37677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𝑌</m:t>
                          </m:r>
                        </m:e>
                      </m:acc>
                    </m:oMath>
                  </m:oMathPara>
                </a14:m>
                <a:endParaRPr lang="zh-CN" altLang="en-US" dirty="0"/>
              </a:p>
            </p:txBody>
          </p:sp>
        </mc:Choice>
        <mc:Fallback>
          <p:sp>
            <p:nvSpPr>
              <p:cNvPr id="20" name="文本框 19">
                <a:extLst>
                  <a:ext uri="{FF2B5EF4-FFF2-40B4-BE49-F238E27FC236}">
                    <a16:creationId xmlns:a16="http://schemas.microsoft.com/office/drawing/2014/main" id="{3A700BBB-B2B4-404C-9775-53BC17F6CC08}"/>
                  </a:ext>
                </a:extLst>
              </p:cNvPr>
              <p:cNvSpPr txBox="1">
                <a:spLocks noRot="1" noChangeAspect="1" noMove="1" noResize="1" noEditPoints="1" noAdjustHandles="1" noChangeArrowheads="1" noChangeShapeType="1" noTextEdit="1"/>
              </p:cNvSpPr>
              <p:nvPr/>
            </p:nvSpPr>
            <p:spPr>
              <a:xfrm>
                <a:off x="10890990" y="3505615"/>
                <a:ext cx="1078017" cy="376770"/>
              </a:xfrm>
              <a:prstGeom prst="rect">
                <a:avLst/>
              </a:prstGeom>
              <a:blipFill>
                <a:blip r:embed="rId4"/>
                <a:stretch>
                  <a:fillRect t="-1613"/>
                </a:stretch>
              </a:blipFill>
            </p:spPr>
            <p:txBody>
              <a:bodyPr/>
              <a:lstStyle/>
              <a:p>
                <a:r>
                  <a:rPr lang="zh-CN" altLang="en-US">
                    <a:noFill/>
                  </a:rPr>
                  <a:t> </a:t>
                </a:r>
              </a:p>
            </p:txBody>
          </p:sp>
        </mc:Fallback>
      </mc:AlternateContent>
      <p:sp>
        <p:nvSpPr>
          <p:cNvPr id="21" name="文本框 20">
            <a:extLst>
              <a:ext uri="{FF2B5EF4-FFF2-40B4-BE49-F238E27FC236}">
                <a16:creationId xmlns:a16="http://schemas.microsoft.com/office/drawing/2014/main" id="{1CDBD674-C4CC-4D78-A5CD-1E46F3565E6D}"/>
              </a:ext>
            </a:extLst>
          </p:cNvPr>
          <p:cNvSpPr txBox="1"/>
          <p:nvPr/>
        </p:nvSpPr>
        <p:spPr>
          <a:xfrm>
            <a:off x="11096105" y="3839929"/>
            <a:ext cx="959902" cy="369332"/>
          </a:xfrm>
          <a:prstGeom prst="rect">
            <a:avLst/>
          </a:prstGeom>
          <a:noFill/>
        </p:spPr>
        <p:txBody>
          <a:bodyPr wrap="square">
            <a:spAutoFit/>
          </a:bodyPr>
          <a:lstStyle/>
          <a:p>
            <a:r>
              <a:rPr lang="zh-CN" altLang="en-US" b="1" dirty="0"/>
              <a:t>分析值</a:t>
            </a:r>
          </a:p>
        </p:txBody>
      </p:sp>
    </p:spTree>
    <p:extLst>
      <p:ext uri="{BB962C8B-B14F-4D97-AF65-F5344CB8AC3E}">
        <p14:creationId xmlns:p14="http://schemas.microsoft.com/office/powerpoint/2010/main" val="11580292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FF4E26-1B9F-462E-9BC6-D6604CFF5438}"/>
              </a:ext>
            </a:extLst>
          </p:cNvPr>
          <p:cNvSpPr>
            <a:spLocks noGrp="1"/>
          </p:cNvSpPr>
          <p:nvPr>
            <p:ph type="title"/>
          </p:nvPr>
        </p:nvSpPr>
        <p:spPr/>
        <p:txBody>
          <a:bodyPr/>
          <a:lstStyle/>
          <a:p>
            <a:r>
              <a:rPr lang="zh-CN" altLang="en-US" dirty="0"/>
              <a:t>机器学习方法</a:t>
            </a:r>
          </a:p>
        </p:txBody>
      </p:sp>
      <p:pic>
        <p:nvPicPr>
          <p:cNvPr id="3" name="图片 2">
            <a:extLst>
              <a:ext uri="{FF2B5EF4-FFF2-40B4-BE49-F238E27FC236}">
                <a16:creationId xmlns:a16="http://schemas.microsoft.com/office/drawing/2014/main" id="{2A4E63EB-B110-4031-8208-EC6420CC9006}"/>
              </a:ext>
            </a:extLst>
          </p:cNvPr>
          <p:cNvPicPr>
            <a:picLocks noChangeAspect="1"/>
          </p:cNvPicPr>
          <p:nvPr/>
        </p:nvPicPr>
        <p:blipFill rotWithShape="1">
          <a:blip r:embed="rId2"/>
          <a:srcRect t="80223"/>
          <a:stretch/>
        </p:blipFill>
        <p:spPr>
          <a:xfrm>
            <a:off x="1687800" y="2739737"/>
            <a:ext cx="4351214" cy="689263"/>
          </a:xfrm>
          <a:prstGeom prst="rect">
            <a:avLst/>
          </a:prstGeom>
        </p:spPr>
      </p:pic>
      <p:pic>
        <p:nvPicPr>
          <p:cNvPr id="7" name="图片 6">
            <a:extLst>
              <a:ext uri="{FF2B5EF4-FFF2-40B4-BE49-F238E27FC236}">
                <a16:creationId xmlns:a16="http://schemas.microsoft.com/office/drawing/2014/main" id="{6827C3DD-745F-40F2-A4E5-2FFC92FE2EE2}"/>
              </a:ext>
            </a:extLst>
          </p:cNvPr>
          <p:cNvPicPr>
            <a:picLocks noChangeAspect="1"/>
          </p:cNvPicPr>
          <p:nvPr/>
        </p:nvPicPr>
        <p:blipFill rotWithShape="1">
          <a:blip r:embed="rId3"/>
          <a:srcRect t="79911"/>
          <a:stretch/>
        </p:blipFill>
        <p:spPr>
          <a:xfrm>
            <a:off x="6567129" y="2739737"/>
            <a:ext cx="4351214" cy="700023"/>
          </a:xfrm>
          <a:prstGeom prst="rect">
            <a:avLst/>
          </a:prstGeom>
        </p:spPr>
      </p:pic>
      <p:sp>
        <p:nvSpPr>
          <p:cNvPr id="4" name="文本框 3">
            <a:extLst>
              <a:ext uri="{FF2B5EF4-FFF2-40B4-BE49-F238E27FC236}">
                <a16:creationId xmlns:a16="http://schemas.microsoft.com/office/drawing/2014/main" id="{927DF14A-502D-4531-BC8A-EC0F9C997475}"/>
              </a:ext>
            </a:extLst>
          </p:cNvPr>
          <p:cNvSpPr txBox="1"/>
          <p:nvPr/>
        </p:nvSpPr>
        <p:spPr>
          <a:xfrm>
            <a:off x="1509507" y="2249548"/>
            <a:ext cx="3825818" cy="369332"/>
          </a:xfrm>
          <a:prstGeom prst="rect">
            <a:avLst/>
          </a:prstGeom>
          <a:noFill/>
        </p:spPr>
        <p:txBody>
          <a:bodyPr wrap="square" rtlCol="0">
            <a:spAutoFit/>
          </a:bodyPr>
          <a:lstStyle/>
          <a:p>
            <a:r>
              <a:rPr lang="zh-CN" altLang="en-US" b="1" dirty="0"/>
              <a:t> </a:t>
            </a:r>
            <a:r>
              <a:rPr lang="en-US" altLang="zh-CN" b="1" dirty="0"/>
              <a:t>Input1</a:t>
            </a:r>
            <a:r>
              <a:rPr lang="zh-CN" altLang="en-US" dirty="0"/>
              <a:t>： 发射超声波脉冲：</a:t>
            </a:r>
          </a:p>
        </p:txBody>
      </p:sp>
      <p:sp>
        <p:nvSpPr>
          <p:cNvPr id="8" name="文本框 7">
            <a:extLst>
              <a:ext uri="{FF2B5EF4-FFF2-40B4-BE49-F238E27FC236}">
                <a16:creationId xmlns:a16="http://schemas.microsoft.com/office/drawing/2014/main" id="{D04DFBFE-C782-44F8-86AE-DE60C3B4E087}"/>
              </a:ext>
            </a:extLst>
          </p:cNvPr>
          <p:cNvSpPr txBox="1"/>
          <p:nvPr/>
        </p:nvSpPr>
        <p:spPr>
          <a:xfrm>
            <a:off x="6502139" y="2249462"/>
            <a:ext cx="3079173" cy="369332"/>
          </a:xfrm>
          <a:prstGeom prst="rect">
            <a:avLst/>
          </a:prstGeom>
          <a:noFill/>
        </p:spPr>
        <p:txBody>
          <a:bodyPr wrap="square" rtlCol="0">
            <a:spAutoFit/>
          </a:bodyPr>
          <a:lstStyle/>
          <a:p>
            <a:r>
              <a:rPr lang="en-US" altLang="zh-CN" b="1" dirty="0"/>
              <a:t>Input2</a:t>
            </a:r>
            <a:r>
              <a:rPr lang="zh-CN" altLang="en-US" b="1" dirty="0"/>
              <a:t>：</a:t>
            </a:r>
            <a:r>
              <a:rPr lang="zh-CN" altLang="en-US" dirty="0"/>
              <a:t>接收超声波脉冲：</a:t>
            </a:r>
          </a:p>
        </p:txBody>
      </p:sp>
      <p:cxnSp>
        <p:nvCxnSpPr>
          <p:cNvPr id="10" name="直接箭头连接符 9">
            <a:extLst>
              <a:ext uri="{FF2B5EF4-FFF2-40B4-BE49-F238E27FC236}">
                <a16:creationId xmlns:a16="http://schemas.microsoft.com/office/drawing/2014/main" id="{6F2510E6-AD55-4605-BEE9-FE9033B9477A}"/>
              </a:ext>
            </a:extLst>
          </p:cNvPr>
          <p:cNvCxnSpPr/>
          <p:nvPr/>
        </p:nvCxnSpPr>
        <p:spPr>
          <a:xfrm>
            <a:off x="1575314" y="2788337"/>
            <a:ext cx="0" cy="61163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1" name="文本框 10">
            <a:extLst>
              <a:ext uri="{FF2B5EF4-FFF2-40B4-BE49-F238E27FC236}">
                <a16:creationId xmlns:a16="http://schemas.microsoft.com/office/drawing/2014/main" id="{88264B15-1EAD-4585-92D7-6AD8C48C0D12}"/>
              </a:ext>
            </a:extLst>
          </p:cNvPr>
          <p:cNvSpPr txBox="1"/>
          <p:nvPr/>
        </p:nvSpPr>
        <p:spPr>
          <a:xfrm>
            <a:off x="1159685" y="2577670"/>
            <a:ext cx="711184" cy="276999"/>
          </a:xfrm>
          <a:prstGeom prst="rect">
            <a:avLst/>
          </a:prstGeom>
          <a:noFill/>
        </p:spPr>
        <p:txBody>
          <a:bodyPr wrap="square" rtlCol="0">
            <a:spAutoFit/>
          </a:bodyPr>
          <a:lstStyle/>
          <a:p>
            <a:r>
              <a:rPr lang="zh-CN" altLang="en-US" sz="1200" b="1" dirty="0">
                <a:solidFill>
                  <a:schemeClr val="accent1"/>
                </a:solidFill>
              </a:rPr>
              <a:t>低频</a:t>
            </a:r>
          </a:p>
        </p:txBody>
      </p:sp>
      <p:cxnSp>
        <p:nvCxnSpPr>
          <p:cNvPr id="12" name="直接箭头连接符 11">
            <a:extLst>
              <a:ext uri="{FF2B5EF4-FFF2-40B4-BE49-F238E27FC236}">
                <a16:creationId xmlns:a16="http://schemas.microsoft.com/office/drawing/2014/main" id="{71990925-E36D-4182-8519-2F7CAA7B4266}"/>
              </a:ext>
            </a:extLst>
          </p:cNvPr>
          <p:cNvCxnSpPr/>
          <p:nvPr/>
        </p:nvCxnSpPr>
        <p:spPr>
          <a:xfrm>
            <a:off x="6443757" y="2783930"/>
            <a:ext cx="0" cy="61163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3" name="文本框 12">
            <a:extLst>
              <a:ext uri="{FF2B5EF4-FFF2-40B4-BE49-F238E27FC236}">
                <a16:creationId xmlns:a16="http://schemas.microsoft.com/office/drawing/2014/main" id="{3FF9E3A3-2712-4F82-B597-F6CCC6D604F3}"/>
              </a:ext>
            </a:extLst>
          </p:cNvPr>
          <p:cNvSpPr txBox="1"/>
          <p:nvPr/>
        </p:nvSpPr>
        <p:spPr>
          <a:xfrm>
            <a:off x="1153915" y="3286491"/>
            <a:ext cx="711184" cy="276999"/>
          </a:xfrm>
          <a:prstGeom prst="rect">
            <a:avLst/>
          </a:prstGeom>
          <a:noFill/>
        </p:spPr>
        <p:txBody>
          <a:bodyPr wrap="square" rtlCol="0">
            <a:spAutoFit/>
          </a:bodyPr>
          <a:lstStyle/>
          <a:p>
            <a:r>
              <a:rPr lang="zh-CN" altLang="en-US" sz="1200" b="1" dirty="0">
                <a:solidFill>
                  <a:schemeClr val="accent1"/>
                </a:solidFill>
              </a:rPr>
              <a:t>高频</a:t>
            </a:r>
          </a:p>
        </p:txBody>
      </p:sp>
      <p:sp>
        <p:nvSpPr>
          <p:cNvPr id="14" name="文本框 13">
            <a:extLst>
              <a:ext uri="{FF2B5EF4-FFF2-40B4-BE49-F238E27FC236}">
                <a16:creationId xmlns:a16="http://schemas.microsoft.com/office/drawing/2014/main" id="{F86D0C42-D4F1-40C8-BD45-036B024F1942}"/>
              </a:ext>
            </a:extLst>
          </p:cNvPr>
          <p:cNvSpPr txBox="1"/>
          <p:nvPr/>
        </p:nvSpPr>
        <p:spPr>
          <a:xfrm>
            <a:off x="481829" y="1771828"/>
            <a:ext cx="6026783" cy="369332"/>
          </a:xfrm>
          <a:prstGeom prst="rect">
            <a:avLst/>
          </a:prstGeom>
          <a:noFill/>
        </p:spPr>
        <p:txBody>
          <a:bodyPr wrap="square" rtlCol="0">
            <a:spAutoFit/>
          </a:bodyPr>
          <a:lstStyle/>
          <a:p>
            <a:r>
              <a:rPr lang="zh-CN" altLang="en-US" b="1" dirty="0"/>
              <a:t>使用人工神经网络实现连续型变量的回归预测</a:t>
            </a:r>
            <a:r>
              <a:rPr lang="zh-CN" altLang="en-US" dirty="0"/>
              <a:t>：</a:t>
            </a:r>
            <a:endParaRPr lang="en-US" altLang="zh-CN" dirty="0"/>
          </a:p>
        </p:txBody>
      </p:sp>
      <p:cxnSp>
        <p:nvCxnSpPr>
          <p:cNvPr id="15" name="直接箭头连接符 14">
            <a:extLst>
              <a:ext uri="{FF2B5EF4-FFF2-40B4-BE49-F238E27FC236}">
                <a16:creationId xmlns:a16="http://schemas.microsoft.com/office/drawing/2014/main" id="{71990925-E36D-4182-8519-2F7CAA7B4266}"/>
              </a:ext>
            </a:extLst>
          </p:cNvPr>
          <p:cNvCxnSpPr/>
          <p:nvPr/>
        </p:nvCxnSpPr>
        <p:spPr>
          <a:xfrm flipH="1">
            <a:off x="6596157" y="3530965"/>
            <a:ext cx="4322186" cy="1700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6" name="文本框 15">
            <a:extLst>
              <a:ext uri="{FF2B5EF4-FFF2-40B4-BE49-F238E27FC236}">
                <a16:creationId xmlns:a16="http://schemas.microsoft.com/office/drawing/2014/main" id="{3FF9E3A3-2712-4F82-B597-F6CCC6D604F3}"/>
              </a:ext>
            </a:extLst>
          </p:cNvPr>
          <p:cNvSpPr txBox="1"/>
          <p:nvPr/>
        </p:nvSpPr>
        <p:spPr>
          <a:xfrm>
            <a:off x="8203727" y="3582418"/>
            <a:ext cx="1107045" cy="276999"/>
          </a:xfrm>
          <a:prstGeom prst="rect">
            <a:avLst/>
          </a:prstGeom>
          <a:noFill/>
        </p:spPr>
        <p:txBody>
          <a:bodyPr wrap="square" rtlCol="0">
            <a:spAutoFit/>
          </a:bodyPr>
          <a:lstStyle/>
          <a:p>
            <a:r>
              <a:rPr lang="zh-CN" altLang="en-US" sz="1200" b="1" dirty="0">
                <a:solidFill>
                  <a:schemeClr val="accent1"/>
                </a:solidFill>
              </a:rPr>
              <a:t>采样周期</a:t>
            </a:r>
            <a:r>
              <a:rPr lang="en-US" altLang="zh-CN" sz="1200" b="1" dirty="0">
                <a:solidFill>
                  <a:schemeClr val="accent1"/>
                </a:solidFill>
              </a:rPr>
              <a:t>T</a:t>
            </a:r>
            <a:endParaRPr lang="zh-CN" altLang="en-US" sz="1200" b="1" dirty="0">
              <a:solidFill>
                <a:schemeClr val="accent1"/>
              </a:solidFill>
            </a:endParaRPr>
          </a:p>
        </p:txBody>
      </p:sp>
      <p:cxnSp>
        <p:nvCxnSpPr>
          <p:cNvPr id="19" name="直接箭头连接符 18">
            <a:extLst>
              <a:ext uri="{FF2B5EF4-FFF2-40B4-BE49-F238E27FC236}">
                <a16:creationId xmlns:a16="http://schemas.microsoft.com/office/drawing/2014/main" id="{2BC98B2D-F505-4D7E-8D17-CA4CF7252982}"/>
              </a:ext>
            </a:extLst>
          </p:cNvPr>
          <p:cNvCxnSpPr/>
          <p:nvPr/>
        </p:nvCxnSpPr>
        <p:spPr>
          <a:xfrm flipH="1">
            <a:off x="1687800" y="3540794"/>
            <a:ext cx="4322186" cy="1700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0" name="文本框 19">
            <a:extLst>
              <a:ext uri="{FF2B5EF4-FFF2-40B4-BE49-F238E27FC236}">
                <a16:creationId xmlns:a16="http://schemas.microsoft.com/office/drawing/2014/main" id="{E8A798A9-04AA-43ED-B40F-446AF3948FA3}"/>
              </a:ext>
            </a:extLst>
          </p:cNvPr>
          <p:cNvSpPr txBox="1"/>
          <p:nvPr/>
        </p:nvSpPr>
        <p:spPr>
          <a:xfrm>
            <a:off x="3295370" y="3592247"/>
            <a:ext cx="1107045" cy="276999"/>
          </a:xfrm>
          <a:prstGeom prst="rect">
            <a:avLst/>
          </a:prstGeom>
          <a:noFill/>
        </p:spPr>
        <p:txBody>
          <a:bodyPr wrap="square" rtlCol="0">
            <a:spAutoFit/>
          </a:bodyPr>
          <a:lstStyle/>
          <a:p>
            <a:r>
              <a:rPr lang="zh-CN" altLang="en-US" sz="1200" b="1" dirty="0">
                <a:solidFill>
                  <a:schemeClr val="accent1"/>
                </a:solidFill>
              </a:rPr>
              <a:t>采样周期</a:t>
            </a:r>
            <a:r>
              <a:rPr lang="en-US" altLang="zh-CN" sz="1200" b="1" dirty="0">
                <a:solidFill>
                  <a:schemeClr val="accent1"/>
                </a:solidFill>
              </a:rPr>
              <a:t>T</a:t>
            </a:r>
            <a:endParaRPr lang="zh-CN" altLang="en-US" sz="1200" b="1" dirty="0">
              <a:solidFill>
                <a:schemeClr val="accent1"/>
              </a:solidFill>
            </a:endParaRPr>
          </a:p>
        </p:txBody>
      </p:sp>
      <p:sp>
        <p:nvSpPr>
          <p:cNvPr id="21" name="矩形 20">
            <a:extLst>
              <a:ext uri="{FF2B5EF4-FFF2-40B4-BE49-F238E27FC236}">
                <a16:creationId xmlns:a16="http://schemas.microsoft.com/office/drawing/2014/main" id="{C35C1160-0343-4A2E-AEC7-D1C7AD4527C8}"/>
              </a:ext>
            </a:extLst>
          </p:cNvPr>
          <p:cNvSpPr/>
          <p:nvPr/>
        </p:nvSpPr>
        <p:spPr>
          <a:xfrm>
            <a:off x="3209901" y="4046498"/>
            <a:ext cx="6026793" cy="5436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t>Hidden Layer(</a:t>
            </a:r>
            <a:r>
              <a:rPr lang="zh-CN" altLang="en-US" b="1" dirty="0"/>
              <a:t>激活函数：</a:t>
            </a:r>
            <a:r>
              <a:rPr lang="en-US" altLang="zh-CN" b="1" dirty="0" err="1"/>
              <a:t>ReLU</a:t>
            </a:r>
            <a:r>
              <a:rPr lang="en-US" altLang="zh-CN" b="1" dirty="0"/>
              <a:t>)</a:t>
            </a:r>
          </a:p>
        </p:txBody>
      </p:sp>
      <p:sp>
        <p:nvSpPr>
          <p:cNvPr id="22" name="矩形 21">
            <a:extLst>
              <a:ext uri="{FF2B5EF4-FFF2-40B4-BE49-F238E27FC236}">
                <a16:creationId xmlns:a16="http://schemas.microsoft.com/office/drawing/2014/main" id="{DD9B2B94-0F16-4ACB-BE22-ECA6486ECE88}"/>
              </a:ext>
            </a:extLst>
          </p:cNvPr>
          <p:cNvSpPr/>
          <p:nvPr/>
        </p:nvSpPr>
        <p:spPr>
          <a:xfrm>
            <a:off x="3437670" y="4857570"/>
            <a:ext cx="5580186" cy="5436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t>Output Layer(</a:t>
            </a:r>
            <a:r>
              <a:rPr lang="zh-CN" altLang="en-US" b="1" dirty="0"/>
              <a:t>转为</a:t>
            </a:r>
            <a:r>
              <a:rPr lang="en-US" altLang="zh-CN" b="1" dirty="0"/>
              <a:t>1</a:t>
            </a:r>
            <a:r>
              <a:rPr lang="zh-CN" altLang="en-US" b="1" dirty="0"/>
              <a:t>维，对隐层神经元输出求和</a:t>
            </a:r>
            <a:r>
              <a:rPr lang="en-US" altLang="zh-CN" b="1" dirty="0"/>
              <a:t>)</a:t>
            </a:r>
          </a:p>
        </p:txBody>
      </p:sp>
      <mc:AlternateContent xmlns:mc="http://schemas.openxmlformats.org/markup-compatibility/2006">
        <mc:Choice xmlns:a14="http://schemas.microsoft.com/office/drawing/2010/main" Requires="a14">
          <p:sp>
            <p:nvSpPr>
              <p:cNvPr id="23" name="文本框 22">
                <a:extLst>
                  <a:ext uri="{FF2B5EF4-FFF2-40B4-BE49-F238E27FC236}">
                    <a16:creationId xmlns:a16="http://schemas.microsoft.com/office/drawing/2014/main" id="{AB3A5AD7-E6B5-4147-8607-1FA107C55ED4}"/>
                  </a:ext>
                </a:extLst>
              </p:cNvPr>
              <p:cNvSpPr txBox="1"/>
              <p:nvPr/>
            </p:nvSpPr>
            <p:spPr>
              <a:xfrm>
                <a:off x="5321895" y="5841445"/>
                <a:ext cx="2548524" cy="376770"/>
              </a:xfrm>
              <a:prstGeom prst="rect">
                <a:avLst/>
              </a:prstGeom>
              <a:noFill/>
            </p:spPr>
            <p:txBody>
              <a:bodyPr wrap="square">
                <a:spAutoFit/>
              </a:bodyPr>
              <a:lstStyle/>
              <a:p>
                <a:pPr/>
                <a:r>
                  <a:rPr lang="zh-CN" altLang="en-US" b="0" dirty="0"/>
                  <a:t>浓度</a:t>
                </a:r>
                <a14:m>
                  <m:oMath xmlns:m="http://schemas.openxmlformats.org/officeDocument/2006/math">
                    <m:r>
                      <a:rPr lang="zh-CN" altLang="en-US" i="1">
                        <a:latin typeface="Cambria Math" panose="02040503050406030204" pitchFamily="18" charset="0"/>
                      </a:rPr>
                      <m:t>预测值</m:t>
                    </m:r>
                    <m:r>
                      <a:rPr lang="zh-CN" altLang="en-US" i="1" smtClean="0">
                        <a:latin typeface="Cambria Math" panose="02040503050406030204" pitchFamily="18" charset="0"/>
                      </a:rPr>
                      <m:t>：</m:t>
                    </m:r>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𝑌</m:t>
                        </m:r>
                      </m:e>
                    </m:acc>
                  </m:oMath>
                </a14:m>
                <a:endParaRPr lang="zh-CN" altLang="en-US" dirty="0"/>
              </a:p>
            </p:txBody>
          </p:sp>
        </mc:Choice>
        <mc:Fallback>
          <p:sp>
            <p:nvSpPr>
              <p:cNvPr id="23" name="文本框 22">
                <a:extLst>
                  <a:ext uri="{FF2B5EF4-FFF2-40B4-BE49-F238E27FC236}">
                    <a16:creationId xmlns:a16="http://schemas.microsoft.com/office/drawing/2014/main" id="{AB3A5AD7-E6B5-4147-8607-1FA107C55ED4}"/>
                  </a:ext>
                </a:extLst>
              </p:cNvPr>
              <p:cNvSpPr txBox="1">
                <a:spLocks noRot="1" noChangeAspect="1" noMove="1" noResize="1" noEditPoints="1" noAdjustHandles="1" noChangeArrowheads="1" noChangeShapeType="1" noTextEdit="1"/>
              </p:cNvSpPr>
              <p:nvPr/>
            </p:nvSpPr>
            <p:spPr>
              <a:xfrm>
                <a:off x="5321895" y="5841445"/>
                <a:ext cx="2548524" cy="376770"/>
              </a:xfrm>
              <a:prstGeom prst="rect">
                <a:avLst/>
              </a:prstGeom>
              <a:blipFill>
                <a:blip r:embed="rId4"/>
                <a:stretch>
                  <a:fillRect l="-1914" t="-11290" b="-19355"/>
                </a:stretch>
              </a:blipFill>
            </p:spPr>
            <p:txBody>
              <a:bodyPr/>
              <a:lstStyle/>
              <a:p>
                <a:r>
                  <a:rPr lang="zh-CN" altLang="en-US">
                    <a:noFill/>
                  </a:rPr>
                  <a:t> </a:t>
                </a:r>
              </a:p>
            </p:txBody>
          </p:sp>
        </mc:Fallback>
      </mc:AlternateContent>
      <p:sp>
        <p:nvSpPr>
          <p:cNvPr id="24" name="矩形 23">
            <a:extLst>
              <a:ext uri="{FF2B5EF4-FFF2-40B4-BE49-F238E27FC236}">
                <a16:creationId xmlns:a16="http://schemas.microsoft.com/office/drawing/2014/main" id="{4C9F694C-49C4-4334-A0BA-74128478C363}"/>
              </a:ext>
            </a:extLst>
          </p:cNvPr>
          <p:cNvSpPr/>
          <p:nvPr/>
        </p:nvSpPr>
        <p:spPr>
          <a:xfrm>
            <a:off x="1093667" y="5724019"/>
            <a:ext cx="3361981" cy="5436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t>Loss Function(MSE)</a:t>
            </a:r>
          </a:p>
        </p:txBody>
      </p:sp>
      <p:cxnSp>
        <p:nvCxnSpPr>
          <p:cNvPr id="25" name="直接箭头连接符 24">
            <a:extLst>
              <a:ext uri="{FF2B5EF4-FFF2-40B4-BE49-F238E27FC236}">
                <a16:creationId xmlns:a16="http://schemas.microsoft.com/office/drawing/2014/main" id="{7C0E5117-A4BD-48BD-BF16-16F2957503DF}"/>
              </a:ext>
            </a:extLst>
          </p:cNvPr>
          <p:cNvCxnSpPr>
            <a:cxnSpLocks/>
          </p:cNvCxnSpPr>
          <p:nvPr/>
        </p:nvCxnSpPr>
        <p:spPr>
          <a:xfrm flipH="1">
            <a:off x="7258878" y="3592247"/>
            <a:ext cx="302812" cy="38580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6" name="直接箭头连接符 25">
            <a:extLst>
              <a:ext uri="{FF2B5EF4-FFF2-40B4-BE49-F238E27FC236}">
                <a16:creationId xmlns:a16="http://schemas.microsoft.com/office/drawing/2014/main" id="{18FDF256-9C82-4716-A26D-4A0A8EC2AC89}"/>
              </a:ext>
            </a:extLst>
          </p:cNvPr>
          <p:cNvCxnSpPr>
            <a:cxnSpLocks/>
          </p:cNvCxnSpPr>
          <p:nvPr/>
        </p:nvCxnSpPr>
        <p:spPr>
          <a:xfrm>
            <a:off x="5044452" y="3607742"/>
            <a:ext cx="239885" cy="34521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8" name="直接箭头连接符 27">
            <a:extLst>
              <a:ext uri="{FF2B5EF4-FFF2-40B4-BE49-F238E27FC236}">
                <a16:creationId xmlns:a16="http://schemas.microsoft.com/office/drawing/2014/main" id="{FDD55FEF-EBFD-47E9-9211-BBC4A6BBB2B4}"/>
              </a:ext>
            </a:extLst>
          </p:cNvPr>
          <p:cNvCxnSpPr>
            <a:cxnSpLocks/>
            <a:stCxn id="21" idx="2"/>
            <a:endCxn id="22" idx="0"/>
          </p:cNvCxnSpPr>
          <p:nvPr/>
        </p:nvCxnSpPr>
        <p:spPr>
          <a:xfrm>
            <a:off x="6223298" y="4590132"/>
            <a:ext cx="4465" cy="26743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a:extLst>
              <a:ext uri="{FF2B5EF4-FFF2-40B4-BE49-F238E27FC236}">
                <a16:creationId xmlns:a16="http://schemas.microsoft.com/office/drawing/2014/main" id="{AE1B29ED-C29D-4151-85B0-8D40D74FE50C}"/>
              </a:ext>
            </a:extLst>
          </p:cNvPr>
          <p:cNvCxnSpPr>
            <a:cxnSpLocks/>
          </p:cNvCxnSpPr>
          <p:nvPr/>
        </p:nvCxnSpPr>
        <p:spPr>
          <a:xfrm>
            <a:off x="6247406" y="5420235"/>
            <a:ext cx="0" cy="42121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4" name="直接箭头连接符 33">
            <a:extLst>
              <a:ext uri="{FF2B5EF4-FFF2-40B4-BE49-F238E27FC236}">
                <a16:creationId xmlns:a16="http://schemas.microsoft.com/office/drawing/2014/main" id="{87A21C08-EFBF-4CF2-AC8B-E9A362A3EDE6}"/>
              </a:ext>
            </a:extLst>
          </p:cNvPr>
          <p:cNvCxnSpPr>
            <a:cxnSpLocks/>
            <a:stCxn id="23" idx="1"/>
          </p:cNvCxnSpPr>
          <p:nvPr/>
        </p:nvCxnSpPr>
        <p:spPr>
          <a:xfrm flipH="1">
            <a:off x="4556329" y="6029830"/>
            <a:ext cx="765566"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6" name="直接箭头连接符 35">
            <a:extLst>
              <a:ext uri="{FF2B5EF4-FFF2-40B4-BE49-F238E27FC236}">
                <a16:creationId xmlns:a16="http://schemas.microsoft.com/office/drawing/2014/main" id="{AC1A9C58-A0AA-4E62-81E8-DADD0CA00E30}"/>
              </a:ext>
            </a:extLst>
          </p:cNvPr>
          <p:cNvCxnSpPr>
            <a:cxnSpLocks/>
          </p:cNvCxnSpPr>
          <p:nvPr/>
        </p:nvCxnSpPr>
        <p:spPr>
          <a:xfrm flipV="1">
            <a:off x="2520563" y="5196035"/>
            <a:ext cx="750447" cy="83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9" name="直接连接符 38">
            <a:extLst>
              <a:ext uri="{FF2B5EF4-FFF2-40B4-BE49-F238E27FC236}">
                <a16:creationId xmlns:a16="http://schemas.microsoft.com/office/drawing/2014/main" id="{40DB65DB-88EB-464C-9141-7E4FB37E28A8}"/>
              </a:ext>
            </a:extLst>
          </p:cNvPr>
          <p:cNvCxnSpPr/>
          <p:nvPr/>
        </p:nvCxnSpPr>
        <p:spPr>
          <a:xfrm>
            <a:off x="2520563" y="5196035"/>
            <a:ext cx="0" cy="434805"/>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652773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FF4E26-1B9F-462E-9BC6-D6604CFF5438}"/>
              </a:ext>
            </a:extLst>
          </p:cNvPr>
          <p:cNvSpPr>
            <a:spLocks noGrp="1"/>
          </p:cNvSpPr>
          <p:nvPr>
            <p:ph type="title"/>
          </p:nvPr>
        </p:nvSpPr>
        <p:spPr>
          <a:xfrm>
            <a:off x="641322" y="2065940"/>
            <a:ext cx="10772775" cy="1658198"/>
          </a:xfrm>
        </p:spPr>
        <p:txBody>
          <a:bodyPr>
            <a:normAutofit fontScale="90000"/>
          </a:bodyPr>
          <a:lstStyle/>
          <a:p>
            <a:r>
              <a:rPr lang="zh-CN" altLang="en-US" dirty="0"/>
              <a:t>下一步工作：</a:t>
            </a:r>
            <a:br>
              <a:rPr lang="en-US" altLang="zh-CN" dirty="0"/>
            </a:br>
            <a:br>
              <a:rPr lang="en-US" altLang="zh-CN" dirty="0"/>
            </a:br>
            <a:r>
              <a:rPr lang="zh-CN" altLang="en-US" sz="4000" dirty="0"/>
              <a:t>设计探头阻抗匹配电路和功率放大器</a:t>
            </a:r>
            <a:br>
              <a:rPr lang="en-US" altLang="zh-CN" sz="4000" dirty="0"/>
            </a:br>
            <a:r>
              <a:rPr lang="zh-CN" altLang="en-US" sz="4000" dirty="0"/>
              <a:t>继续阅读文献</a:t>
            </a:r>
            <a:endParaRPr lang="zh-CN" altLang="en-US" dirty="0"/>
          </a:p>
        </p:txBody>
      </p:sp>
    </p:spTree>
    <p:extLst>
      <p:ext uri="{BB962C8B-B14F-4D97-AF65-F5344CB8AC3E}">
        <p14:creationId xmlns:p14="http://schemas.microsoft.com/office/powerpoint/2010/main" val="19547522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FF4E26-1B9F-462E-9BC6-D6604CFF5438}"/>
              </a:ext>
            </a:extLst>
          </p:cNvPr>
          <p:cNvSpPr>
            <a:spLocks noGrp="1"/>
          </p:cNvSpPr>
          <p:nvPr>
            <p:ph type="title"/>
          </p:nvPr>
        </p:nvSpPr>
        <p:spPr/>
        <p:txBody>
          <a:bodyPr/>
          <a:lstStyle/>
          <a:p>
            <a:r>
              <a:rPr lang="zh-CN" altLang="en-US" dirty="0"/>
              <a:t>测量对象</a:t>
            </a:r>
          </a:p>
        </p:txBody>
      </p:sp>
      <p:sp>
        <p:nvSpPr>
          <p:cNvPr id="5" name="文本框 4">
            <a:extLst>
              <a:ext uri="{FF2B5EF4-FFF2-40B4-BE49-F238E27FC236}">
                <a16:creationId xmlns:a16="http://schemas.microsoft.com/office/drawing/2014/main" id="{B458A5A2-55A6-4C71-AC44-54D4C45BA2FD}"/>
              </a:ext>
            </a:extLst>
          </p:cNvPr>
          <p:cNvSpPr txBox="1"/>
          <p:nvPr/>
        </p:nvSpPr>
        <p:spPr>
          <a:xfrm>
            <a:off x="657224" y="1897270"/>
            <a:ext cx="10474036" cy="369332"/>
          </a:xfrm>
          <a:prstGeom prst="rect">
            <a:avLst/>
          </a:prstGeom>
          <a:noFill/>
        </p:spPr>
        <p:txBody>
          <a:bodyPr wrap="square" rtlCol="0">
            <a:spAutoFit/>
          </a:bodyPr>
          <a:lstStyle/>
          <a:p>
            <a:r>
              <a:rPr lang="zh-CN" altLang="en-US" dirty="0"/>
              <a:t>建筑料浆成分：</a:t>
            </a:r>
            <a:endParaRPr lang="en-US" altLang="zh-CN" dirty="0"/>
          </a:p>
        </p:txBody>
      </p:sp>
      <mc:AlternateContent xmlns:mc="http://schemas.openxmlformats.org/markup-compatibility/2006" xmlns:a14="http://schemas.microsoft.com/office/drawing/2010/main">
        <mc:Choice Requires="a14">
          <p:graphicFrame>
            <p:nvGraphicFramePr>
              <p:cNvPr id="3" name="表格 5">
                <a:extLst>
                  <a:ext uri="{FF2B5EF4-FFF2-40B4-BE49-F238E27FC236}">
                    <a16:creationId xmlns:a16="http://schemas.microsoft.com/office/drawing/2014/main" id="{4CA1378F-D94F-419C-B10E-EED47CCF6D2C}"/>
                  </a:ext>
                </a:extLst>
              </p:cNvPr>
              <p:cNvGraphicFramePr>
                <a:graphicFrameLocks noGrp="1"/>
              </p:cNvGraphicFramePr>
              <p:nvPr>
                <p:extLst>
                  <p:ext uri="{D42A27DB-BD31-4B8C-83A1-F6EECF244321}">
                    <p14:modId xmlns:p14="http://schemas.microsoft.com/office/powerpoint/2010/main" val="543443700"/>
                  </p:ext>
                </p:extLst>
              </p:nvPr>
            </p:nvGraphicFramePr>
            <p:xfrm>
              <a:off x="760020" y="2307547"/>
              <a:ext cx="5772785" cy="2284398"/>
            </p:xfrm>
            <a:graphic>
              <a:graphicData uri="http://schemas.openxmlformats.org/drawingml/2006/table">
                <a:tbl>
                  <a:tblPr firstRow="1" bandRow="1">
                    <a:tableStyleId>{5C22544A-7EE6-4342-B048-85BDC9FD1C3A}</a:tableStyleId>
                  </a:tblPr>
                  <a:tblGrid>
                    <a:gridCol w="2595359">
                      <a:extLst>
                        <a:ext uri="{9D8B030D-6E8A-4147-A177-3AD203B41FA5}">
                          <a16:colId xmlns:a16="http://schemas.microsoft.com/office/drawing/2014/main" val="4069553397"/>
                        </a:ext>
                      </a:extLst>
                    </a:gridCol>
                    <a:gridCol w="3177426">
                      <a:extLst>
                        <a:ext uri="{9D8B030D-6E8A-4147-A177-3AD203B41FA5}">
                          <a16:colId xmlns:a16="http://schemas.microsoft.com/office/drawing/2014/main" val="3235108931"/>
                        </a:ext>
                      </a:extLst>
                    </a:gridCol>
                  </a:tblGrid>
                  <a:tr h="380733">
                    <a:tc>
                      <a:txBody>
                        <a:bodyPr/>
                        <a:lstStyle/>
                        <a:p>
                          <a:r>
                            <a:rPr lang="zh-CN" altLang="en-US" dirty="0"/>
                            <a:t>固相</a:t>
                          </a:r>
                        </a:p>
                      </a:txBody>
                      <a:tcPr/>
                    </a:tc>
                    <a:tc>
                      <a:txBody>
                        <a:bodyPr/>
                        <a:lstStyle/>
                        <a:p>
                          <a:r>
                            <a:rPr lang="zh-CN" altLang="en-US" dirty="0"/>
                            <a:t>粒度（筛分法</a:t>
                          </a:r>
                          <a:r>
                            <a:rPr lang="en-US" altLang="zh-CN" dirty="0"/>
                            <a:t>80%</a:t>
                          </a:r>
                          <a:r>
                            <a:rPr lang="zh-CN" altLang="en-US" dirty="0"/>
                            <a:t>通过）</a:t>
                          </a:r>
                        </a:p>
                      </a:txBody>
                      <a:tcPr/>
                    </a:tc>
                    <a:extLst>
                      <a:ext uri="{0D108BD9-81ED-4DB2-BD59-A6C34878D82A}">
                        <a16:rowId xmlns:a16="http://schemas.microsoft.com/office/drawing/2014/main" val="3812531061"/>
                      </a:ext>
                    </a:extLst>
                  </a:tr>
                  <a:tr h="380733">
                    <a:tc>
                      <a:txBody>
                        <a:bodyPr/>
                        <a:lstStyle/>
                        <a:p>
                          <a:r>
                            <a:rPr lang="zh-CN" altLang="en-US" dirty="0"/>
                            <a:t>天然</a:t>
                          </a:r>
                          <a:r>
                            <a:rPr lang="en-US" altLang="zh-CN" dirty="0"/>
                            <a:t>/</a:t>
                          </a:r>
                          <a:r>
                            <a:rPr lang="zh-CN" altLang="en-US" dirty="0"/>
                            <a:t>机制砂</a:t>
                          </a:r>
                          <a:r>
                            <a:rPr lang="en-US" altLang="zh-CN" dirty="0"/>
                            <a:t>[1]</a:t>
                          </a:r>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r>
                                  <a:rPr lang="en-US" altLang="zh-CN" b="0" i="0" smtClean="0">
                                    <a:latin typeface="Cambria Math" panose="02040503050406030204" pitchFamily="18" charset="0"/>
                                  </a:rPr>
                                  <m:t>0.075−</m:t>
                                </m:r>
                                <m:r>
                                  <a:rPr lang="en-US" altLang="zh-CN" b="0" i="1" smtClean="0">
                                    <a:latin typeface="Cambria Math" panose="02040503050406030204" pitchFamily="18" charset="0"/>
                                  </a:rPr>
                                  <m:t>0.6</m:t>
                                </m:r>
                                <m:r>
                                  <a:rPr lang="en-US" altLang="zh-CN" b="0" i="1" smtClean="0">
                                    <a:latin typeface="Cambria Math" panose="02040503050406030204" pitchFamily="18" charset="0"/>
                                  </a:rPr>
                                  <m:t>𝑚𝑚</m:t>
                                </m:r>
                              </m:oMath>
                            </m:oMathPara>
                          </a14:m>
                          <a:endParaRPr lang="en-US" altLang="zh-CN" dirty="0"/>
                        </a:p>
                      </a:txBody>
                      <a:tcPr/>
                    </a:tc>
                    <a:extLst>
                      <a:ext uri="{0D108BD9-81ED-4DB2-BD59-A6C34878D82A}">
                        <a16:rowId xmlns:a16="http://schemas.microsoft.com/office/drawing/2014/main" val="3121924061"/>
                      </a:ext>
                    </a:extLst>
                  </a:tr>
                  <a:tr h="380733">
                    <a:tc>
                      <a:txBody>
                        <a:bodyPr/>
                        <a:lstStyle/>
                        <a:p>
                          <a:r>
                            <a:rPr lang="zh-CN" altLang="en-US" dirty="0"/>
                            <a:t>水洗石粉</a:t>
                          </a:r>
                          <a:r>
                            <a:rPr lang="en-US" altLang="zh-CN" dirty="0"/>
                            <a:t>[1]</a:t>
                          </a:r>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r>
                                  <a:rPr lang="en-US" altLang="zh-CN" b="0" i="0" smtClean="0">
                                    <a:latin typeface="Cambria Math" panose="02040503050406030204" pitchFamily="18" charset="0"/>
                                  </a:rPr>
                                  <m:t>3−</m:t>
                                </m:r>
                                <m:r>
                                  <a:rPr lang="en-US" altLang="zh-CN" b="0" i="1" smtClean="0">
                                    <a:latin typeface="Cambria Math" panose="02040503050406030204" pitchFamily="18" charset="0"/>
                                  </a:rPr>
                                  <m:t>75</m:t>
                                </m:r>
                                <m:r>
                                  <m:rPr>
                                    <m:sty m:val="p"/>
                                  </m:rPr>
                                  <a:rPr lang="el-GR" altLang="zh-CN" b="0" i="1" smtClean="0">
                                    <a:latin typeface="Cambria Math" panose="02040503050406030204" pitchFamily="18" charset="0"/>
                                    <a:ea typeface="Cambria Math" panose="02040503050406030204" pitchFamily="18" charset="0"/>
                                  </a:rPr>
                                  <m:t>μ</m:t>
                                </m:r>
                                <m:r>
                                  <a:rPr lang="en-US" altLang="zh-CN" b="0" i="1" smtClean="0">
                                    <a:latin typeface="Cambria Math" panose="02040503050406030204" pitchFamily="18" charset="0"/>
                                    <a:ea typeface="Cambria Math" panose="02040503050406030204" pitchFamily="18" charset="0"/>
                                  </a:rPr>
                                  <m:t>𝑚</m:t>
                                </m:r>
                              </m:oMath>
                            </m:oMathPara>
                          </a14:m>
                          <a:endParaRPr lang="en-US" altLang="zh-CN" dirty="0"/>
                        </a:p>
                      </a:txBody>
                      <a:tcPr/>
                    </a:tc>
                    <a:extLst>
                      <a:ext uri="{0D108BD9-81ED-4DB2-BD59-A6C34878D82A}">
                        <a16:rowId xmlns:a16="http://schemas.microsoft.com/office/drawing/2014/main" val="1967174275"/>
                      </a:ext>
                    </a:extLst>
                  </a:tr>
                  <a:tr h="380733">
                    <a:tc>
                      <a:txBody>
                        <a:bodyPr/>
                        <a:lstStyle/>
                        <a:p>
                          <a:r>
                            <a:rPr lang="zh-CN" altLang="en-US" dirty="0"/>
                            <a:t>水泥（熟料）</a:t>
                          </a:r>
                          <a:r>
                            <a:rPr lang="en-US" altLang="zh-CN" dirty="0"/>
                            <a:t>[3]</a:t>
                          </a:r>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r>
                                  <a:rPr lang="en-US" altLang="zh-CN" b="0" i="0" smtClean="0">
                                    <a:latin typeface="Cambria Math" panose="02040503050406030204" pitchFamily="18" charset="0"/>
                                  </a:rPr>
                                  <m:t>3−</m:t>
                                </m:r>
                                <m:r>
                                  <a:rPr lang="en-US" altLang="zh-CN" b="0" i="1" smtClean="0">
                                    <a:latin typeface="Cambria Math" panose="02040503050406030204" pitchFamily="18" charset="0"/>
                                  </a:rPr>
                                  <m:t>60</m:t>
                                </m:r>
                                <m:r>
                                  <m:rPr>
                                    <m:sty m:val="p"/>
                                  </m:rPr>
                                  <a:rPr lang="el-GR" altLang="zh-CN" b="0" i="1" smtClean="0">
                                    <a:latin typeface="Cambria Math" panose="02040503050406030204" pitchFamily="18" charset="0"/>
                                    <a:ea typeface="Cambria Math" panose="02040503050406030204" pitchFamily="18" charset="0"/>
                                  </a:rPr>
                                  <m:t>μ</m:t>
                                </m:r>
                                <m:r>
                                  <a:rPr lang="en-US" altLang="zh-CN" b="0" i="1" smtClean="0">
                                    <a:latin typeface="Cambria Math" panose="02040503050406030204" pitchFamily="18" charset="0"/>
                                    <a:ea typeface="Cambria Math" panose="02040503050406030204" pitchFamily="18" charset="0"/>
                                  </a:rPr>
                                  <m:t>𝑚</m:t>
                                </m:r>
                              </m:oMath>
                            </m:oMathPara>
                          </a14:m>
                          <a:endParaRPr lang="en-US" altLang="zh-CN" dirty="0"/>
                        </a:p>
                      </a:txBody>
                      <a:tcPr/>
                    </a:tc>
                    <a:extLst>
                      <a:ext uri="{0D108BD9-81ED-4DB2-BD59-A6C34878D82A}">
                        <a16:rowId xmlns:a16="http://schemas.microsoft.com/office/drawing/2014/main" val="2977517107"/>
                      </a:ext>
                    </a:extLst>
                  </a:tr>
                  <a:tr h="380733">
                    <a:tc>
                      <a:txBody>
                        <a:bodyPr/>
                        <a:lstStyle/>
                        <a:p>
                          <a:r>
                            <a:rPr lang="zh-CN" altLang="en-US" dirty="0"/>
                            <a:t>电厂脱硫灰</a:t>
                          </a:r>
                        </a:p>
                      </a:txBody>
                      <a:tcPr/>
                    </a:tc>
                    <a:tc>
                      <a:txBody>
                        <a:bodyPr/>
                        <a:lstStyle/>
                        <a:p>
                          <a:pPr/>
                          <a14:m>
                            <m:oMathPara xmlns:m="http://schemas.openxmlformats.org/officeDocument/2006/math">
                              <m:oMathParaPr>
                                <m:jc m:val="centerGroup"/>
                              </m:oMathParaPr>
                              <m:oMath xmlns:m="http://schemas.openxmlformats.org/officeDocument/2006/math">
                                <m:r>
                                  <a:rPr lang="en-US" altLang="zh-CN" b="0" i="0" smtClean="0">
                                    <a:latin typeface="Cambria Math" panose="02040503050406030204" pitchFamily="18" charset="0"/>
                                  </a:rPr>
                                  <m:t>0−</m:t>
                                </m:r>
                                <m:r>
                                  <a:rPr lang="en-US" altLang="zh-CN" b="0" i="1" smtClean="0">
                                    <a:latin typeface="Cambria Math" panose="02040503050406030204" pitchFamily="18" charset="0"/>
                                  </a:rPr>
                                  <m:t>20</m:t>
                                </m:r>
                                <m:r>
                                  <m:rPr>
                                    <m:sty m:val="p"/>
                                  </m:rPr>
                                  <a:rPr lang="el-GR" altLang="zh-CN" b="0" i="1" smtClean="0">
                                    <a:latin typeface="Cambria Math" panose="02040503050406030204" pitchFamily="18" charset="0"/>
                                    <a:ea typeface="Cambria Math" panose="02040503050406030204" pitchFamily="18" charset="0"/>
                                  </a:rPr>
                                  <m:t>μ</m:t>
                                </m:r>
                                <m:r>
                                  <a:rPr lang="en-US" altLang="zh-CN" b="0" i="1" smtClean="0">
                                    <a:latin typeface="Cambria Math" panose="02040503050406030204" pitchFamily="18" charset="0"/>
                                    <a:ea typeface="Cambria Math" panose="02040503050406030204" pitchFamily="18" charset="0"/>
                                  </a:rPr>
                                  <m:t>𝑚</m:t>
                                </m:r>
                              </m:oMath>
                            </m:oMathPara>
                          </a14:m>
                          <a:endParaRPr lang="en-US" altLang="zh-CN" dirty="0"/>
                        </a:p>
                      </a:txBody>
                      <a:tcPr/>
                    </a:tc>
                    <a:extLst>
                      <a:ext uri="{0D108BD9-81ED-4DB2-BD59-A6C34878D82A}">
                        <a16:rowId xmlns:a16="http://schemas.microsoft.com/office/drawing/2014/main" val="894825764"/>
                      </a:ext>
                    </a:extLst>
                  </a:tr>
                  <a:tr h="380733">
                    <a:tc>
                      <a:txBody>
                        <a:bodyPr/>
                        <a:lstStyle/>
                        <a:p>
                          <a:r>
                            <a:rPr lang="zh-CN" altLang="en-US" dirty="0"/>
                            <a:t>黏土</a:t>
                          </a:r>
                        </a:p>
                      </a:txBody>
                      <a:tcPr/>
                    </a:tc>
                    <a:tc>
                      <a:txBody>
                        <a:bodyPr/>
                        <a:lstStyle/>
                        <a:p>
                          <a:pPr/>
                          <a14:m>
                            <m:oMathPara xmlns:m="http://schemas.openxmlformats.org/officeDocument/2006/math">
                              <m:oMathParaPr>
                                <m:jc m:val="centerGroup"/>
                              </m:oMathParaPr>
                              <m:oMath xmlns:m="http://schemas.openxmlformats.org/officeDocument/2006/math">
                                <m:r>
                                  <a:rPr lang="en-US" altLang="zh-CN" b="0" i="0" smtClean="0">
                                    <a:latin typeface="Cambria Math" panose="02040503050406030204" pitchFamily="18" charset="0"/>
                                  </a:rPr>
                                  <m:t>1−</m:t>
                                </m:r>
                                <m:r>
                                  <a:rPr lang="en-US" altLang="zh-CN" b="0" i="1" smtClean="0">
                                    <a:latin typeface="Cambria Math" panose="02040503050406030204" pitchFamily="18" charset="0"/>
                                  </a:rPr>
                                  <m:t>50</m:t>
                                </m:r>
                                <m:r>
                                  <m:rPr>
                                    <m:sty m:val="p"/>
                                  </m:rPr>
                                  <a:rPr lang="el-GR" altLang="zh-CN" b="0" i="1" smtClean="0">
                                    <a:latin typeface="Cambria Math" panose="02040503050406030204" pitchFamily="18" charset="0"/>
                                    <a:ea typeface="Cambria Math" panose="02040503050406030204" pitchFamily="18" charset="0"/>
                                  </a:rPr>
                                  <m:t>μ</m:t>
                                </m:r>
                                <m:r>
                                  <a:rPr lang="en-US" altLang="zh-CN" b="0" i="1" smtClean="0">
                                    <a:latin typeface="Cambria Math" panose="02040503050406030204" pitchFamily="18" charset="0"/>
                                    <a:ea typeface="Cambria Math" panose="02040503050406030204" pitchFamily="18" charset="0"/>
                                  </a:rPr>
                                  <m:t>𝑚</m:t>
                                </m:r>
                              </m:oMath>
                            </m:oMathPara>
                          </a14:m>
                          <a:endParaRPr lang="en-US" altLang="zh-CN" dirty="0"/>
                        </a:p>
                      </a:txBody>
                      <a:tcPr/>
                    </a:tc>
                    <a:extLst>
                      <a:ext uri="{0D108BD9-81ED-4DB2-BD59-A6C34878D82A}">
                        <a16:rowId xmlns:a16="http://schemas.microsoft.com/office/drawing/2014/main" val="617969171"/>
                      </a:ext>
                    </a:extLst>
                  </a:tr>
                </a:tbl>
              </a:graphicData>
            </a:graphic>
          </p:graphicFrame>
        </mc:Choice>
        <mc:Fallback xmlns="">
          <p:graphicFrame>
            <p:nvGraphicFramePr>
              <p:cNvPr id="3" name="表格 5">
                <a:extLst>
                  <a:ext uri="{FF2B5EF4-FFF2-40B4-BE49-F238E27FC236}">
                    <a16:creationId xmlns:a16="http://schemas.microsoft.com/office/drawing/2014/main" id="{4CA1378F-D94F-419C-B10E-EED47CCF6D2C}"/>
                  </a:ext>
                </a:extLst>
              </p:cNvPr>
              <p:cNvGraphicFramePr>
                <a:graphicFrameLocks noGrp="1"/>
              </p:cNvGraphicFramePr>
              <p:nvPr>
                <p:extLst>
                  <p:ext uri="{D42A27DB-BD31-4B8C-83A1-F6EECF244321}">
                    <p14:modId xmlns:p14="http://schemas.microsoft.com/office/powerpoint/2010/main" val="543443700"/>
                  </p:ext>
                </p:extLst>
              </p:nvPr>
            </p:nvGraphicFramePr>
            <p:xfrm>
              <a:off x="760020" y="2307547"/>
              <a:ext cx="5772785" cy="2284398"/>
            </p:xfrm>
            <a:graphic>
              <a:graphicData uri="http://schemas.openxmlformats.org/drawingml/2006/table">
                <a:tbl>
                  <a:tblPr firstRow="1" bandRow="1">
                    <a:tableStyleId>{5C22544A-7EE6-4342-B048-85BDC9FD1C3A}</a:tableStyleId>
                  </a:tblPr>
                  <a:tblGrid>
                    <a:gridCol w="2595359">
                      <a:extLst>
                        <a:ext uri="{9D8B030D-6E8A-4147-A177-3AD203B41FA5}">
                          <a16:colId xmlns:a16="http://schemas.microsoft.com/office/drawing/2014/main" val="4069553397"/>
                        </a:ext>
                      </a:extLst>
                    </a:gridCol>
                    <a:gridCol w="3177426">
                      <a:extLst>
                        <a:ext uri="{9D8B030D-6E8A-4147-A177-3AD203B41FA5}">
                          <a16:colId xmlns:a16="http://schemas.microsoft.com/office/drawing/2014/main" val="3235108931"/>
                        </a:ext>
                      </a:extLst>
                    </a:gridCol>
                  </a:tblGrid>
                  <a:tr h="380733">
                    <a:tc>
                      <a:txBody>
                        <a:bodyPr/>
                        <a:lstStyle/>
                        <a:p>
                          <a:r>
                            <a:rPr lang="zh-CN" altLang="en-US" dirty="0"/>
                            <a:t>固相</a:t>
                          </a:r>
                        </a:p>
                      </a:txBody>
                      <a:tcPr/>
                    </a:tc>
                    <a:tc>
                      <a:txBody>
                        <a:bodyPr/>
                        <a:lstStyle/>
                        <a:p>
                          <a:r>
                            <a:rPr lang="zh-CN" altLang="en-US" dirty="0"/>
                            <a:t>粒度（筛分法</a:t>
                          </a:r>
                          <a:r>
                            <a:rPr lang="en-US" altLang="zh-CN" dirty="0"/>
                            <a:t>80%</a:t>
                          </a:r>
                          <a:r>
                            <a:rPr lang="zh-CN" altLang="en-US" dirty="0"/>
                            <a:t>通过）</a:t>
                          </a:r>
                        </a:p>
                      </a:txBody>
                      <a:tcPr/>
                    </a:tc>
                    <a:extLst>
                      <a:ext uri="{0D108BD9-81ED-4DB2-BD59-A6C34878D82A}">
                        <a16:rowId xmlns:a16="http://schemas.microsoft.com/office/drawing/2014/main" val="3812531061"/>
                      </a:ext>
                    </a:extLst>
                  </a:tr>
                  <a:tr h="380733">
                    <a:tc>
                      <a:txBody>
                        <a:bodyPr/>
                        <a:lstStyle/>
                        <a:p>
                          <a:r>
                            <a:rPr lang="zh-CN" altLang="en-US" dirty="0"/>
                            <a:t>天然</a:t>
                          </a:r>
                          <a:r>
                            <a:rPr lang="en-US" altLang="zh-CN" dirty="0"/>
                            <a:t>/</a:t>
                          </a:r>
                          <a:r>
                            <a:rPr lang="zh-CN" altLang="en-US" dirty="0"/>
                            <a:t>机制砂</a:t>
                          </a:r>
                          <a:r>
                            <a:rPr lang="en-US" altLang="zh-CN" dirty="0"/>
                            <a:t>[1]</a:t>
                          </a:r>
                          <a:endParaRPr lang="zh-CN" altLang="en-US" dirty="0"/>
                        </a:p>
                      </a:txBody>
                      <a:tcPr/>
                    </a:tc>
                    <a:tc>
                      <a:txBody>
                        <a:bodyPr/>
                        <a:lstStyle/>
                        <a:p>
                          <a:endParaRPr lang="zh-CN"/>
                        </a:p>
                      </a:txBody>
                      <a:tcPr>
                        <a:blipFill>
                          <a:blip r:embed="rId2"/>
                          <a:stretch>
                            <a:fillRect l="-81801" t="-114516" r="-766" b="-420968"/>
                          </a:stretch>
                        </a:blipFill>
                      </a:tcPr>
                    </a:tc>
                    <a:extLst>
                      <a:ext uri="{0D108BD9-81ED-4DB2-BD59-A6C34878D82A}">
                        <a16:rowId xmlns:a16="http://schemas.microsoft.com/office/drawing/2014/main" val="3121924061"/>
                      </a:ext>
                    </a:extLst>
                  </a:tr>
                  <a:tr h="380733">
                    <a:tc>
                      <a:txBody>
                        <a:bodyPr/>
                        <a:lstStyle/>
                        <a:p>
                          <a:r>
                            <a:rPr lang="zh-CN" altLang="en-US" dirty="0"/>
                            <a:t>水洗石粉</a:t>
                          </a:r>
                          <a:r>
                            <a:rPr lang="en-US" altLang="zh-CN" dirty="0"/>
                            <a:t>[1]</a:t>
                          </a:r>
                          <a:endParaRPr lang="zh-CN" altLang="en-US" dirty="0"/>
                        </a:p>
                      </a:txBody>
                      <a:tcPr/>
                    </a:tc>
                    <a:tc>
                      <a:txBody>
                        <a:bodyPr/>
                        <a:lstStyle/>
                        <a:p>
                          <a:endParaRPr lang="zh-CN"/>
                        </a:p>
                      </a:txBody>
                      <a:tcPr>
                        <a:blipFill>
                          <a:blip r:embed="rId2"/>
                          <a:stretch>
                            <a:fillRect l="-81801" t="-211111" r="-766" b="-314286"/>
                          </a:stretch>
                        </a:blipFill>
                      </a:tcPr>
                    </a:tc>
                    <a:extLst>
                      <a:ext uri="{0D108BD9-81ED-4DB2-BD59-A6C34878D82A}">
                        <a16:rowId xmlns:a16="http://schemas.microsoft.com/office/drawing/2014/main" val="1967174275"/>
                      </a:ext>
                    </a:extLst>
                  </a:tr>
                  <a:tr h="380733">
                    <a:tc>
                      <a:txBody>
                        <a:bodyPr/>
                        <a:lstStyle/>
                        <a:p>
                          <a:r>
                            <a:rPr lang="zh-CN" altLang="en-US" dirty="0"/>
                            <a:t>水泥（熟料）</a:t>
                          </a:r>
                          <a:r>
                            <a:rPr lang="en-US" altLang="zh-CN" dirty="0"/>
                            <a:t>[3]</a:t>
                          </a:r>
                          <a:endParaRPr lang="zh-CN" altLang="en-US" dirty="0"/>
                        </a:p>
                      </a:txBody>
                      <a:tcPr/>
                    </a:tc>
                    <a:tc>
                      <a:txBody>
                        <a:bodyPr/>
                        <a:lstStyle/>
                        <a:p>
                          <a:endParaRPr lang="zh-CN"/>
                        </a:p>
                      </a:txBody>
                      <a:tcPr>
                        <a:blipFill>
                          <a:blip r:embed="rId2"/>
                          <a:stretch>
                            <a:fillRect l="-81801" t="-311111" r="-766" b="-214286"/>
                          </a:stretch>
                        </a:blipFill>
                      </a:tcPr>
                    </a:tc>
                    <a:extLst>
                      <a:ext uri="{0D108BD9-81ED-4DB2-BD59-A6C34878D82A}">
                        <a16:rowId xmlns:a16="http://schemas.microsoft.com/office/drawing/2014/main" val="2977517107"/>
                      </a:ext>
                    </a:extLst>
                  </a:tr>
                  <a:tr h="380733">
                    <a:tc>
                      <a:txBody>
                        <a:bodyPr/>
                        <a:lstStyle/>
                        <a:p>
                          <a:r>
                            <a:rPr lang="zh-CN" altLang="en-US" dirty="0"/>
                            <a:t>电厂脱硫灰</a:t>
                          </a:r>
                        </a:p>
                      </a:txBody>
                      <a:tcPr/>
                    </a:tc>
                    <a:tc>
                      <a:txBody>
                        <a:bodyPr/>
                        <a:lstStyle/>
                        <a:p>
                          <a:endParaRPr lang="zh-CN"/>
                        </a:p>
                      </a:txBody>
                      <a:tcPr>
                        <a:blipFill>
                          <a:blip r:embed="rId2"/>
                          <a:stretch>
                            <a:fillRect l="-81801" t="-417742" r="-766" b="-117742"/>
                          </a:stretch>
                        </a:blipFill>
                      </a:tcPr>
                    </a:tc>
                    <a:extLst>
                      <a:ext uri="{0D108BD9-81ED-4DB2-BD59-A6C34878D82A}">
                        <a16:rowId xmlns:a16="http://schemas.microsoft.com/office/drawing/2014/main" val="894825764"/>
                      </a:ext>
                    </a:extLst>
                  </a:tr>
                  <a:tr h="380733">
                    <a:tc>
                      <a:txBody>
                        <a:bodyPr/>
                        <a:lstStyle/>
                        <a:p>
                          <a:r>
                            <a:rPr lang="zh-CN" altLang="en-US" dirty="0"/>
                            <a:t>黏土</a:t>
                          </a:r>
                        </a:p>
                      </a:txBody>
                      <a:tcPr/>
                    </a:tc>
                    <a:tc>
                      <a:txBody>
                        <a:bodyPr/>
                        <a:lstStyle/>
                        <a:p>
                          <a:endParaRPr lang="zh-CN"/>
                        </a:p>
                      </a:txBody>
                      <a:tcPr>
                        <a:blipFill>
                          <a:blip r:embed="rId2"/>
                          <a:stretch>
                            <a:fillRect l="-81801" t="-509524" r="-766" b="-15873"/>
                          </a:stretch>
                        </a:blipFill>
                      </a:tcPr>
                    </a:tc>
                    <a:extLst>
                      <a:ext uri="{0D108BD9-81ED-4DB2-BD59-A6C34878D82A}">
                        <a16:rowId xmlns:a16="http://schemas.microsoft.com/office/drawing/2014/main" val="617969171"/>
                      </a:ext>
                    </a:extLst>
                  </a:tr>
                </a:tbl>
              </a:graphicData>
            </a:graphic>
          </p:graphicFrame>
        </mc:Fallback>
      </mc:AlternateContent>
      <p:sp>
        <p:nvSpPr>
          <p:cNvPr id="8" name="文本框 7">
            <a:extLst>
              <a:ext uri="{FF2B5EF4-FFF2-40B4-BE49-F238E27FC236}">
                <a16:creationId xmlns:a16="http://schemas.microsoft.com/office/drawing/2014/main" id="{B6D46115-B2C2-4294-A38F-73287BCA5C94}"/>
              </a:ext>
            </a:extLst>
          </p:cNvPr>
          <p:cNvSpPr txBox="1"/>
          <p:nvPr/>
        </p:nvSpPr>
        <p:spPr>
          <a:xfrm>
            <a:off x="657223" y="6112673"/>
            <a:ext cx="10474036" cy="400110"/>
          </a:xfrm>
          <a:prstGeom prst="rect">
            <a:avLst/>
          </a:prstGeom>
          <a:noFill/>
        </p:spPr>
        <p:txBody>
          <a:bodyPr wrap="square" rtlCol="0">
            <a:spAutoFit/>
          </a:bodyPr>
          <a:lstStyle/>
          <a:p>
            <a:r>
              <a:rPr lang="en-US" altLang="zh-CN" sz="1000" dirty="0">
                <a:solidFill>
                  <a:srgbClr val="C00000"/>
                </a:solidFill>
              </a:rPr>
              <a:t>[1] </a:t>
            </a:r>
            <a:r>
              <a:rPr lang="zh-CN" altLang="en-US" sz="1000" dirty="0">
                <a:solidFill>
                  <a:srgbClr val="C00000"/>
                </a:solidFill>
              </a:rPr>
              <a:t>蔡基伟，石粉对机制砂混凝土性能的影响及机理研究</a:t>
            </a:r>
            <a:r>
              <a:rPr lang="en-US" altLang="zh-CN" sz="1000" dirty="0">
                <a:solidFill>
                  <a:srgbClr val="C00000"/>
                </a:solidFill>
              </a:rPr>
              <a:t>[D].</a:t>
            </a:r>
            <a:r>
              <a:rPr lang="zh-CN" altLang="en-US" sz="1000" dirty="0">
                <a:solidFill>
                  <a:srgbClr val="C00000"/>
                </a:solidFill>
              </a:rPr>
              <a:t>武汉 武汉理工大学，</a:t>
            </a:r>
            <a:r>
              <a:rPr lang="en-US" altLang="zh-CN" sz="1000" dirty="0">
                <a:solidFill>
                  <a:srgbClr val="C00000"/>
                </a:solidFill>
              </a:rPr>
              <a:t>2006</a:t>
            </a:r>
          </a:p>
          <a:p>
            <a:r>
              <a:rPr lang="en-US" altLang="zh-CN" sz="1000" dirty="0">
                <a:solidFill>
                  <a:srgbClr val="C00000"/>
                </a:solidFill>
              </a:rPr>
              <a:t>[3] </a:t>
            </a:r>
            <a:r>
              <a:rPr lang="zh-CN" altLang="en-US" sz="1000" dirty="0">
                <a:solidFill>
                  <a:srgbClr val="C00000"/>
                </a:solidFill>
              </a:rPr>
              <a:t>包正宇，不同类型脱硫渣的主要特性及资源化利用研究</a:t>
            </a:r>
            <a:r>
              <a:rPr lang="en-US" altLang="zh-CN" sz="1000" dirty="0">
                <a:solidFill>
                  <a:srgbClr val="C00000"/>
                </a:solidFill>
              </a:rPr>
              <a:t>[D].</a:t>
            </a:r>
            <a:r>
              <a:rPr lang="zh-CN" altLang="en-US" sz="1000" dirty="0">
                <a:solidFill>
                  <a:srgbClr val="C00000"/>
                </a:solidFill>
              </a:rPr>
              <a:t>武汉 武汉理工大学，</a:t>
            </a:r>
            <a:r>
              <a:rPr lang="en-US" altLang="zh-CN" sz="1000" dirty="0">
                <a:solidFill>
                  <a:srgbClr val="C00000"/>
                </a:solidFill>
              </a:rPr>
              <a:t>2006</a:t>
            </a:r>
            <a:endParaRPr lang="en-US" altLang="zh-CN" dirty="0"/>
          </a:p>
        </p:txBody>
      </p:sp>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4347CB6B-2454-462F-936D-73EEB4FB52ED}"/>
                  </a:ext>
                </a:extLst>
              </p:cNvPr>
              <p:cNvSpPr txBox="1"/>
              <p:nvPr/>
            </p:nvSpPr>
            <p:spPr>
              <a:xfrm>
                <a:off x="7342397" y="2489632"/>
                <a:ext cx="3757073" cy="2031325"/>
              </a:xfrm>
              <a:prstGeom prst="rect">
                <a:avLst/>
              </a:prstGeom>
              <a:noFill/>
            </p:spPr>
            <p:txBody>
              <a:bodyPr wrap="square" rtlCol="0">
                <a:spAutoFit/>
              </a:bodyPr>
              <a:lstStyle/>
              <a:p>
                <a:r>
                  <a:rPr lang="zh-CN" altLang="en-US" b="1" dirty="0"/>
                  <a:t>例：混凝土浆料：</a:t>
                </a:r>
                <a:endParaRPr lang="en-US" altLang="zh-CN" b="1" dirty="0"/>
              </a:p>
              <a:p>
                <a:endParaRPr lang="en-US" altLang="zh-CN" dirty="0"/>
              </a:p>
              <a:p>
                <a:r>
                  <a:rPr lang="zh-CN" altLang="en-US" dirty="0"/>
                  <a:t>连续相：水</a:t>
                </a:r>
                <a:endParaRPr lang="en-US" altLang="zh-CN" dirty="0"/>
              </a:p>
              <a:p>
                <a:r>
                  <a:rPr lang="zh-CN" altLang="en-US" dirty="0"/>
                  <a:t>固相：砂</a:t>
                </a:r>
                <a:r>
                  <a:rPr lang="en-US" altLang="zh-CN" dirty="0"/>
                  <a:t>(</a:t>
                </a:r>
                <a:r>
                  <a:rPr lang="zh-CN" altLang="en-US" dirty="0"/>
                  <a:t>石粉</a:t>
                </a:r>
                <a:r>
                  <a:rPr lang="en-US" altLang="zh-CN" dirty="0"/>
                  <a:t>)</a:t>
                </a:r>
                <a:r>
                  <a:rPr lang="zh-CN" altLang="en-US" dirty="0"/>
                  <a:t>、水泥、黏土</a:t>
                </a:r>
                <a:endParaRPr lang="en-US" altLang="zh-CN" dirty="0"/>
              </a:p>
              <a:p>
                <a:r>
                  <a:rPr lang="zh-CN" altLang="en-US" dirty="0"/>
                  <a:t>颗粒粒径范围</a:t>
                </a:r>
                <a:r>
                  <a:rPr lang="en-US" altLang="zh-CN" dirty="0"/>
                  <a:t>(</a:t>
                </a:r>
                <a:r>
                  <a:rPr lang="zh-CN" altLang="en-US" dirty="0"/>
                  <a:t>研磨后</a:t>
                </a:r>
                <a:r>
                  <a:rPr lang="en-US" altLang="zh-CN" dirty="0"/>
                  <a:t>): </a:t>
                </a:r>
                <a14:m>
                  <m:oMath xmlns:m="http://schemas.openxmlformats.org/officeDocument/2006/math">
                    <m:r>
                      <a:rPr lang="en-US" altLang="zh-CN" b="0" i="0" smtClean="0">
                        <a:latin typeface="Cambria Math" panose="02040503050406030204" pitchFamily="18" charset="0"/>
                      </a:rPr>
                      <m:t>1−100</m:t>
                    </m:r>
                    <m:r>
                      <m:rPr>
                        <m:sty m:val="p"/>
                      </m:rPr>
                      <a:rPr lang="el-GR" altLang="zh-CN" b="0" i="1" smtClean="0">
                        <a:latin typeface="Cambria Math" panose="02040503050406030204" pitchFamily="18" charset="0"/>
                        <a:ea typeface="Cambria Math" panose="02040503050406030204" pitchFamily="18" charset="0"/>
                      </a:rPr>
                      <m:t>μ</m:t>
                    </m:r>
                    <m:r>
                      <a:rPr lang="en-US" altLang="zh-CN" b="0" i="1" smtClean="0">
                        <a:latin typeface="Cambria Math" panose="02040503050406030204" pitchFamily="18" charset="0"/>
                        <a:ea typeface="Cambria Math" panose="02040503050406030204" pitchFamily="18" charset="0"/>
                      </a:rPr>
                      <m:t>𝑚</m:t>
                    </m:r>
                  </m:oMath>
                </a14:m>
                <a:endParaRPr lang="en-US" altLang="zh-CN" dirty="0"/>
              </a:p>
              <a:p>
                <a:r>
                  <a:rPr lang="zh-CN" altLang="en-US" dirty="0"/>
                  <a:t>质量浓度范围：</a:t>
                </a:r>
                <a:r>
                  <a:rPr lang="en-US" altLang="zh-CN" b="0" dirty="0"/>
                  <a:t> </a:t>
                </a:r>
                <a14:m>
                  <m:oMath xmlns:m="http://schemas.openxmlformats.org/officeDocument/2006/math">
                    <m:r>
                      <a:rPr lang="en-US" altLang="zh-CN" b="0" i="0" smtClean="0">
                        <a:latin typeface="Cambria Math" panose="02040503050406030204" pitchFamily="18" charset="0"/>
                      </a:rPr>
                      <m:t>50%−80%</m:t>
                    </m:r>
                  </m:oMath>
                </a14:m>
                <a:endParaRPr lang="en-US" altLang="zh-CN" dirty="0"/>
              </a:p>
              <a:p>
                <a:r>
                  <a:rPr lang="zh-CN" altLang="en-US" dirty="0"/>
                  <a:t>密度范围：</a:t>
                </a:r>
                <a14:m>
                  <m:oMath xmlns:m="http://schemas.openxmlformats.org/officeDocument/2006/math">
                    <m:r>
                      <a:rPr lang="en-US" altLang="zh-CN" b="0" i="0" smtClean="0">
                        <a:latin typeface="Cambria Math" panose="02040503050406030204" pitchFamily="18" charset="0"/>
                      </a:rPr>
                      <m:t>1.15</m:t>
                    </m:r>
                    <m:r>
                      <m:rPr>
                        <m:sty m:val="p"/>
                      </m:rPr>
                      <a:rPr lang="en-US" altLang="zh-CN" b="0" i="0" smtClean="0">
                        <a:latin typeface="Cambria Math" panose="02040503050406030204" pitchFamily="18" charset="0"/>
                      </a:rPr>
                      <m:t>g</m:t>
                    </m:r>
                    <m:r>
                      <a:rPr lang="en-US" altLang="zh-CN" b="0" i="0" smtClean="0">
                        <a:latin typeface="Cambria Math" panose="02040503050406030204" pitchFamily="18" charset="0"/>
                      </a:rPr>
                      <m:t>/</m:t>
                    </m:r>
                    <m:r>
                      <a:rPr lang="en-US" altLang="zh-CN" b="0" i="1" smtClean="0">
                        <a:latin typeface="Cambria Math" panose="02040503050406030204" pitchFamily="18" charset="0"/>
                      </a:rPr>
                      <m:t>𝑐</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𝑚</m:t>
                        </m:r>
                      </m:e>
                      <m:sup>
                        <m:r>
                          <a:rPr lang="en-US" altLang="zh-CN" b="0" i="1" smtClean="0">
                            <a:latin typeface="Cambria Math" panose="02040503050406030204" pitchFamily="18" charset="0"/>
                          </a:rPr>
                          <m:t>3</m:t>
                        </m:r>
                      </m:sup>
                    </m:sSup>
                  </m:oMath>
                </a14:m>
                <a:r>
                  <a:rPr lang="en-US" altLang="zh-CN" dirty="0"/>
                  <a:t>  -   </a:t>
                </a:r>
                <a14:m>
                  <m:oMath xmlns:m="http://schemas.openxmlformats.org/officeDocument/2006/math">
                    <m:r>
                      <a:rPr lang="en-US" altLang="zh-CN" dirty="0" smtClean="0">
                        <a:latin typeface="Cambria Math" panose="02040503050406030204" pitchFamily="18" charset="0"/>
                      </a:rPr>
                      <m:t>2</m:t>
                    </m:r>
                    <m:r>
                      <m:rPr>
                        <m:sty m:val="p"/>
                      </m:rPr>
                      <a:rPr lang="en-US" altLang="zh-CN">
                        <a:latin typeface="Cambria Math" panose="02040503050406030204" pitchFamily="18" charset="0"/>
                      </a:rPr>
                      <m:t>g</m:t>
                    </m:r>
                    <m:r>
                      <a:rPr lang="en-US" altLang="zh-CN">
                        <a:latin typeface="Cambria Math" panose="02040503050406030204" pitchFamily="18" charset="0"/>
                      </a:rPr>
                      <m:t>/</m:t>
                    </m:r>
                    <m:r>
                      <a:rPr lang="en-US" altLang="zh-CN" i="1">
                        <a:latin typeface="Cambria Math" panose="02040503050406030204" pitchFamily="18" charset="0"/>
                      </a:rPr>
                      <m:t>𝑐</m:t>
                    </m:r>
                    <m:sSup>
                      <m:sSupPr>
                        <m:ctrlPr>
                          <a:rPr lang="en-US" altLang="zh-CN" i="1">
                            <a:latin typeface="Cambria Math" panose="02040503050406030204" pitchFamily="18" charset="0"/>
                          </a:rPr>
                        </m:ctrlPr>
                      </m:sSupPr>
                      <m:e>
                        <m:r>
                          <a:rPr lang="en-US" altLang="zh-CN" i="1">
                            <a:latin typeface="Cambria Math" panose="02040503050406030204" pitchFamily="18" charset="0"/>
                          </a:rPr>
                          <m:t>𝑚</m:t>
                        </m:r>
                      </m:e>
                      <m:sup>
                        <m:r>
                          <a:rPr lang="en-US" altLang="zh-CN" i="1">
                            <a:latin typeface="Cambria Math" panose="02040503050406030204" pitchFamily="18" charset="0"/>
                          </a:rPr>
                          <m:t>3</m:t>
                        </m:r>
                      </m:sup>
                    </m:sSup>
                  </m:oMath>
                </a14:m>
                <a:endParaRPr lang="zh-CN" altLang="en-US" dirty="0"/>
              </a:p>
            </p:txBody>
          </p:sp>
        </mc:Choice>
        <mc:Fallback xmlns="">
          <p:sp>
            <p:nvSpPr>
              <p:cNvPr id="9" name="文本框 8">
                <a:extLst>
                  <a:ext uri="{FF2B5EF4-FFF2-40B4-BE49-F238E27FC236}">
                    <a16:creationId xmlns:a16="http://schemas.microsoft.com/office/drawing/2014/main" id="{4347CB6B-2454-462F-936D-73EEB4FB52ED}"/>
                  </a:ext>
                </a:extLst>
              </p:cNvPr>
              <p:cNvSpPr txBox="1">
                <a:spLocks noRot="1" noChangeAspect="1" noMove="1" noResize="1" noEditPoints="1" noAdjustHandles="1" noChangeArrowheads="1" noChangeShapeType="1" noTextEdit="1"/>
              </p:cNvSpPr>
              <p:nvPr/>
            </p:nvSpPr>
            <p:spPr>
              <a:xfrm>
                <a:off x="7342397" y="2489632"/>
                <a:ext cx="3757073" cy="2031325"/>
              </a:xfrm>
              <a:prstGeom prst="rect">
                <a:avLst/>
              </a:prstGeom>
              <a:blipFill>
                <a:blip r:embed="rId3"/>
                <a:stretch>
                  <a:fillRect l="-1297" t="-2395" b="-389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2634425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FF4E26-1B9F-462E-9BC6-D6604CFF5438}"/>
              </a:ext>
            </a:extLst>
          </p:cNvPr>
          <p:cNvSpPr>
            <a:spLocks noGrp="1"/>
          </p:cNvSpPr>
          <p:nvPr>
            <p:ph type="title"/>
          </p:nvPr>
        </p:nvSpPr>
        <p:spPr/>
        <p:txBody>
          <a:bodyPr/>
          <a:lstStyle/>
          <a:p>
            <a:r>
              <a:rPr lang="zh-CN" altLang="en-US" dirty="0"/>
              <a:t>超声法测量原理</a:t>
            </a:r>
          </a:p>
        </p:txBody>
      </p:sp>
      <p:pic>
        <p:nvPicPr>
          <p:cNvPr id="4" name="图片 3">
            <a:extLst>
              <a:ext uri="{FF2B5EF4-FFF2-40B4-BE49-F238E27FC236}">
                <a16:creationId xmlns:a16="http://schemas.microsoft.com/office/drawing/2014/main" id="{34A577A9-8965-4B06-8A66-D41309D6D379}"/>
              </a:ext>
            </a:extLst>
          </p:cNvPr>
          <p:cNvPicPr>
            <a:picLocks noChangeAspect="1"/>
          </p:cNvPicPr>
          <p:nvPr/>
        </p:nvPicPr>
        <p:blipFill>
          <a:blip r:embed="rId2"/>
          <a:stretch>
            <a:fillRect/>
          </a:stretch>
        </p:blipFill>
        <p:spPr>
          <a:xfrm>
            <a:off x="2652279" y="3145281"/>
            <a:ext cx="6464012" cy="2728065"/>
          </a:xfrm>
          <a:prstGeom prst="rect">
            <a:avLst/>
          </a:prstGeom>
        </p:spPr>
      </p:pic>
      <p:sp>
        <p:nvSpPr>
          <p:cNvPr id="5" name="文本框 4">
            <a:extLst>
              <a:ext uri="{FF2B5EF4-FFF2-40B4-BE49-F238E27FC236}">
                <a16:creationId xmlns:a16="http://schemas.microsoft.com/office/drawing/2014/main" id="{B458A5A2-55A6-4C71-AC44-54D4C45BA2FD}"/>
              </a:ext>
            </a:extLst>
          </p:cNvPr>
          <p:cNvSpPr txBox="1"/>
          <p:nvPr/>
        </p:nvSpPr>
        <p:spPr>
          <a:xfrm>
            <a:off x="692728" y="1757547"/>
            <a:ext cx="10474036" cy="923330"/>
          </a:xfrm>
          <a:prstGeom prst="rect">
            <a:avLst/>
          </a:prstGeom>
          <a:noFill/>
        </p:spPr>
        <p:txBody>
          <a:bodyPr wrap="square" rtlCol="0">
            <a:spAutoFit/>
          </a:bodyPr>
          <a:lstStyle/>
          <a:p>
            <a:r>
              <a:rPr lang="zh-CN" altLang="en-US" dirty="0"/>
              <a:t>测量原理：传感器向被测物质中发出一束超声波脉冲，超声波在经过悬浮颗粒时由于悬浮颗粒的散射和能量吸收会发生功率衰减以及声速特性和声阻抗特性的变化，这些特性的变化与悬浮颗粒的种类、粒径以及浆液浓度有关。</a:t>
            </a:r>
            <a:endParaRPr lang="en-US" altLang="zh-CN" dirty="0"/>
          </a:p>
        </p:txBody>
      </p:sp>
    </p:spTree>
    <p:extLst>
      <p:ext uri="{BB962C8B-B14F-4D97-AF65-F5344CB8AC3E}">
        <p14:creationId xmlns:p14="http://schemas.microsoft.com/office/powerpoint/2010/main" val="16997698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FF4E26-1B9F-462E-9BC6-D6604CFF5438}"/>
              </a:ext>
            </a:extLst>
          </p:cNvPr>
          <p:cNvSpPr>
            <a:spLocks noGrp="1"/>
          </p:cNvSpPr>
          <p:nvPr>
            <p:ph type="title"/>
          </p:nvPr>
        </p:nvSpPr>
        <p:spPr/>
        <p:txBody>
          <a:bodyPr/>
          <a:lstStyle/>
          <a:p>
            <a:r>
              <a:rPr lang="zh-CN" altLang="en-US" dirty="0"/>
              <a:t>超声法测量原理</a:t>
            </a:r>
          </a:p>
        </p:txBody>
      </p:sp>
      <p:pic>
        <p:nvPicPr>
          <p:cNvPr id="3" name="图片 2">
            <a:extLst>
              <a:ext uri="{FF2B5EF4-FFF2-40B4-BE49-F238E27FC236}">
                <a16:creationId xmlns:a16="http://schemas.microsoft.com/office/drawing/2014/main" id="{D0B9EF3D-7418-45A5-81CA-561BC036FB8B}"/>
              </a:ext>
            </a:extLst>
          </p:cNvPr>
          <p:cNvPicPr>
            <a:picLocks noChangeAspect="1"/>
          </p:cNvPicPr>
          <p:nvPr/>
        </p:nvPicPr>
        <p:blipFill>
          <a:blip r:embed="rId3"/>
          <a:stretch>
            <a:fillRect/>
          </a:stretch>
        </p:blipFill>
        <p:spPr>
          <a:xfrm>
            <a:off x="2717284" y="2568589"/>
            <a:ext cx="2907661" cy="1591871"/>
          </a:xfrm>
          <a:prstGeom prst="rect">
            <a:avLst/>
          </a:prstGeom>
        </p:spPr>
      </p:pic>
      <p:pic>
        <p:nvPicPr>
          <p:cNvPr id="6" name="图片 5">
            <a:extLst>
              <a:ext uri="{FF2B5EF4-FFF2-40B4-BE49-F238E27FC236}">
                <a16:creationId xmlns:a16="http://schemas.microsoft.com/office/drawing/2014/main" id="{B9B5D77A-8B57-4BD1-94D7-E1057DBCC35E}"/>
              </a:ext>
            </a:extLst>
          </p:cNvPr>
          <p:cNvPicPr>
            <a:picLocks noChangeAspect="1"/>
          </p:cNvPicPr>
          <p:nvPr/>
        </p:nvPicPr>
        <p:blipFill>
          <a:blip r:embed="rId4"/>
          <a:stretch>
            <a:fillRect/>
          </a:stretch>
        </p:blipFill>
        <p:spPr>
          <a:xfrm>
            <a:off x="2886755" y="4487041"/>
            <a:ext cx="2832771" cy="1511581"/>
          </a:xfrm>
          <a:prstGeom prst="rect">
            <a:avLst/>
          </a:prstGeom>
        </p:spPr>
      </p:pic>
      <p:pic>
        <p:nvPicPr>
          <p:cNvPr id="7" name="图片 6">
            <a:extLst>
              <a:ext uri="{FF2B5EF4-FFF2-40B4-BE49-F238E27FC236}">
                <a16:creationId xmlns:a16="http://schemas.microsoft.com/office/drawing/2014/main" id="{04A11DC2-42B7-42D4-B607-BA4E5A6CE0D6}"/>
              </a:ext>
            </a:extLst>
          </p:cNvPr>
          <p:cNvPicPr>
            <a:picLocks noChangeAspect="1"/>
          </p:cNvPicPr>
          <p:nvPr/>
        </p:nvPicPr>
        <p:blipFill>
          <a:blip r:embed="rId5"/>
          <a:stretch>
            <a:fillRect/>
          </a:stretch>
        </p:blipFill>
        <p:spPr>
          <a:xfrm>
            <a:off x="8300851" y="2450038"/>
            <a:ext cx="2699658" cy="1710422"/>
          </a:xfrm>
          <a:prstGeom prst="rect">
            <a:avLst/>
          </a:prstGeom>
        </p:spPr>
      </p:pic>
      <p:sp>
        <p:nvSpPr>
          <p:cNvPr id="8" name="文本框 7">
            <a:extLst>
              <a:ext uri="{FF2B5EF4-FFF2-40B4-BE49-F238E27FC236}">
                <a16:creationId xmlns:a16="http://schemas.microsoft.com/office/drawing/2014/main" id="{1A40918C-96AE-4BA2-883E-1CAB2F89EF65}"/>
              </a:ext>
            </a:extLst>
          </p:cNvPr>
          <p:cNvSpPr txBox="1"/>
          <p:nvPr/>
        </p:nvSpPr>
        <p:spPr>
          <a:xfrm>
            <a:off x="760144" y="6263623"/>
            <a:ext cx="10474036" cy="246221"/>
          </a:xfrm>
          <a:prstGeom prst="rect">
            <a:avLst/>
          </a:prstGeom>
          <a:noFill/>
        </p:spPr>
        <p:txBody>
          <a:bodyPr wrap="square" rtlCol="0">
            <a:spAutoFit/>
          </a:bodyPr>
          <a:lstStyle/>
          <a:p>
            <a:r>
              <a:rPr lang="en-US" altLang="zh-CN" sz="1000" dirty="0">
                <a:solidFill>
                  <a:srgbClr val="C00000"/>
                </a:solidFill>
              </a:rPr>
              <a:t>[1]</a:t>
            </a:r>
            <a:r>
              <a:rPr lang="zh-CN" altLang="en-US" sz="1000" dirty="0">
                <a:solidFill>
                  <a:srgbClr val="C00000"/>
                </a:solidFill>
              </a:rPr>
              <a:t>刘飞</a:t>
            </a:r>
            <a:r>
              <a:rPr lang="en-US" altLang="zh-CN" sz="1000" dirty="0">
                <a:solidFill>
                  <a:srgbClr val="C00000"/>
                </a:solidFill>
              </a:rPr>
              <a:t>,</a:t>
            </a:r>
            <a:r>
              <a:rPr lang="zh-CN" altLang="en-US" sz="1000" dirty="0">
                <a:solidFill>
                  <a:srgbClr val="C00000"/>
                </a:solidFill>
              </a:rPr>
              <a:t>付建红</a:t>
            </a:r>
            <a:r>
              <a:rPr lang="en-US" altLang="zh-CN" sz="1000" dirty="0">
                <a:solidFill>
                  <a:srgbClr val="C00000"/>
                </a:solidFill>
              </a:rPr>
              <a:t>,</a:t>
            </a:r>
            <a:r>
              <a:rPr lang="zh-CN" altLang="en-US" sz="1000" dirty="0">
                <a:solidFill>
                  <a:srgbClr val="C00000"/>
                </a:solidFill>
              </a:rPr>
              <a:t>张智</a:t>
            </a:r>
            <a:r>
              <a:rPr lang="en-US" altLang="zh-CN" sz="1000" dirty="0">
                <a:solidFill>
                  <a:srgbClr val="C00000"/>
                </a:solidFill>
              </a:rPr>
              <a:t>,</a:t>
            </a:r>
            <a:r>
              <a:rPr lang="zh-CN" altLang="en-US" sz="1000" dirty="0">
                <a:solidFill>
                  <a:srgbClr val="C00000"/>
                </a:solidFill>
              </a:rPr>
              <a:t>许亮斌</a:t>
            </a:r>
            <a:r>
              <a:rPr lang="en-US" altLang="zh-CN" sz="1000" dirty="0">
                <a:solidFill>
                  <a:srgbClr val="C00000"/>
                </a:solidFill>
              </a:rPr>
              <a:t>.</a:t>
            </a:r>
            <a:r>
              <a:rPr lang="zh-CN" altLang="en-US" sz="1000" dirty="0">
                <a:solidFill>
                  <a:srgbClr val="C00000"/>
                </a:solidFill>
              </a:rPr>
              <a:t> 超声波在钻井液中传播衰减理论研究</a:t>
            </a:r>
            <a:r>
              <a:rPr lang="en-US" altLang="zh-CN" sz="1000" dirty="0">
                <a:solidFill>
                  <a:srgbClr val="C00000"/>
                </a:solidFill>
              </a:rPr>
              <a:t>. </a:t>
            </a:r>
            <a:r>
              <a:rPr lang="zh-CN" altLang="en-US" sz="1000" dirty="0">
                <a:solidFill>
                  <a:srgbClr val="C00000"/>
                </a:solidFill>
              </a:rPr>
              <a:t>石油钻采工艺</a:t>
            </a:r>
            <a:r>
              <a:rPr lang="en-US" altLang="zh-CN" sz="1000" dirty="0">
                <a:solidFill>
                  <a:srgbClr val="C00000"/>
                </a:solidFill>
              </a:rPr>
              <a:t>,2012, 57-59</a:t>
            </a:r>
            <a:endParaRPr lang="en-US" altLang="zh-CN" dirty="0"/>
          </a:p>
        </p:txBody>
      </p:sp>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36B4FE2C-103E-43EA-B639-C10E1A9BEEAE}"/>
                  </a:ext>
                </a:extLst>
              </p:cNvPr>
              <p:cNvSpPr txBox="1"/>
              <p:nvPr/>
            </p:nvSpPr>
            <p:spPr>
              <a:xfrm>
                <a:off x="706580" y="2683132"/>
                <a:ext cx="2347356" cy="1477328"/>
              </a:xfrm>
              <a:prstGeom prst="rect">
                <a:avLst/>
              </a:prstGeom>
              <a:noFill/>
            </p:spPr>
            <p:txBody>
              <a:bodyPr wrap="square" rtlCol="0">
                <a:spAutoFit/>
              </a:bodyPr>
              <a:lstStyle/>
              <a:p>
                <a:r>
                  <a:rPr lang="zh-CN" altLang="en-US" dirty="0"/>
                  <a:t>连续相：水</a:t>
                </a:r>
                <a:endParaRPr lang="en-US" altLang="zh-CN" dirty="0"/>
              </a:p>
              <a:p>
                <a:r>
                  <a:rPr lang="zh-CN" altLang="en-US" dirty="0"/>
                  <a:t>固相：黏土</a:t>
                </a:r>
                <a:endParaRPr lang="en-US" altLang="zh-CN" dirty="0"/>
              </a:p>
              <a:p>
                <a:r>
                  <a:rPr lang="zh-CN" altLang="en-US" dirty="0"/>
                  <a:t>粒径：</a:t>
                </a:r>
                <a:r>
                  <a:rPr lang="en-US" altLang="zh-CN" dirty="0"/>
                  <a:t>1</a:t>
                </a:r>
                <a14:m>
                  <m:oMath xmlns:m="http://schemas.openxmlformats.org/officeDocument/2006/math">
                    <m:r>
                      <m:rPr>
                        <m:sty m:val="p"/>
                      </m:rPr>
                      <a:rPr lang="el-GR" altLang="zh-CN" b="0" i="1" smtClean="0">
                        <a:latin typeface="Cambria Math" panose="02040503050406030204" pitchFamily="18" charset="0"/>
                        <a:ea typeface="Cambria Math" panose="02040503050406030204" pitchFamily="18" charset="0"/>
                      </a:rPr>
                      <m:t>μ</m:t>
                    </m:r>
                    <m:r>
                      <m:rPr>
                        <m:sty m:val="p"/>
                      </m:rPr>
                      <a:rPr lang="en-US" altLang="zh-CN" b="0" i="0" smtClean="0">
                        <a:latin typeface="Cambria Math" panose="02040503050406030204" pitchFamily="18" charset="0"/>
                        <a:ea typeface="Cambria Math" panose="02040503050406030204" pitchFamily="18" charset="0"/>
                      </a:rPr>
                      <m:t>m</m:t>
                    </m:r>
                  </m:oMath>
                </a14:m>
                <a:endParaRPr lang="en-US" altLang="zh-CN" dirty="0"/>
              </a:p>
              <a:p>
                <a:r>
                  <a:rPr lang="zh-CN" altLang="en-US" dirty="0"/>
                  <a:t>传播距离：</a:t>
                </a:r>
                <a:r>
                  <a:rPr lang="en-US" altLang="zh-CN" dirty="0"/>
                  <a:t>300mm</a:t>
                </a:r>
              </a:p>
              <a:p>
                <a:endParaRPr lang="zh-CN" altLang="en-US" dirty="0"/>
              </a:p>
            </p:txBody>
          </p:sp>
        </mc:Choice>
        <mc:Fallback xmlns="">
          <p:sp>
            <p:nvSpPr>
              <p:cNvPr id="9" name="文本框 8">
                <a:extLst>
                  <a:ext uri="{FF2B5EF4-FFF2-40B4-BE49-F238E27FC236}">
                    <a16:creationId xmlns:a16="http://schemas.microsoft.com/office/drawing/2014/main" id="{36B4FE2C-103E-43EA-B639-C10E1A9BEEAE}"/>
                  </a:ext>
                </a:extLst>
              </p:cNvPr>
              <p:cNvSpPr txBox="1">
                <a:spLocks noRot="1" noChangeAspect="1" noMove="1" noResize="1" noEditPoints="1" noAdjustHandles="1" noChangeArrowheads="1" noChangeShapeType="1" noTextEdit="1"/>
              </p:cNvSpPr>
              <p:nvPr/>
            </p:nvSpPr>
            <p:spPr>
              <a:xfrm>
                <a:off x="706580" y="2683132"/>
                <a:ext cx="2347356" cy="1477328"/>
              </a:xfrm>
              <a:prstGeom prst="rect">
                <a:avLst/>
              </a:prstGeom>
              <a:blipFill>
                <a:blip r:embed="rId6"/>
                <a:stretch>
                  <a:fillRect l="-2338" t="-330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0094C3EB-EB2B-4B69-B0B6-DE2D4B2F5378}"/>
                  </a:ext>
                </a:extLst>
              </p:cNvPr>
              <p:cNvSpPr txBox="1"/>
              <p:nvPr/>
            </p:nvSpPr>
            <p:spPr>
              <a:xfrm>
                <a:off x="727085" y="4387126"/>
                <a:ext cx="2347356" cy="1477328"/>
              </a:xfrm>
              <a:prstGeom prst="rect">
                <a:avLst/>
              </a:prstGeom>
              <a:noFill/>
            </p:spPr>
            <p:txBody>
              <a:bodyPr wrap="square" rtlCol="0">
                <a:spAutoFit/>
              </a:bodyPr>
              <a:lstStyle/>
              <a:p>
                <a:r>
                  <a:rPr lang="zh-CN" altLang="en-US" dirty="0"/>
                  <a:t>连续相：水</a:t>
                </a:r>
                <a:endParaRPr lang="en-US" altLang="zh-CN" dirty="0"/>
              </a:p>
              <a:p>
                <a:r>
                  <a:rPr lang="zh-CN" altLang="en-US" dirty="0"/>
                  <a:t>固相：黏土</a:t>
                </a:r>
                <a:endParaRPr lang="en-US" altLang="zh-CN" dirty="0"/>
              </a:p>
              <a:p>
                <a:r>
                  <a:rPr lang="zh-CN" altLang="en-US" dirty="0"/>
                  <a:t>颗粒数：</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10</m:t>
                        </m:r>
                      </m:e>
                      <m:sup>
                        <m:r>
                          <a:rPr lang="en-US" altLang="zh-CN" b="0" i="1" smtClean="0">
                            <a:latin typeface="Cambria Math" panose="02040503050406030204" pitchFamily="18" charset="0"/>
                          </a:rPr>
                          <m:t>14</m:t>
                        </m:r>
                      </m:sup>
                    </m:sSup>
                  </m:oMath>
                </a14:m>
                <a:endParaRPr lang="en-US" altLang="zh-CN" dirty="0"/>
              </a:p>
              <a:p>
                <a:r>
                  <a:rPr lang="zh-CN" altLang="en-US" dirty="0"/>
                  <a:t>传播距离：</a:t>
                </a:r>
                <a:r>
                  <a:rPr lang="en-US" altLang="zh-CN" dirty="0"/>
                  <a:t>300mm</a:t>
                </a:r>
              </a:p>
              <a:p>
                <a:endParaRPr lang="zh-CN" altLang="en-US" dirty="0"/>
              </a:p>
            </p:txBody>
          </p:sp>
        </mc:Choice>
        <mc:Fallback xmlns="">
          <p:sp>
            <p:nvSpPr>
              <p:cNvPr id="10" name="文本框 9">
                <a:extLst>
                  <a:ext uri="{FF2B5EF4-FFF2-40B4-BE49-F238E27FC236}">
                    <a16:creationId xmlns:a16="http://schemas.microsoft.com/office/drawing/2014/main" id="{0094C3EB-EB2B-4B69-B0B6-DE2D4B2F5378}"/>
                  </a:ext>
                </a:extLst>
              </p:cNvPr>
              <p:cNvSpPr txBox="1">
                <a:spLocks noRot="1" noChangeAspect="1" noMove="1" noResize="1" noEditPoints="1" noAdjustHandles="1" noChangeArrowheads="1" noChangeShapeType="1" noTextEdit="1"/>
              </p:cNvSpPr>
              <p:nvPr/>
            </p:nvSpPr>
            <p:spPr>
              <a:xfrm>
                <a:off x="727085" y="4387126"/>
                <a:ext cx="2347356" cy="1477328"/>
              </a:xfrm>
              <a:prstGeom prst="rect">
                <a:avLst/>
              </a:prstGeom>
              <a:blipFill>
                <a:blip r:embed="rId7"/>
                <a:stretch>
                  <a:fillRect l="-2078" t="-3719"/>
                </a:stretch>
              </a:blipFill>
            </p:spPr>
            <p:txBody>
              <a:bodyPr/>
              <a:lstStyle/>
              <a:p>
                <a:r>
                  <a:rPr lang="zh-CN" altLang="en-US">
                    <a:noFill/>
                  </a:rPr>
                  <a:t> </a:t>
                </a:r>
              </a:p>
            </p:txBody>
          </p:sp>
        </mc:Fallback>
      </mc:AlternateContent>
      <p:sp>
        <p:nvSpPr>
          <p:cNvPr id="11" name="文本框 10">
            <a:extLst>
              <a:ext uri="{FF2B5EF4-FFF2-40B4-BE49-F238E27FC236}">
                <a16:creationId xmlns:a16="http://schemas.microsoft.com/office/drawing/2014/main" id="{BC93118A-8140-48F1-9DD4-1DE06B5F369B}"/>
              </a:ext>
            </a:extLst>
          </p:cNvPr>
          <p:cNvSpPr txBox="1"/>
          <p:nvPr/>
        </p:nvSpPr>
        <p:spPr>
          <a:xfrm>
            <a:off x="706580" y="1758557"/>
            <a:ext cx="7934697" cy="369332"/>
          </a:xfrm>
          <a:prstGeom prst="rect">
            <a:avLst/>
          </a:prstGeom>
          <a:noFill/>
        </p:spPr>
        <p:txBody>
          <a:bodyPr wrap="square" rtlCol="0">
            <a:spAutoFit/>
          </a:bodyPr>
          <a:lstStyle/>
          <a:p>
            <a:r>
              <a:rPr lang="zh-CN" altLang="en-US" b="1" dirty="0"/>
              <a:t>超声衰减与浆液中固体颗粒粒径、浓度，及超声波频率和传播距离的关系</a:t>
            </a:r>
            <a:r>
              <a:rPr lang="zh-CN" altLang="en-US" dirty="0"/>
              <a:t>：</a:t>
            </a:r>
          </a:p>
        </p:txBody>
      </p:sp>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4366BA4A-B5D1-4517-94D2-66490B47044E}"/>
                  </a:ext>
                </a:extLst>
              </p:cNvPr>
              <p:cNvSpPr txBox="1"/>
              <p:nvPr/>
            </p:nvSpPr>
            <p:spPr>
              <a:xfrm>
                <a:off x="6293921" y="2568589"/>
                <a:ext cx="2347356" cy="1477328"/>
              </a:xfrm>
              <a:prstGeom prst="rect">
                <a:avLst/>
              </a:prstGeom>
              <a:noFill/>
            </p:spPr>
            <p:txBody>
              <a:bodyPr wrap="square" rtlCol="0">
                <a:spAutoFit/>
              </a:bodyPr>
              <a:lstStyle/>
              <a:p>
                <a:r>
                  <a:rPr lang="zh-CN" altLang="en-US" dirty="0"/>
                  <a:t>连续相：水</a:t>
                </a:r>
                <a:endParaRPr lang="en-US" altLang="zh-CN" dirty="0"/>
              </a:p>
              <a:p>
                <a:r>
                  <a:rPr lang="zh-CN" altLang="en-US" dirty="0"/>
                  <a:t>固相：黏土</a:t>
                </a:r>
                <a:endParaRPr lang="en-US" altLang="zh-CN" dirty="0"/>
              </a:p>
              <a:p>
                <a:r>
                  <a:rPr lang="zh-CN" altLang="en-US" dirty="0"/>
                  <a:t>粒径：</a:t>
                </a:r>
                <a:r>
                  <a:rPr lang="en-US" altLang="zh-CN" dirty="0"/>
                  <a:t>1</a:t>
                </a:r>
                <a14:m>
                  <m:oMath xmlns:m="http://schemas.openxmlformats.org/officeDocument/2006/math">
                    <m:r>
                      <m:rPr>
                        <m:sty m:val="p"/>
                      </m:rPr>
                      <a:rPr lang="el-GR" altLang="zh-CN" b="0" i="1" smtClean="0">
                        <a:latin typeface="Cambria Math" panose="02040503050406030204" pitchFamily="18" charset="0"/>
                        <a:ea typeface="Cambria Math" panose="02040503050406030204" pitchFamily="18" charset="0"/>
                      </a:rPr>
                      <m:t>μ</m:t>
                    </m:r>
                    <m:r>
                      <m:rPr>
                        <m:sty m:val="p"/>
                      </m:rPr>
                      <a:rPr lang="en-US" altLang="zh-CN" b="0" i="0" smtClean="0">
                        <a:latin typeface="Cambria Math" panose="02040503050406030204" pitchFamily="18" charset="0"/>
                        <a:ea typeface="Cambria Math" panose="02040503050406030204" pitchFamily="18" charset="0"/>
                      </a:rPr>
                      <m:t>m</m:t>
                    </m:r>
                  </m:oMath>
                </a14:m>
                <a:endParaRPr lang="en-US" altLang="zh-CN" dirty="0"/>
              </a:p>
              <a:p>
                <a:r>
                  <a:rPr lang="zh-CN" altLang="en-US" dirty="0"/>
                  <a:t>传播距离：</a:t>
                </a:r>
                <a:r>
                  <a:rPr lang="en-US" altLang="zh-CN" dirty="0"/>
                  <a:t>300mm</a:t>
                </a:r>
              </a:p>
              <a:p>
                <a:endParaRPr lang="zh-CN" altLang="en-US" dirty="0"/>
              </a:p>
            </p:txBody>
          </p:sp>
        </mc:Choice>
        <mc:Fallback xmlns="">
          <p:sp>
            <p:nvSpPr>
              <p:cNvPr id="12" name="文本框 11">
                <a:extLst>
                  <a:ext uri="{FF2B5EF4-FFF2-40B4-BE49-F238E27FC236}">
                    <a16:creationId xmlns:a16="http://schemas.microsoft.com/office/drawing/2014/main" id="{4366BA4A-B5D1-4517-94D2-66490B47044E}"/>
                  </a:ext>
                </a:extLst>
              </p:cNvPr>
              <p:cNvSpPr txBox="1">
                <a:spLocks noRot="1" noChangeAspect="1" noMove="1" noResize="1" noEditPoints="1" noAdjustHandles="1" noChangeArrowheads="1" noChangeShapeType="1" noTextEdit="1"/>
              </p:cNvSpPr>
              <p:nvPr/>
            </p:nvSpPr>
            <p:spPr>
              <a:xfrm>
                <a:off x="6293921" y="2568589"/>
                <a:ext cx="2347356" cy="1477328"/>
              </a:xfrm>
              <a:prstGeom prst="rect">
                <a:avLst/>
              </a:prstGeom>
              <a:blipFill>
                <a:blip r:embed="rId8"/>
                <a:stretch>
                  <a:fillRect l="-2073" t="-3292"/>
                </a:stretch>
              </a:blipFill>
            </p:spPr>
            <p:txBody>
              <a:bodyPr/>
              <a:lstStyle/>
              <a:p>
                <a:r>
                  <a:rPr lang="zh-CN" altLang="en-US">
                    <a:noFill/>
                  </a:rPr>
                  <a:t> </a:t>
                </a:r>
              </a:p>
            </p:txBody>
          </p:sp>
        </mc:Fallback>
      </mc:AlternateContent>
      <p:pic>
        <p:nvPicPr>
          <p:cNvPr id="13" name="图片 12">
            <a:extLst>
              <a:ext uri="{FF2B5EF4-FFF2-40B4-BE49-F238E27FC236}">
                <a16:creationId xmlns:a16="http://schemas.microsoft.com/office/drawing/2014/main" id="{8362C3D5-E588-4EF3-82C0-1C8CEB74119C}"/>
              </a:ext>
            </a:extLst>
          </p:cNvPr>
          <p:cNvPicPr>
            <a:picLocks noChangeAspect="1"/>
          </p:cNvPicPr>
          <p:nvPr/>
        </p:nvPicPr>
        <p:blipFill>
          <a:blip r:embed="rId9"/>
          <a:stretch>
            <a:fillRect/>
          </a:stretch>
        </p:blipFill>
        <p:spPr>
          <a:xfrm>
            <a:off x="8482129" y="4427305"/>
            <a:ext cx="2337102" cy="1763077"/>
          </a:xfrm>
          <a:prstGeom prst="rect">
            <a:avLst/>
          </a:prstGeom>
        </p:spPr>
      </p:pic>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94049637-7F51-40D6-9F51-618BE0786B3D}"/>
                  </a:ext>
                </a:extLst>
              </p:cNvPr>
              <p:cNvSpPr txBox="1"/>
              <p:nvPr/>
            </p:nvSpPr>
            <p:spPr>
              <a:xfrm>
                <a:off x="6293921" y="4434743"/>
                <a:ext cx="2347356" cy="1200329"/>
              </a:xfrm>
              <a:prstGeom prst="rect">
                <a:avLst/>
              </a:prstGeom>
              <a:noFill/>
            </p:spPr>
            <p:txBody>
              <a:bodyPr wrap="square" rtlCol="0">
                <a:spAutoFit/>
              </a:bodyPr>
              <a:lstStyle/>
              <a:p>
                <a:r>
                  <a:rPr lang="zh-CN" altLang="en-US" dirty="0"/>
                  <a:t>连续相：水</a:t>
                </a:r>
                <a:endParaRPr lang="en-US" altLang="zh-CN" dirty="0"/>
              </a:p>
              <a:p>
                <a:r>
                  <a:rPr lang="zh-CN" altLang="en-US" dirty="0"/>
                  <a:t>固相：黏土</a:t>
                </a:r>
                <a:endParaRPr lang="en-US" altLang="zh-CN" dirty="0"/>
              </a:p>
              <a:p>
                <a:r>
                  <a:rPr lang="zh-CN" altLang="en-US" dirty="0"/>
                  <a:t>粒径：</a:t>
                </a:r>
                <a:r>
                  <a:rPr lang="en-US" altLang="zh-CN" dirty="0"/>
                  <a:t>1</a:t>
                </a:r>
                <a14:m>
                  <m:oMath xmlns:m="http://schemas.openxmlformats.org/officeDocument/2006/math">
                    <m:r>
                      <m:rPr>
                        <m:sty m:val="p"/>
                      </m:rPr>
                      <a:rPr lang="el-GR" altLang="zh-CN" b="0" i="1" smtClean="0">
                        <a:latin typeface="Cambria Math" panose="02040503050406030204" pitchFamily="18" charset="0"/>
                        <a:ea typeface="Cambria Math" panose="02040503050406030204" pitchFamily="18" charset="0"/>
                      </a:rPr>
                      <m:t>μ</m:t>
                    </m:r>
                    <m:r>
                      <m:rPr>
                        <m:sty m:val="p"/>
                      </m:rPr>
                      <a:rPr lang="en-US" altLang="zh-CN" b="0" i="0" smtClean="0">
                        <a:latin typeface="Cambria Math" panose="02040503050406030204" pitchFamily="18" charset="0"/>
                        <a:ea typeface="Cambria Math" panose="02040503050406030204" pitchFamily="18" charset="0"/>
                      </a:rPr>
                      <m:t>m</m:t>
                    </m:r>
                  </m:oMath>
                </a14:m>
                <a:endParaRPr lang="en-US" altLang="zh-CN" dirty="0"/>
              </a:p>
              <a:p>
                <a:r>
                  <a:rPr lang="zh-CN" altLang="en-US" dirty="0"/>
                  <a:t>超声波频率：</a:t>
                </a:r>
                <a:r>
                  <a:rPr lang="en-US" altLang="zh-CN" dirty="0"/>
                  <a:t>50kHz</a:t>
                </a:r>
                <a:endParaRPr lang="zh-CN" altLang="en-US" dirty="0"/>
              </a:p>
            </p:txBody>
          </p:sp>
        </mc:Choice>
        <mc:Fallback xmlns="">
          <p:sp>
            <p:nvSpPr>
              <p:cNvPr id="14" name="文本框 13">
                <a:extLst>
                  <a:ext uri="{FF2B5EF4-FFF2-40B4-BE49-F238E27FC236}">
                    <a16:creationId xmlns:a16="http://schemas.microsoft.com/office/drawing/2014/main" id="{94049637-7F51-40D6-9F51-618BE0786B3D}"/>
                  </a:ext>
                </a:extLst>
              </p:cNvPr>
              <p:cNvSpPr txBox="1">
                <a:spLocks noRot="1" noChangeAspect="1" noMove="1" noResize="1" noEditPoints="1" noAdjustHandles="1" noChangeArrowheads="1" noChangeShapeType="1" noTextEdit="1"/>
              </p:cNvSpPr>
              <p:nvPr/>
            </p:nvSpPr>
            <p:spPr>
              <a:xfrm>
                <a:off x="6293921" y="4434743"/>
                <a:ext cx="2347356" cy="1200329"/>
              </a:xfrm>
              <a:prstGeom prst="rect">
                <a:avLst/>
              </a:prstGeom>
              <a:blipFill>
                <a:blip r:embed="rId10"/>
                <a:stretch>
                  <a:fillRect l="-2073" t="-4061" b="-761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8750015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FF4E26-1B9F-462E-9BC6-D6604CFF5438}"/>
              </a:ext>
            </a:extLst>
          </p:cNvPr>
          <p:cNvSpPr>
            <a:spLocks noGrp="1"/>
          </p:cNvSpPr>
          <p:nvPr>
            <p:ph type="title"/>
          </p:nvPr>
        </p:nvSpPr>
        <p:spPr/>
        <p:txBody>
          <a:bodyPr/>
          <a:lstStyle/>
          <a:p>
            <a:r>
              <a:rPr lang="zh-CN" altLang="en-US" dirty="0"/>
              <a:t>相关研究现状</a:t>
            </a:r>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B458A5A2-55A6-4C71-AC44-54D4C45BA2FD}"/>
                  </a:ext>
                </a:extLst>
              </p:cNvPr>
              <p:cNvSpPr txBox="1"/>
              <p:nvPr/>
            </p:nvSpPr>
            <p:spPr>
              <a:xfrm>
                <a:off x="744187" y="2330878"/>
                <a:ext cx="10474036" cy="646331"/>
              </a:xfrm>
              <a:prstGeom prst="rect">
                <a:avLst/>
              </a:prstGeom>
              <a:noFill/>
            </p:spPr>
            <p:txBody>
              <a:bodyPr wrap="square" rtlCol="0">
                <a:spAutoFit/>
              </a:bodyPr>
              <a:lstStyle/>
              <a:p>
                <a:r>
                  <a:rPr lang="en-US" altLang="zh-CN" dirty="0" err="1"/>
                  <a:t>Strolojanu</a:t>
                </a:r>
                <a:r>
                  <a:rPr lang="en-US" altLang="zh-CN" dirty="0"/>
                  <a:t>[1] </a:t>
                </a:r>
                <a:r>
                  <a:rPr lang="zh-CN" altLang="en-US" dirty="0"/>
                  <a:t>采用超声传感器研究了粒径</a:t>
                </a:r>
                <a:r>
                  <a:rPr lang="en-US" altLang="zh-CN" dirty="0"/>
                  <a:t>35</a:t>
                </a:r>
                <a:r>
                  <a:rPr lang="el-GR" altLang="zh-CN" b="0" dirty="0">
                    <a:ea typeface="Cambria Math" panose="02040503050406030204" pitchFamily="18" charset="0"/>
                  </a:rPr>
                  <a:t> </a:t>
                </a:r>
                <a14:m>
                  <m:oMath xmlns:m="http://schemas.openxmlformats.org/officeDocument/2006/math">
                    <m:r>
                      <m:rPr>
                        <m:sty m:val="p"/>
                      </m:rPr>
                      <a:rPr lang="el-GR" altLang="zh-CN" b="0" i="1" smtClean="0">
                        <a:latin typeface="Cambria Math" panose="02040503050406030204" pitchFamily="18" charset="0"/>
                        <a:ea typeface="Cambria Math" panose="02040503050406030204" pitchFamily="18" charset="0"/>
                      </a:rPr>
                      <m:t>μ</m:t>
                    </m:r>
                    <m:r>
                      <m:rPr>
                        <m:sty m:val="p"/>
                      </m:rPr>
                      <a:rPr lang="en-US" altLang="zh-CN" b="0" i="0" smtClean="0">
                        <a:latin typeface="Cambria Math" panose="02040503050406030204" pitchFamily="18" charset="0"/>
                        <a:ea typeface="Cambria Math" panose="02040503050406030204" pitchFamily="18" charset="0"/>
                      </a:rPr>
                      <m:t>m</m:t>
                    </m:r>
                    <m:r>
                      <a:rPr lang="en-US" altLang="zh-CN" b="0" i="1" smtClean="0">
                        <a:latin typeface="Cambria Math" panose="02040503050406030204" pitchFamily="18" charset="0"/>
                        <a:ea typeface="Cambria Math" panose="02040503050406030204" pitchFamily="18" charset="0"/>
                      </a:rPr>
                      <m:t> </m:t>
                    </m:r>
                  </m:oMath>
                </a14:m>
                <a:r>
                  <a:rPr lang="zh-CN" altLang="en-US" dirty="0"/>
                  <a:t>， </a:t>
                </a:r>
                <a:r>
                  <a:rPr lang="en-US" altLang="zh-CN" dirty="0"/>
                  <a:t>70</a:t>
                </a:r>
                <a:r>
                  <a:rPr lang="el-GR" altLang="zh-CN" dirty="0">
                    <a:ea typeface="Cambria Math" panose="02040503050406030204" pitchFamily="18" charset="0"/>
                  </a:rPr>
                  <a:t> </a:t>
                </a:r>
                <a14:m>
                  <m:oMath xmlns:m="http://schemas.openxmlformats.org/officeDocument/2006/math">
                    <m:r>
                      <m:rPr>
                        <m:sty m:val="p"/>
                      </m:rPr>
                      <a:rPr lang="el-GR" altLang="zh-CN" i="1">
                        <a:latin typeface="Cambria Math" panose="02040503050406030204" pitchFamily="18" charset="0"/>
                        <a:ea typeface="Cambria Math" panose="02040503050406030204" pitchFamily="18" charset="0"/>
                      </a:rPr>
                      <m:t>μ</m:t>
                    </m:r>
                    <m:r>
                      <m:rPr>
                        <m:sty m:val="p"/>
                      </m:rPr>
                      <a:rPr lang="en-US" altLang="zh-CN">
                        <a:latin typeface="Cambria Math" panose="02040503050406030204" pitchFamily="18" charset="0"/>
                        <a:ea typeface="Cambria Math" panose="02040503050406030204" pitchFamily="18" charset="0"/>
                      </a:rPr>
                      <m:t>m</m:t>
                    </m:r>
                    <m:r>
                      <a:rPr lang="en-US" altLang="zh-CN" i="1">
                        <a:latin typeface="Cambria Math" panose="02040503050406030204" pitchFamily="18" charset="0"/>
                        <a:ea typeface="Cambria Math" panose="02040503050406030204" pitchFamily="18" charset="0"/>
                      </a:rPr>
                      <m:t> </m:t>
                    </m:r>
                  </m:oMath>
                </a14:m>
                <a:r>
                  <a:rPr lang="zh-CN" altLang="en-US" dirty="0"/>
                  <a:t>，</a:t>
                </a:r>
                <a:r>
                  <a:rPr lang="en-US" altLang="zh-CN" dirty="0"/>
                  <a:t>180</a:t>
                </a:r>
                <a:r>
                  <a:rPr lang="el-GR" altLang="zh-CN" dirty="0">
                    <a:ea typeface="Cambria Math" panose="02040503050406030204" pitchFamily="18" charset="0"/>
                  </a:rPr>
                  <a:t> </a:t>
                </a:r>
                <a14:m>
                  <m:oMath xmlns:m="http://schemas.openxmlformats.org/officeDocument/2006/math">
                    <m:r>
                      <m:rPr>
                        <m:sty m:val="p"/>
                      </m:rPr>
                      <a:rPr lang="el-GR" altLang="zh-CN" i="1">
                        <a:latin typeface="Cambria Math" panose="02040503050406030204" pitchFamily="18" charset="0"/>
                        <a:ea typeface="Cambria Math" panose="02040503050406030204" pitchFamily="18" charset="0"/>
                      </a:rPr>
                      <m:t>μ</m:t>
                    </m:r>
                    <m:r>
                      <m:rPr>
                        <m:sty m:val="p"/>
                      </m:rPr>
                      <a:rPr lang="en-US" altLang="zh-CN">
                        <a:latin typeface="Cambria Math" panose="02040503050406030204" pitchFamily="18" charset="0"/>
                        <a:ea typeface="Cambria Math" panose="02040503050406030204" pitchFamily="18" charset="0"/>
                      </a:rPr>
                      <m:t>m</m:t>
                    </m:r>
                  </m:oMath>
                </a14:m>
                <a:r>
                  <a:rPr lang="zh-CN" altLang="en-US" dirty="0"/>
                  <a:t>浆体的声速、声衰减特性。</a:t>
                </a:r>
                <a:endParaRPr lang="en-US" altLang="zh-CN" dirty="0"/>
              </a:p>
              <a:p>
                <a:r>
                  <a:rPr lang="en-US" altLang="zh-CN" dirty="0"/>
                  <a:t>	</a:t>
                </a:r>
                <a:r>
                  <a:rPr lang="zh-CN" altLang="en-US" sz="1400" dirty="0">
                    <a:solidFill>
                      <a:schemeClr val="accent1">
                        <a:lumMod val="75000"/>
                      </a:schemeClr>
                    </a:solidFill>
                  </a:rPr>
                  <a:t>结论</a:t>
                </a:r>
                <a:r>
                  <a:rPr lang="en-US" altLang="zh-CN" sz="1400" dirty="0">
                    <a:solidFill>
                      <a:schemeClr val="accent1">
                        <a:lumMod val="75000"/>
                      </a:schemeClr>
                    </a:solidFill>
                  </a:rPr>
                  <a:t>:  </a:t>
                </a:r>
                <a:r>
                  <a:rPr lang="zh-CN" altLang="en-US" sz="1400" dirty="0">
                    <a:solidFill>
                      <a:schemeClr val="accent1">
                        <a:lumMod val="75000"/>
                      </a:schemeClr>
                    </a:solidFill>
                  </a:rPr>
                  <a:t>浓度</a:t>
                </a:r>
                <a:r>
                  <a:rPr lang="en-US" altLang="zh-CN" sz="1400" dirty="0">
                    <a:solidFill>
                      <a:schemeClr val="accent1">
                        <a:lumMod val="75000"/>
                      </a:schemeClr>
                    </a:solidFill>
                  </a:rPr>
                  <a:t>10%-50%</a:t>
                </a:r>
                <a:r>
                  <a:rPr lang="zh-CN" altLang="en-US" sz="1400" dirty="0">
                    <a:solidFill>
                      <a:schemeClr val="accent1">
                        <a:lumMod val="75000"/>
                      </a:schemeClr>
                    </a:solidFill>
                  </a:rPr>
                  <a:t>，浓度变化对声速影响更明显，浓度</a:t>
                </a:r>
                <a:r>
                  <a:rPr lang="en-US" altLang="zh-CN" sz="1400" dirty="0">
                    <a:solidFill>
                      <a:schemeClr val="accent1">
                        <a:lumMod val="75000"/>
                      </a:schemeClr>
                    </a:solidFill>
                  </a:rPr>
                  <a:t>0-10%</a:t>
                </a:r>
                <a:r>
                  <a:rPr lang="zh-CN" altLang="en-US" sz="1400" dirty="0">
                    <a:solidFill>
                      <a:schemeClr val="accent1">
                        <a:lumMod val="75000"/>
                      </a:schemeClr>
                    </a:solidFill>
                  </a:rPr>
                  <a:t>，浓度变化对超声衰减影响更明显</a:t>
                </a:r>
                <a:endParaRPr lang="en-US" altLang="zh-CN" dirty="0">
                  <a:solidFill>
                    <a:schemeClr val="accent1">
                      <a:lumMod val="75000"/>
                    </a:schemeClr>
                  </a:solidFill>
                </a:endParaRPr>
              </a:p>
            </p:txBody>
          </p:sp>
        </mc:Choice>
        <mc:Fallback xmlns="">
          <p:sp>
            <p:nvSpPr>
              <p:cNvPr id="5" name="文本框 4">
                <a:extLst>
                  <a:ext uri="{FF2B5EF4-FFF2-40B4-BE49-F238E27FC236}">
                    <a16:creationId xmlns:a16="http://schemas.microsoft.com/office/drawing/2014/main" id="{B458A5A2-55A6-4C71-AC44-54D4C45BA2FD}"/>
                  </a:ext>
                </a:extLst>
              </p:cNvPr>
              <p:cNvSpPr txBox="1">
                <a:spLocks noRot="1" noChangeAspect="1" noMove="1" noResize="1" noEditPoints="1" noAdjustHandles="1" noChangeArrowheads="1" noChangeShapeType="1" noTextEdit="1"/>
              </p:cNvSpPr>
              <p:nvPr/>
            </p:nvSpPr>
            <p:spPr>
              <a:xfrm>
                <a:off x="744187" y="2330878"/>
                <a:ext cx="10474036" cy="646331"/>
              </a:xfrm>
              <a:prstGeom prst="rect">
                <a:avLst/>
              </a:prstGeom>
              <a:blipFill>
                <a:blip r:embed="rId2"/>
                <a:stretch>
                  <a:fillRect l="-466" t="-7547" b="-754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10D0BB07-F56E-49C9-9151-04B99F6EE427}"/>
                  </a:ext>
                </a:extLst>
              </p:cNvPr>
              <p:cNvSpPr txBox="1"/>
              <p:nvPr/>
            </p:nvSpPr>
            <p:spPr>
              <a:xfrm>
                <a:off x="744187" y="3160172"/>
                <a:ext cx="10474036" cy="646331"/>
              </a:xfrm>
              <a:prstGeom prst="rect">
                <a:avLst/>
              </a:prstGeom>
              <a:noFill/>
            </p:spPr>
            <p:txBody>
              <a:bodyPr wrap="square" rtlCol="0">
                <a:spAutoFit/>
              </a:bodyPr>
              <a:lstStyle/>
              <a:p>
                <a:r>
                  <a:rPr lang="en-US" altLang="zh-CN" dirty="0"/>
                  <a:t>Ahawley[2] </a:t>
                </a:r>
                <a:r>
                  <a:rPr lang="zh-CN" altLang="en-US" dirty="0"/>
                  <a:t>从散射角度提出了</a:t>
                </a:r>
                <a:r>
                  <a:rPr lang="en-US" altLang="zh-CN" dirty="0"/>
                  <a:t>ECAH</a:t>
                </a:r>
                <a:r>
                  <a:rPr lang="zh-CN" altLang="en-US" dirty="0"/>
                  <a:t>声衰减模型，可应用于超细颗粒悬浊液中声衰减和声速的计算。</a:t>
                </a:r>
                <a:r>
                  <a:rPr lang="en-US" altLang="zh-CN" dirty="0"/>
                  <a:t> </a:t>
                </a:r>
              </a:p>
              <a:p>
                <a:r>
                  <a:rPr lang="en-US" altLang="zh-CN" dirty="0"/>
                  <a:t>	</a:t>
                </a:r>
                <a:r>
                  <a:rPr lang="zh-CN" altLang="en-US" sz="1400" dirty="0">
                    <a:solidFill>
                      <a:schemeClr val="accent1">
                        <a:lumMod val="75000"/>
                      </a:schemeClr>
                    </a:solidFill>
                  </a:rPr>
                  <a:t>结论</a:t>
                </a:r>
                <a:r>
                  <a:rPr lang="en-US" altLang="zh-CN" sz="1400" dirty="0">
                    <a:solidFill>
                      <a:schemeClr val="accent1">
                        <a:lumMod val="75000"/>
                      </a:schemeClr>
                    </a:solidFill>
                  </a:rPr>
                  <a:t>:</a:t>
                </a:r>
                <a:r>
                  <a:rPr lang="zh-CN" altLang="en-US" sz="1400" dirty="0">
                    <a:solidFill>
                      <a:schemeClr val="accent1">
                        <a:lumMod val="75000"/>
                      </a:schemeClr>
                    </a:solidFill>
                  </a:rPr>
                  <a:t> 声衰减主要有</a:t>
                </a:r>
                <a:r>
                  <a:rPr lang="en-US" altLang="zh-CN" sz="1400" dirty="0">
                    <a:solidFill>
                      <a:schemeClr val="accent1">
                        <a:lumMod val="75000"/>
                      </a:schemeClr>
                    </a:solidFill>
                  </a:rPr>
                  <a:t>3</a:t>
                </a:r>
                <a:r>
                  <a:rPr lang="zh-CN" altLang="en-US" sz="1400" dirty="0">
                    <a:solidFill>
                      <a:schemeClr val="accent1">
                        <a:lumMod val="75000"/>
                      </a:schemeClr>
                    </a:solidFill>
                  </a:rPr>
                  <a:t>种机制：粘性、热传导和散射。当颗粒粒径较大</a:t>
                </a:r>
                <a:r>
                  <a:rPr lang="en-US" altLang="zh-CN" sz="1400" dirty="0">
                    <a:solidFill>
                      <a:schemeClr val="accent1">
                        <a:lumMod val="75000"/>
                      </a:schemeClr>
                    </a:solidFill>
                  </a:rPr>
                  <a:t>(</a:t>
                </a:r>
                <a:r>
                  <a:rPr lang="zh-CN" altLang="en-US" sz="1400" dirty="0">
                    <a:solidFill>
                      <a:schemeClr val="accent1">
                        <a:lumMod val="75000"/>
                      </a:schemeClr>
                    </a:solidFill>
                  </a:rPr>
                  <a:t>半径大于</a:t>
                </a:r>
                <a14:m>
                  <m:oMath xmlns:m="http://schemas.openxmlformats.org/officeDocument/2006/math">
                    <m:r>
                      <a:rPr lang="en-US" altLang="zh-CN" sz="1400" b="0" i="1" dirty="0" smtClean="0">
                        <a:solidFill>
                          <a:schemeClr val="accent1"/>
                        </a:solidFill>
                        <a:latin typeface="Cambria Math" panose="02040503050406030204" pitchFamily="18" charset="0"/>
                        <a:ea typeface="Cambria Math" panose="02040503050406030204" pitchFamily="18" charset="0"/>
                      </a:rPr>
                      <m:t>2</m:t>
                    </m:r>
                    <m:r>
                      <a:rPr lang="en-US" altLang="zh-CN" sz="1400" i="1" dirty="0" smtClean="0">
                        <a:solidFill>
                          <a:schemeClr val="accent1"/>
                        </a:solidFill>
                        <a:latin typeface="Cambria Math" panose="02040503050406030204" pitchFamily="18" charset="0"/>
                        <a:ea typeface="Cambria Math" panose="02040503050406030204" pitchFamily="18" charset="0"/>
                      </a:rPr>
                      <m:t>0</m:t>
                    </m:r>
                    <m:r>
                      <m:rPr>
                        <m:sty m:val="p"/>
                      </m:rPr>
                      <a:rPr lang="el-GR" altLang="zh-CN" b="0" i="1" smtClean="0">
                        <a:solidFill>
                          <a:schemeClr val="accent1"/>
                        </a:solidFill>
                        <a:latin typeface="Cambria Math" panose="02040503050406030204" pitchFamily="18" charset="0"/>
                        <a:ea typeface="Cambria Math" panose="02040503050406030204" pitchFamily="18" charset="0"/>
                      </a:rPr>
                      <m:t>μ</m:t>
                    </m:r>
                    <m:r>
                      <m:rPr>
                        <m:sty m:val="p"/>
                      </m:rPr>
                      <a:rPr lang="en-US" altLang="zh-CN" b="0" i="0" smtClean="0">
                        <a:solidFill>
                          <a:schemeClr val="accent1"/>
                        </a:solidFill>
                        <a:latin typeface="Cambria Math" panose="02040503050406030204" pitchFamily="18" charset="0"/>
                        <a:ea typeface="Cambria Math" panose="02040503050406030204" pitchFamily="18" charset="0"/>
                      </a:rPr>
                      <m:t>m</m:t>
                    </m:r>
                  </m:oMath>
                </a14:m>
                <a:r>
                  <a:rPr lang="zh-CN" altLang="en-US" sz="1400" dirty="0">
                    <a:solidFill>
                      <a:schemeClr val="accent1">
                        <a:lumMod val="75000"/>
                      </a:schemeClr>
                    </a:solidFill>
                  </a:rPr>
                  <a:t>）时，散射占主导地位</a:t>
                </a:r>
                <a:endParaRPr lang="en-US" altLang="zh-CN" dirty="0">
                  <a:solidFill>
                    <a:schemeClr val="accent1">
                      <a:lumMod val="75000"/>
                    </a:schemeClr>
                  </a:solidFill>
                </a:endParaRPr>
              </a:p>
            </p:txBody>
          </p:sp>
        </mc:Choice>
        <mc:Fallback xmlns="">
          <p:sp>
            <p:nvSpPr>
              <p:cNvPr id="6" name="文本框 5">
                <a:extLst>
                  <a:ext uri="{FF2B5EF4-FFF2-40B4-BE49-F238E27FC236}">
                    <a16:creationId xmlns:a16="http://schemas.microsoft.com/office/drawing/2014/main" id="{10D0BB07-F56E-49C9-9151-04B99F6EE427}"/>
                  </a:ext>
                </a:extLst>
              </p:cNvPr>
              <p:cNvSpPr txBox="1">
                <a:spLocks noRot="1" noChangeAspect="1" noMove="1" noResize="1" noEditPoints="1" noAdjustHandles="1" noChangeArrowheads="1" noChangeShapeType="1" noTextEdit="1"/>
              </p:cNvSpPr>
              <p:nvPr/>
            </p:nvSpPr>
            <p:spPr>
              <a:xfrm>
                <a:off x="744187" y="3160172"/>
                <a:ext cx="10474036" cy="646331"/>
              </a:xfrm>
              <a:prstGeom prst="rect">
                <a:avLst/>
              </a:prstGeom>
              <a:blipFill>
                <a:blip r:embed="rId3"/>
                <a:stretch>
                  <a:fillRect l="-466" t="-7547" b="-7547"/>
                </a:stretch>
              </a:blipFill>
            </p:spPr>
            <p:txBody>
              <a:bodyPr/>
              <a:lstStyle/>
              <a:p>
                <a:r>
                  <a:rPr lang="zh-CN" altLang="en-US">
                    <a:noFill/>
                  </a:rPr>
                  <a:t> </a:t>
                </a:r>
              </a:p>
            </p:txBody>
          </p:sp>
        </mc:Fallback>
      </mc:AlternateContent>
      <p:sp>
        <p:nvSpPr>
          <p:cNvPr id="7" name="文本框 6">
            <a:extLst>
              <a:ext uri="{FF2B5EF4-FFF2-40B4-BE49-F238E27FC236}">
                <a16:creationId xmlns:a16="http://schemas.microsoft.com/office/drawing/2014/main" id="{B985D949-4846-4423-8889-F5E58B03BFF1}"/>
              </a:ext>
            </a:extLst>
          </p:cNvPr>
          <p:cNvSpPr txBox="1"/>
          <p:nvPr/>
        </p:nvSpPr>
        <p:spPr>
          <a:xfrm>
            <a:off x="744186" y="4062236"/>
            <a:ext cx="10854047" cy="646331"/>
          </a:xfrm>
          <a:prstGeom prst="rect">
            <a:avLst/>
          </a:prstGeom>
          <a:noFill/>
        </p:spPr>
        <p:txBody>
          <a:bodyPr wrap="square">
            <a:spAutoFit/>
          </a:bodyPr>
          <a:lstStyle/>
          <a:p>
            <a:r>
              <a:rPr lang="zh-CN" altLang="en-US" dirty="0"/>
              <a:t>姚士强</a:t>
            </a:r>
            <a:r>
              <a:rPr lang="en-US" altLang="zh-CN" dirty="0"/>
              <a:t>[3] </a:t>
            </a:r>
            <a:r>
              <a:rPr lang="zh-CN" altLang="en-US" dirty="0"/>
              <a:t>利用超声波衰减原理实现了高含水量浆体的浓度测量</a:t>
            </a:r>
            <a:endParaRPr lang="en-US" altLang="zh-CN" dirty="0"/>
          </a:p>
          <a:p>
            <a:r>
              <a:rPr lang="en-US" altLang="zh-CN" dirty="0"/>
              <a:t>	</a:t>
            </a:r>
            <a:r>
              <a:rPr lang="zh-CN" altLang="en-US" sz="1400" dirty="0">
                <a:solidFill>
                  <a:schemeClr val="accent1">
                    <a:lumMod val="75000"/>
                  </a:schemeClr>
                </a:solidFill>
              </a:rPr>
              <a:t>结论</a:t>
            </a:r>
            <a:r>
              <a:rPr lang="en-US" altLang="zh-CN" sz="1400" dirty="0">
                <a:solidFill>
                  <a:schemeClr val="accent1">
                    <a:lumMod val="75000"/>
                  </a:schemeClr>
                </a:solidFill>
              </a:rPr>
              <a:t>:</a:t>
            </a:r>
            <a:r>
              <a:rPr lang="zh-CN" altLang="en-US" sz="1400" dirty="0">
                <a:solidFill>
                  <a:schemeClr val="accent1">
                    <a:lumMod val="75000"/>
                  </a:schemeClr>
                </a:solidFill>
              </a:rPr>
              <a:t> 高水基流体在</a:t>
            </a:r>
            <a:r>
              <a:rPr lang="en-US" altLang="zh-CN" sz="1400" dirty="0">
                <a:solidFill>
                  <a:schemeClr val="accent1">
                    <a:lumMod val="75000"/>
                  </a:schemeClr>
                </a:solidFill>
              </a:rPr>
              <a:t>0%-8%</a:t>
            </a:r>
            <a:r>
              <a:rPr lang="zh-CN" altLang="en-US" sz="1400" dirty="0">
                <a:solidFill>
                  <a:schemeClr val="accent1">
                    <a:lumMod val="75000"/>
                  </a:schemeClr>
                </a:solidFill>
              </a:rPr>
              <a:t>的浓度范围内与超声衰减有很好的线性关系</a:t>
            </a:r>
            <a:endParaRPr lang="zh-CN" altLang="en-US" dirty="0">
              <a:solidFill>
                <a:schemeClr val="accent1">
                  <a:lumMod val="75000"/>
                </a:schemeClr>
              </a:solidFill>
            </a:endParaRPr>
          </a:p>
        </p:txBody>
      </p:sp>
      <p:sp>
        <p:nvSpPr>
          <p:cNvPr id="9" name="文本框 8">
            <a:extLst>
              <a:ext uri="{FF2B5EF4-FFF2-40B4-BE49-F238E27FC236}">
                <a16:creationId xmlns:a16="http://schemas.microsoft.com/office/drawing/2014/main" id="{080E893F-84D2-4421-992D-6A37BAF9C916}"/>
              </a:ext>
            </a:extLst>
          </p:cNvPr>
          <p:cNvSpPr txBox="1"/>
          <p:nvPr/>
        </p:nvSpPr>
        <p:spPr>
          <a:xfrm>
            <a:off x="744186" y="5008303"/>
            <a:ext cx="9987149" cy="646331"/>
          </a:xfrm>
          <a:prstGeom prst="rect">
            <a:avLst/>
          </a:prstGeom>
          <a:noFill/>
        </p:spPr>
        <p:txBody>
          <a:bodyPr wrap="square">
            <a:spAutoFit/>
          </a:bodyPr>
          <a:lstStyle/>
          <a:p>
            <a:r>
              <a:rPr lang="zh-CN" altLang="en-US" dirty="0"/>
              <a:t>北京天健创新仪表有限公司，丹东东方测控有限公司等，利用超声波衰减原理制作了污泥浓度计</a:t>
            </a:r>
            <a:endParaRPr lang="en-US" altLang="zh-CN" dirty="0"/>
          </a:p>
          <a:p>
            <a:r>
              <a:rPr lang="en-US" altLang="zh-CN" dirty="0"/>
              <a:t>	</a:t>
            </a:r>
            <a:r>
              <a:rPr lang="zh-CN" altLang="en-US" sz="1400" dirty="0">
                <a:solidFill>
                  <a:schemeClr val="accent1">
                    <a:lumMod val="75000"/>
                  </a:schemeClr>
                </a:solidFill>
              </a:rPr>
              <a:t>原理</a:t>
            </a:r>
            <a:r>
              <a:rPr lang="en-US" altLang="zh-CN" sz="1400" dirty="0">
                <a:solidFill>
                  <a:schemeClr val="accent1">
                    <a:lumMod val="75000"/>
                  </a:schemeClr>
                </a:solidFill>
              </a:rPr>
              <a:t>:</a:t>
            </a:r>
            <a:r>
              <a:rPr lang="zh-CN" altLang="en-US" sz="1400" dirty="0">
                <a:solidFill>
                  <a:schemeClr val="accent1">
                    <a:lumMod val="75000"/>
                  </a:schemeClr>
                </a:solidFill>
              </a:rPr>
              <a:t> 测量超声波声强衰减值来测量污泥浓度</a:t>
            </a:r>
            <a:endParaRPr lang="zh-CN" altLang="en-US" sz="1600" dirty="0">
              <a:solidFill>
                <a:schemeClr val="accent1">
                  <a:lumMod val="75000"/>
                </a:schemeClr>
              </a:solidFill>
            </a:endParaRPr>
          </a:p>
        </p:txBody>
      </p:sp>
      <p:sp>
        <p:nvSpPr>
          <p:cNvPr id="10" name="文本框 9">
            <a:extLst>
              <a:ext uri="{FF2B5EF4-FFF2-40B4-BE49-F238E27FC236}">
                <a16:creationId xmlns:a16="http://schemas.microsoft.com/office/drawing/2014/main" id="{609A45FF-017A-42B1-9169-027AF2DA0824}"/>
              </a:ext>
            </a:extLst>
          </p:cNvPr>
          <p:cNvSpPr txBox="1"/>
          <p:nvPr/>
        </p:nvSpPr>
        <p:spPr>
          <a:xfrm>
            <a:off x="657224" y="5888182"/>
            <a:ext cx="10474036" cy="830997"/>
          </a:xfrm>
          <a:prstGeom prst="rect">
            <a:avLst/>
          </a:prstGeom>
          <a:noFill/>
        </p:spPr>
        <p:txBody>
          <a:bodyPr wrap="square" rtlCol="0">
            <a:spAutoFit/>
          </a:bodyPr>
          <a:lstStyle/>
          <a:p>
            <a:r>
              <a:rPr lang="en-US" altLang="zh-CN" sz="1000" dirty="0">
                <a:solidFill>
                  <a:srgbClr val="C00000"/>
                </a:solidFill>
              </a:rPr>
              <a:t>[1] V. </a:t>
            </a:r>
            <a:r>
              <a:rPr lang="en-US" altLang="zh-CN" sz="1000" dirty="0" err="1">
                <a:solidFill>
                  <a:srgbClr val="C00000"/>
                </a:solidFill>
              </a:rPr>
              <a:t>Strolojaun</a:t>
            </a:r>
            <a:r>
              <a:rPr lang="en-US" altLang="zh-CN" sz="1000" dirty="0">
                <a:solidFill>
                  <a:srgbClr val="C00000"/>
                </a:solidFill>
              </a:rPr>
              <a:t>. Characterization of Slurry Systems by Ultrasonic Techniques. Chemical Engineering Journal. 2001. 84: 215-222</a:t>
            </a:r>
          </a:p>
          <a:p>
            <a:r>
              <a:rPr lang="en-US" altLang="zh-CN" sz="1000" dirty="0">
                <a:solidFill>
                  <a:srgbClr val="C00000"/>
                </a:solidFill>
              </a:rPr>
              <a:t>[2] ALLEGRA</a:t>
            </a:r>
            <a:r>
              <a:rPr lang="zh-CN" altLang="en-US" sz="1000" dirty="0">
                <a:solidFill>
                  <a:srgbClr val="C00000"/>
                </a:solidFill>
              </a:rPr>
              <a:t> </a:t>
            </a:r>
            <a:r>
              <a:rPr lang="en-US" altLang="zh-CN" sz="1000" dirty="0">
                <a:solidFill>
                  <a:srgbClr val="C00000"/>
                </a:solidFill>
              </a:rPr>
              <a:t>J, RS AHAWLEY. Attenuation of sound in suspensions emulsions: theory and experiments[J]. </a:t>
            </a:r>
            <a:r>
              <a:rPr lang="en-US" altLang="zh-CN" sz="1000" dirty="0" err="1">
                <a:solidFill>
                  <a:srgbClr val="C00000"/>
                </a:solidFill>
              </a:rPr>
              <a:t>Acoust</a:t>
            </a:r>
            <a:r>
              <a:rPr lang="en-US" altLang="zh-CN" sz="1000" dirty="0">
                <a:solidFill>
                  <a:srgbClr val="C00000"/>
                </a:solidFill>
              </a:rPr>
              <a:t>. Soc. Am. 1972, 51, 1545-1564</a:t>
            </a:r>
          </a:p>
          <a:p>
            <a:r>
              <a:rPr lang="en-US" altLang="zh-CN" sz="1000" dirty="0">
                <a:solidFill>
                  <a:srgbClr val="C00000"/>
                </a:solidFill>
              </a:rPr>
              <a:t>[3] </a:t>
            </a:r>
            <a:r>
              <a:rPr lang="zh-CN" altLang="en-US" sz="1000" dirty="0">
                <a:solidFill>
                  <a:srgbClr val="C00000"/>
                </a:solidFill>
              </a:rPr>
              <a:t>姚士强，用超声波方法检测高水及流体介质浓度的研究</a:t>
            </a:r>
            <a:r>
              <a:rPr lang="en-US" altLang="zh-CN" sz="1000" dirty="0">
                <a:solidFill>
                  <a:srgbClr val="C00000"/>
                </a:solidFill>
              </a:rPr>
              <a:t>. </a:t>
            </a:r>
            <a:r>
              <a:rPr lang="zh-CN" altLang="en-US" sz="1000" dirty="0">
                <a:solidFill>
                  <a:srgbClr val="C00000"/>
                </a:solidFill>
              </a:rPr>
              <a:t>仪表技术与传感器</a:t>
            </a:r>
            <a:r>
              <a:rPr lang="en-US" altLang="zh-CN" sz="1000" dirty="0">
                <a:solidFill>
                  <a:srgbClr val="C00000"/>
                </a:solidFill>
              </a:rPr>
              <a:t>, 2001,(9): 39-41</a:t>
            </a:r>
          </a:p>
          <a:p>
            <a:endParaRPr lang="en-US" altLang="zh-CN" dirty="0"/>
          </a:p>
        </p:txBody>
      </p:sp>
      <p:sp>
        <p:nvSpPr>
          <p:cNvPr id="11" name="文本框 10">
            <a:extLst>
              <a:ext uri="{FF2B5EF4-FFF2-40B4-BE49-F238E27FC236}">
                <a16:creationId xmlns:a16="http://schemas.microsoft.com/office/drawing/2014/main" id="{729782ED-1697-4A3A-AB82-03F5B98B5930}"/>
              </a:ext>
            </a:extLst>
          </p:cNvPr>
          <p:cNvSpPr txBox="1"/>
          <p:nvPr/>
        </p:nvSpPr>
        <p:spPr>
          <a:xfrm>
            <a:off x="447303" y="1905173"/>
            <a:ext cx="6096000" cy="369332"/>
          </a:xfrm>
          <a:prstGeom prst="rect">
            <a:avLst/>
          </a:prstGeom>
          <a:noFill/>
        </p:spPr>
        <p:txBody>
          <a:bodyPr wrap="square">
            <a:spAutoFit/>
          </a:bodyPr>
          <a:lstStyle/>
          <a:p>
            <a:r>
              <a:rPr lang="zh-CN" altLang="en-US" dirty="0">
                <a:solidFill>
                  <a:schemeClr val="accent1">
                    <a:lumMod val="75000"/>
                  </a:schemeClr>
                </a:solidFill>
              </a:rPr>
              <a:t>代表性成果</a:t>
            </a:r>
            <a:r>
              <a:rPr lang="zh-CN" altLang="en-US" dirty="0"/>
              <a:t>：</a:t>
            </a:r>
          </a:p>
        </p:txBody>
      </p:sp>
    </p:spTree>
    <p:extLst>
      <p:ext uri="{BB962C8B-B14F-4D97-AF65-F5344CB8AC3E}">
        <p14:creationId xmlns:p14="http://schemas.microsoft.com/office/powerpoint/2010/main" val="16032361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FF4E26-1B9F-462E-9BC6-D6604CFF5438}"/>
              </a:ext>
            </a:extLst>
          </p:cNvPr>
          <p:cNvSpPr>
            <a:spLocks noGrp="1"/>
          </p:cNvSpPr>
          <p:nvPr>
            <p:ph type="title"/>
          </p:nvPr>
        </p:nvSpPr>
        <p:spPr/>
        <p:txBody>
          <a:bodyPr/>
          <a:lstStyle/>
          <a:p>
            <a:r>
              <a:rPr lang="zh-CN" altLang="en-US" dirty="0"/>
              <a:t>研究现状总结</a:t>
            </a:r>
          </a:p>
        </p:txBody>
      </p:sp>
      <p:sp>
        <p:nvSpPr>
          <p:cNvPr id="5" name="文本框 4">
            <a:extLst>
              <a:ext uri="{FF2B5EF4-FFF2-40B4-BE49-F238E27FC236}">
                <a16:creationId xmlns:a16="http://schemas.microsoft.com/office/drawing/2014/main" id="{B458A5A2-55A6-4C71-AC44-54D4C45BA2FD}"/>
              </a:ext>
            </a:extLst>
          </p:cNvPr>
          <p:cNvSpPr txBox="1"/>
          <p:nvPr/>
        </p:nvSpPr>
        <p:spPr>
          <a:xfrm>
            <a:off x="760021" y="1741714"/>
            <a:ext cx="10474036" cy="2585323"/>
          </a:xfrm>
          <a:prstGeom prst="rect">
            <a:avLst/>
          </a:prstGeom>
          <a:noFill/>
        </p:spPr>
        <p:txBody>
          <a:bodyPr wrap="square" rtlCol="0">
            <a:spAutoFit/>
          </a:bodyPr>
          <a:lstStyle/>
          <a:p>
            <a:endParaRPr lang="en-US" altLang="zh-CN" dirty="0"/>
          </a:p>
          <a:p>
            <a:pPr marL="342900" indent="-342900">
              <a:buAutoNum type="arabicPeriod"/>
            </a:pPr>
            <a:r>
              <a:rPr lang="zh-CN" altLang="en-US" dirty="0"/>
              <a:t>多数研究仅针对单组分浆液，缺乏有关超声波在混合成分浆液中的传播特性的研究</a:t>
            </a:r>
            <a:endParaRPr lang="en-US" altLang="zh-CN" dirty="0"/>
          </a:p>
          <a:p>
            <a:pPr marL="342900" indent="-342900">
              <a:buAutoNum type="arabicPeriod"/>
            </a:pPr>
            <a:endParaRPr lang="en-US" altLang="zh-CN" dirty="0"/>
          </a:p>
          <a:p>
            <a:pPr marL="342900" indent="-342900">
              <a:buAutoNum type="arabicPeriod"/>
            </a:pPr>
            <a:r>
              <a:rPr lang="zh-CN" altLang="en-US" dirty="0"/>
              <a:t>浆液气泡对超声波传播影响较大，干扰不易去除</a:t>
            </a:r>
            <a:endParaRPr lang="en-US" altLang="zh-CN" dirty="0"/>
          </a:p>
          <a:p>
            <a:pPr marL="342900" indent="-342900">
              <a:buAutoNum type="arabicPeriod"/>
            </a:pPr>
            <a:endParaRPr lang="en-US" altLang="zh-CN" dirty="0"/>
          </a:p>
          <a:p>
            <a:pPr marL="342900" indent="-342900">
              <a:buAutoNum type="arabicPeriod"/>
            </a:pPr>
            <a:r>
              <a:rPr lang="zh-CN" altLang="en-US" dirty="0"/>
              <a:t>多数研究均从声学和浆液物理性质的角度推导超声衰减模型，模型较为简单，存在局限性</a:t>
            </a:r>
            <a:endParaRPr lang="en-US" altLang="zh-CN" dirty="0"/>
          </a:p>
          <a:p>
            <a:pPr marL="342900" indent="-342900">
              <a:buAutoNum type="arabicPeriod"/>
            </a:pPr>
            <a:endParaRPr lang="en-US" altLang="zh-CN" dirty="0"/>
          </a:p>
          <a:p>
            <a:pPr marL="342900" indent="-342900">
              <a:buAutoNum type="arabicPeriod"/>
            </a:pPr>
            <a:r>
              <a:rPr lang="zh-CN" altLang="en-US" dirty="0"/>
              <a:t>市售的几款超声波污泥浓度计均采用单频率、单对探头测量，测量方式较为简单，仅对特定成分的浆液有较好的测量效果。</a:t>
            </a:r>
            <a:endParaRPr lang="en-US" altLang="zh-CN" dirty="0"/>
          </a:p>
        </p:txBody>
      </p:sp>
      <p:sp>
        <p:nvSpPr>
          <p:cNvPr id="3" name="文本框 2">
            <a:extLst>
              <a:ext uri="{FF2B5EF4-FFF2-40B4-BE49-F238E27FC236}">
                <a16:creationId xmlns:a16="http://schemas.microsoft.com/office/drawing/2014/main" id="{FDEA913B-252F-464B-BD8D-D2B1C0333688}"/>
              </a:ext>
            </a:extLst>
          </p:cNvPr>
          <p:cNvSpPr txBox="1"/>
          <p:nvPr/>
        </p:nvSpPr>
        <p:spPr>
          <a:xfrm>
            <a:off x="760021" y="4385954"/>
            <a:ext cx="10212779" cy="2031325"/>
          </a:xfrm>
          <a:prstGeom prst="rect">
            <a:avLst/>
          </a:prstGeom>
          <a:noFill/>
        </p:spPr>
        <p:txBody>
          <a:bodyPr wrap="square" rtlCol="0">
            <a:spAutoFit/>
          </a:bodyPr>
          <a:lstStyle/>
          <a:p>
            <a:r>
              <a:rPr lang="zh-CN" altLang="en-US" dirty="0">
                <a:solidFill>
                  <a:schemeClr val="accent1">
                    <a:lumMod val="75000"/>
                  </a:schemeClr>
                </a:solidFill>
              </a:rPr>
              <a:t>改进方向：</a:t>
            </a:r>
            <a:endParaRPr lang="en-US" altLang="zh-CN" dirty="0">
              <a:solidFill>
                <a:schemeClr val="accent1">
                  <a:lumMod val="75000"/>
                </a:schemeClr>
              </a:solidFill>
            </a:endParaRPr>
          </a:p>
          <a:p>
            <a:endParaRPr lang="en-US" altLang="zh-CN" dirty="0">
              <a:solidFill>
                <a:schemeClr val="accent1">
                  <a:lumMod val="75000"/>
                </a:schemeClr>
              </a:solidFill>
            </a:endParaRPr>
          </a:p>
          <a:p>
            <a:r>
              <a:rPr lang="en-US" altLang="zh-CN" dirty="0">
                <a:solidFill>
                  <a:schemeClr val="accent1">
                    <a:lumMod val="75000"/>
                  </a:schemeClr>
                </a:solidFill>
              </a:rPr>
              <a:t>	1. </a:t>
            </a:r>
            <a:r>
              <a:rPr lang="zh-CN" altLang="en-US" dirty="0">
                <a:solidFill>
                  <a:schemeClr val="accent1">
                    <a:lumMod val="75000"/>
                  </a:schemeClr>
                </a:solidFill>
              </a:rPr>
              <a:t>使用多种不同频率的超声波测量，使接收信号携带多种悬浮颗粒的信息。</a:t>
            </a:r>
            <a:endParaRPr lang="en-US" altLang="zh-CN" dirty="0">
              <a:solidFill>
                <a:schemeClr val="accent1">
                  <a:lumMod val="75000"/>
                </a:schemeClr>
              </a:solidFill>
            </a:endParaRPr>
          </a:p>
          <a:p>
            <a:r>
              <a:rPr lang="en-US" altLang="zh-CN" dirty="0">
                <a:solidFill>
                  <a:schemeClr val="accent1">
                    <a:lumMod val="75000"/>
                  </a:schemeClr>
                </a:solidFill>
              </a:rPr>
              <a:t>	2. </a:t>
            </a:r>
            <a:r>
              <a:rPr lang="zh-CN" altLang="en-US" dirty="0">
                <a:solidFill>
                  <a:schemeClr val="accent1">
                    <a:lumMod val="75000"/>
                  </a:schemeClr>
                </a:solidFill>
              </a:rPr>
              <a:t>同时测量超声功率衰减以及相位变化，丰富测量手段。</a:t>
            </a:r>
            <a:endParaRPr lang="en-US" altLang="zh-CN" dirty="0">
              <a:solidFill>
                <a:schemeClr val="accent1">
                  <a:lumMod val="75000"/>
                </a:schemeClr>
              </a:solidFill>
            </a:endParaRPr>
          </a:p>
          <a:p>
            <a:r>
              <a:rPr lang="en-US" altLang="zh-CN" dirty="0">
                <a:solidFill>
                  <a:schemeClr val="accent1">
                    <a:lumMod val="75000"/>
                  </a:schemeClr>
                </a:solidFill>
              </a:rPr>
              <a:t>	3. </a:t>
            </a:r>
            <a:r>
              <a:rPr lang="zh-CN" altLang="en-US" dirty="0">
                <a:solidFill>
                  <a:schemeClr val="accent1">
                    <a:lumMod val="75000"/>
                  </a:schemeClr>
                </a:solidFill>
              </a:rPr>
              <a:t>使用多传感器融合测量（温度，光学等）补偿因温度、气泡造成的检测干扰。</a:t>
            </a:r>
            <a:r>
              <a:rPr lang="en-US" altLang="zh-CN" dirty="0">
                <a:solidFill>
                  <a:schemeClr val="accent1">
                    <a:lumMod val="75000"/>
                  </a:schemeClr>
                </a:solidFill>
              </a:rPr>
              <a:t> </a:t>
            </a:r>
          </a:p>
          <a:p>
            <a:r>
              <a:rPr lang="en-US" altLang="zh-CN" dirty="0">
                <a:solidFill>
                  <a:schemeClr val="accent1">
                    <a:lumMod val="75000"/>
                  </a:schemeClr>
                </a:solidFill>
              </a:rPr>
              <a:t>	4. </a:t>
            </a:r>
            <a:r>
              <a:rPr lang="zh-CN" altLang="en-US" dirty="0">
                <a:solidFill>
                  <a:schemeClr val="accent1">
                    <a:lumMod val="75000"/>
                  </a:schemeClr>
                </a:solidFill>
              </a:rPr>
              <a:t>使用机器学习算法分析超声衰减模型，打破传统物理模型应用局限性。</a:t>
            </a:r>
            <a:endParaRPr lang="en-US" altLang="zh-CN" dirty="0">
              <a:solidFill>
                <a:schemeClr val="accent1">
                  <a:lumMod val="75000"/>
                </a:schemeClr>
              </a:solidFill>
            </a:endParaRPr>
          </a:p>
          <a:p>
            <a:r>
              <a:rPr lang="en-US" altLang="zh-CN" dirty="0">
                <a:solidFill>
                  <a:schemeClr val="accent1">
                    <a:lumMod val="75000"/>
                  </a:schemeClr>
                </a:solidFill>
              </a:rPr>
              <a:t>         </a:t>
            </a:r>
            <a:endParaRPr lang="zh-CN" altLang="en-US" dirty="0">
              <a:solidFill>
                <a:schemeClr val="accent1">
                  <a:lumMod val="75000"/>
                </a:schemeClr>
              </a:solidFill>
            </a:endParaRPr>
          </a:p>
        </p:txBody>
      </p:sp>
    </p:spTree>
    <p:extLst>
      <p:ext uri="{BB962C8B-B14F-4D97-AF65-F5344CB8AC3E}">
        <p14:creationId xmlns:p14="http://schemas.microsoft.com/office/powerpoint/2010/main" val="19229121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 name="图片 34">
            <a:extLst>
              <a:ext uri="{FF2B5EF4-FFF2-40B4-BE49-F238E27FC236}">
                <a16:creationId xmlns:a16="http://schemas.microsoft.com/office/drawing/2014/main" id="{F2533B9A-ED43-40B9-862E-22BF2FC64027}"/>
              </a:ext>
            </a:extLst>
          </p:cNvPr>
          <p:cNvPicPr>
            <a:picLocks noChangeAspect="1"/>
          </p:cNvPicPr>
          <p:nvPr/>
        </p:nvPicPr>
        <p:blipFill>
          <a:blip r:embed="rId2"/>
          <a:stretch>
            <a:fillRect/>
          </a:stretch>
        </p:blipFill>
        <p:spPr>
          <a:xfrm>
            <a:off x="8292702" y="4041367"/>
            <a:ext cx="3017555" cy="2530416"/>
          </a:xfrm>
          <a:prstGeom prst="rect">
            <a:avLst/>
          </a:prstGeom>
        </p:spPr>
      </p:pic>
      <p:pic>
        <p:nvPicPr>
          <p:cNvPr id="11" name="图片 10">
            <a:extLst>
              <a:ext uri="{FF2B5EF4-FFF2-40B4-BE49-F238E27FC236}">
                <a16:creationId xmlns:a16="http://schemas.microsoft.com/office/drawing/2014/main" id="{59487299-4A32-45D6-BD10-C1AFC582A0AB}"/>
              </a:ext>
            </a:extLst>
          </p:cNvPr>
          <p:cNvPicPr>
            <a:picLocks noChangeAspect="1"/>
          </p:cNvPicPr>
          <p:nvPr/>
        </p:nvPicPr>
        <p:blipFill>
          <a:blip r:embed="rId3"/>
          <a:stretch>
            <a:fillRect/>
          </a:stretch>
        </p:blipFill>
        <p:spPr>
          <a:xfrm>
            <a:off x="485415" y="2277876"/>
            <a:ext cx="4710045" cy="4080591"/>
          </a:xfrm>
          <a:prstGeom prst="rect">
            <a:avLst/>
          </a:prstGeom>
        </p:spPr>
      </p:pic>
      <p:sp>
        <p:nvSpPr>
          <p:cNvPr id="2" name="标题 1">
            <a:extLst>
              <a:ext uri="{FF2B5EF4-FFF2-40B4-BE49-F238E27FC236}">
                <a16:creationId xmlns:a16="http://schemas.microsoft.com/office/drawing/2014/main" id="{F9FF4E26-1B9F-462E-9BC6-D6604CFF5438}"/>
              </a:ext>
            </a:extLst>
          </p:cNvPr>
          <p:cNvSpPr>
            <a:spLocks noGrp="1"/>
          </p:cNvSpPr>
          <p:nvPr>
            <p:ph type="title"/>
          </p:nvPr>
        </p:nvSpPr>
        <p:spPr/>
        <p:txBody>
          <a:bodyPr/>
          <a:lstStyle/>
          <a:p>
            <a:r>
              <a:rPr lang="zh-CN" altLang="en-US" dirty="0"/>
              <a:t>方案介绍</a:t>
            </a:r>
          </a:p>
        </p:txBody>
      </p:sp>
      <p:sp>
        <p:nvSpPr>
          <p:cNvPr id="5" name="文本框 4">
            <a:extLst>
              <a:ext uri="{FF2B5EF4-FFF2-40B4-BE49-F238E27FC236}">
                <a16:creationId xmlns:a16="http://schemas.microsoft.com/office/drawing/2014/main" id="{B458A5A2-55A6-4C71-AC44-54D4C45BA2FD}"/>
              </a:ext>
            </a:extLst>
          </p:cNvPr>
          <p:cNvSpPr txBox="1"/>
          <p:nvPr/>
        </p:nvSpPr>
        <p:spPr>
          <a:xfrm>
            <a:off x="760021" y="1741714"/>
            <a:ext cx="10474036" cy="646331"/>
          </a:xfrm>
          <a:prstGeom prst="rect">
            <a:avLst/>
          </a:prstGeom>
          <a:noFill/>
        </p:spPr>
        <p:txBody>
          <a:bodyPr wrap="square" rtlCol="0">
            <a:spAutoFit/>
          </a:bodyPr>
          <a:lstStyle/>
          <a:p>
            <a:endParaRPr lang="en-US" altLang="zh-CN" dirty="0"/>
          </a:p>
          <a:p>
            <a:endParaRPr lang="zh-CN" altLang="en-US" dirty="0"/>
          </a:p>
        </p:txBody>
      </p:sp>
      <p:cxnSp>
        <p:nvCxnSpPr>
          <p:cNvPr id="6" name="直接箭头连接符 5">
            <a:extLst>
              <a:ext uri="{FF2B5EF4-FFF2-40B4-BE49-F238E27FC236}">
                <a16:creationId xmlns:a16="http://schemas.microsoft.com/office/drawing/2014/main" id="{511A1B56-AC5B-47CC-9C3D-BBFB3540BB6D}"/>
              </a:ext>
            </a:extLst>
          </p:cNvPr>
          <p:cNvCxnSpPr>
            <a:cxnSpLocks/>
          </p:cNvCxnSpPr>
          <p:nvPr/>
        </p:nvCxnSpPr>
        <p:spPr>
          <a:xfrm flipH="1">
            <a:off x="3870863" y="2538405"/>
            <a:ext cx="368135" cy="54252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8" name="文本框 7">
            <a:extLst>
              <a:ext uri="{FF2B5EF4-FFF2-40B4-BE49-F238E27FC236}">
                <a16:creationId xmlns:a16="http://schemas.microsoft.com/office/drawing/2014/main" id="{060B1D02-DAF1-44F2-A01D-BC00F9B7B764}"/>
              </a:ext>
            </a:extLst>
          </p:cNvPr>
          <p:cNvSpPr txBox="1"/>
          <p:nvPr/>
        </p:nvSpPr>
        <p:spPr>
          <a:xfrm>
            <a:off x="408215" y="1914966"/>
            <a:ext cx="4310743" cy="461665"/>
          </a:xfrm>
          <a:prstGeom prst="rect">
            <a:avLst/>
          </a:prstGeom>
          <a:noFill/>
        </p:spPr>
        <p:txBody>
          <a:bodyPr wrap="square" rtlCol="0">
            <a:spAutoFit/>
          </a:bodyPr>
          <a:lstStyle/>
          <a:p>
            <a:r>
              <a:rPr lang="zh-CN" altLang="en-US" sz="2400" b="1" dirty="0"/>
              <a:t>开发测试平台：</a:t>
            </a:r>
          </a:p>
        </p:txBody>
      </p:sp>
      <p:sp>
        <p:nvSpPr>
          <p:cNvPr id="9" name="文本框 8">
            <a:extLst>
              <a:ext uri="{FF2B5EF4-FFF2-40B4-BE49-F238E27FC236}">
                <a16:creationId xmlns:a16="http://schemas.microsoft.com/office/drawing/2014/main" id="{3349B972-FD24-4EC4-A41D-078FDF252517}"/>
              </a:ext>
            </a:extLst>
          </p:cNvPr>
          <p:cNvSpPr txBox="1"/>
          <p:nvPr/>
        </p:nvSpPr>
        <p:spPr>
          <a:xfrm>
            <a:off x="3765428" y="2134837"/>
            <a:ext cx="1907059" cy="369332"/>
          </a:xfrm>
          <a:prstGeom prst="rect">
            <a:avLst/>
          </a:prstGeom>
          <a:noFill/>
        </p:spPr>
        <p:txBody>
          <a:bodyPr wrap="square" rtlCol="0">
            <a:spAutoFit/>
          </a:bodyPr>
          <a:lstStyle/>
          <a:p>
            <a:r>
              <a:rPr lang="zh-CN" altLang="en-US" dirty="0"/>
              <a:t>桶形容器（铝制）</a:t>
            </a:r>
          </a:p>
        </p:txBody>
      </p:sp>
      <p:cxnSp>
        <p:nvCxnSpPr>
          <p:cNvPr id="12" name="直接箭头连接符 11">
            <a:extLst>
              <a:ext uri="{FF2B5EF4-FFF2-40B4-BE49-F238E27FC236}">
                <a16:creationId xmlns:a16="http://schemas.microsoft.com/office/drawing/2014/main" id="{C634DE96-8ED2-437F-BA0E-2A6A218B286D}"/>
              </a:ext>
            </a:extLst>
          </p:cNvPr>
          <p:cNvCxnSpPr>
            <a:cxnSpLocks/>
          </p:cNvCxnSpPr>
          <p:nvPr/>
        </p:nvCxnSpPr>
        <p:spPr>
          <a:xfrm flipH="1" flipV="1">
            <a:off x="4238998" y="3685409"/>
            <a:ext cx="322116" cy="26343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4" name="文本框 13">
            <a:extLst>
              <a:ext uri="{FF2B5EF4-FFF2-40B4-BE49-F238E27FC236}">
                <a16:creationId xmlns:a16="http://schemas.microsoft.com/office/drawing/2014/main" id="{36077543-78EC-4EBC-B391-EB268BFE6441}"/>
              </a:ext>
            </a:extLst>
          </p:cNvPr>
          <p:cNvSpPr txBox="1"/>
          <p:nvPr/>
        </p:nvSpPr>
        <p:spPr>
          <a:xfrm>
            <a:off x="4343373" y="3948839"/>
            <a:ext cx="2133167" cy="369332"/>
          </a:xfrm>
          <a:prstGeom prst="rect">
            <a:avLst/>
          </a:prstGeom>
          <a:noFill/>
        </p:spPr>
        <p:txBody>
          <a:bodyPr wrap="square" rtlCol="0">
            <a:spAutoFit/>
          </a:bodyPr>
          <a:lstStyle/>
          <a:p>
            <a:r>
              <a:rPr lang="zh-CN" altLang="en-US" dirty="0"/>
              <a:t>防水超声波换能器</a:t>
            </a:r>
          </a:p>
        </p:txBody>
      </p:sp>
      <p:cxnSp>
        <p:nvCxnSpPr>
          <p:cNvPr id="15" name="直接箭头连接符 14">
            <a:extLst>
              <a:ext uri="{FF2B5EF4-FFF2-40B4-BE49-F238E27FC236}">
                <a16:creationId xmlns:a16="http://schemas.microsoft.com/office/drawing/2014/main" id="{84B4CCA2-5825-4CD4-880E-708EB5C4EDAD}"/>
              </a:ext>
            </a:extLst>
          </p:cNvPr>
          <p:cNvCxnSpPr>
            <a:cxnSpLocks/>
          </p:cNvCxnSpPr>
          <p:nvPr/>
        </p:nvCxnSpPr>
        <p:spPr>
          <a:xfrm>
            <a:off x="881743" y="3000037"/>
            <a:ext cx="653143" cy="143589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7" name="文本框 16">
            <a:extLst>
              <a:ext uri="{FF2B5EF4-FFF2-40B4-BE49-F238E27FC236}">
                <a16:creationId xmlns:a16="http://schemas.microsoft.com/office/drawing/2014/main" id="{E1EE59B1-CA24-42A3-A14D-869C49086ACE}"/>
              </a:ext>
            </a:extLst>
          </p:cNvPr>
          <p:cNvSpPr txBox="1"/>
          <p:nvPr/>
        </p:nvSpPr>
        <p:spPr>
          <a:xfrm>
            <a:off x="321514" y="2613985"/>
            <a:ext cx="4310743" cy="369332"/>
          </a:xfrm>
          <a:prstGeom prst="rect">
            <a:avLst/>
          </a:prstGeom>
          <a:noFill/>
        </p:spPr>
        <p:txBody>
          <a:bodyPr wrap="square" rtlCol="0">
            <a:spAutoFit/>
          </a:bodyPr>
          <a:lstStyle/>
          <a:p>
            <a:r>
              <a:rPr lang="zh-CN" altLang="en-US" dirty="0"/>
              <a:t>温度传感器</a:t>
            </a:r>
          </a:p>
        </p:txBody>
      </p:sp>
      <p:cxnSp>
        <p:nvCxnSpPr>
          <p:cNvPr id="18" name="直接箭头连接符 17">
            <a:extLst>
              <a:ext uri="{FF2B5EF4-FFF2-40B4-BE49-F238E27FC236}">
                <a16:creationId xmlns:a16="http://schemas.microsoft.com/office/drawing/2014/main" id="{1BD67F0D-17BC-409C-B5D2-05A4177E0E74}"/>
              </a:ext>
            </a:extLst>
          </p:cNvPr>
          <p:cNvCxnSpPr>
            <a:cxnSpLocks/>
          </p:cNvCxnSpPr>
          <p:nvPr/>
        </p:nvCxnSpPr>
        <p:spPr>
          <a:xfrm flipH="1" flipV="1">
            <a:off x="3774535" y="4352408"/>
            <a:ext cx="1088143" cy="50491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0" name="文本框 19">
            <a:extLst>
              <a:ext uri="{FF2B5EF4-FFF2-40B4-BE49-F238E27FC236}">
                <a16:creationId xmlns:a16="http://schemas.microsoft.com/office/drawing/2014/main" id="{84CA77CD-CC8A-48F5-AD0F-06CD70D4323A}"/>
              </a:ext>
            </a:extLst>
          </p:cNvPr>
          <p:cNvSpPr txBox="1"/>
          <p:nvPr/>
        </p:nvSpPr>
        <p:spPr>
          <a:xfrm>
            <a:off x="4566557" y="4857318"/>
            <a:ext cx="1568433" cy="369332"/>
          </a:xfrm>
          <a:prstGeom prst="rect">
            <a:avLst/>
          </a:prstGeom>
          <a:noFill/>
        </p:spPr>
        <p:txBody>
          <a:bodyPr wrap="square" rtlCol="0">
            <a:spAutoFit/>
          </a:bodyPr>
          <a:lstStyle/>
          <a:p>
            <a:r>
              <a:rPr lang="zh-CN" altLang="en-US" dirty="0"/>
              <a:t>压力传感器</a:t>
            </a:r>
          </a:p>
        </p:txBody>
      </p:sp>
      <p:cxnSp>
        <p:nvCxnSpPr>
          <p:cNvPr id="22" name="直接箭头连接符 21">
            <a:extLst>
              <a:ext uri="{FF2B5EF4-FFF2-40B4-BE49-F238E27FC236}">
                <a16:creationId xmlns:a16="http://schemas.microsoft.com/office/drawing/2014/main" id="{2346DBEA-4269-4F75-9E14-27CB3D2EB5C9}"/>
              </a:ext>
            </a:extLst>
          </p:cNvPr>
          <p:cNvCxnSpPr>
            <a:cxnSpLocks/>
          </p:cNvCxnSpPr>
          <p:nvPr/>
        </p:nvCxnSpPr>
        <p:spPr>
          <a:xfrm flipH="1">
            <a:off x="3831772" y="5260887"/>
            <a:ext cx="1030906" cy="55327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2" name="文本框 31">
            <a:extLst>
              <a:ext uri="{FF2B5EF4-FFF2-40B4-BE49-F238E27FC236}">
                <a16:creationId xmlns:a16="http://schemas.microsoft.com/office/drawing/2014/main" id="{952D8FC8-9662-4925-951A-FE995EA616EA}"/>
              </a:ext>
            </a:extLst>
          </p:cNvPr>
          <p:cNvSpPr txBox="1"/>
          <p:nvPr/>
        </p:nvSpPr>
        <p:spPr>
          <a:xfrm>
            <a:off x="6476540" y="1343852"/>
            <a:ext cx="4710045" cy="830997"/>
          </a:xfrm>
          <a:prstGeom prst="rect">
            <a:avLst/>
          </a:prstGeom>
          <a:noFill/>
        </p:spPr>
        <p:txBody>
          <a:bodyPr wrap="square" rtlCol="0">
            <a:spAutoFit/>
          </a:bodyPr>
          <a:lstStyle/>
          <a:p>
            <a:r>
              <a:rPr lang="zh-CN" altLang="en-US" sz="2400" b="1" dirty="0"/>
              <a:t>主要测量手段：超声法</a:t>
            </a:r>
            <a:r>
              <a:rPr lang="en-US" altLang="zh-CN" sz="2400" b="1" dirty="0"/>
              <a:t>(</a:t>
            </a:r>
            <a:r>
              <a:rPr lang="zh-CN" altLang="en-US" sz="2400" b="1" dirty="0"/>
              <a:t>双频</a:t>
            </a:r>
            <a:r>
              <a:rPr lang="en-US" altLang="zh-CN" sz="2400" b="1" dirty="0"/>
              <a:t>)</a:t>
            </a:r>
          </a:p>
          <a:p>
            <a:r>
              <a:rPr lang="en-US" altLang="zh-CN" sz="2400" b="1" dirty="0"/>
              <a:t>	</a:t>
            </a:r>
            <a:endParaRPr lang="zh-CN" altLang="en-US" sz="2400" b="1" dirty="0"/>
          </a:p>
        </p:txBody>
      </p:sp>
      <p:graphicFrame>
        <p:nvGraphicFramePr>
          <p:cNvPr id="33" name="表格 33">
            <a:extLst>
              <a:ext uri="{FF2B5EF4-FFF2-40B4-BE49-F238E27FC236}">
                <a16:creationId xmlns:a16="http://schemas.microsoft.com/office/drawing/2014/main" id="{EFE9322C-45B2-4DF8-BAAF-2266AC366D41}"/>
              </a:ext>
            </a:extLst>
          </p:cNvPr>
          <p:cNvGraphicFramePr>
            <a:graphicFrameLocks noGrp="1"/>
          </p:cNvGraphicFramePr>
          <p:nvPr>
            <p:extLst>
              <p:ext uri="{D42A27DB-BD31-4B8C-83A1-F6EECF244321}">
                <p14:modId xmlns:p14="http://schemas.microsoft.com/office/powerpoint/2010/main" val="1868638039"/>
              </p:ext>
            </p:extLst>
          </p:nvPr>
        </p:nvGraphicFramePr>
        <p:xfrm>
          <a:off x="7130550" y="1892702"/>
          <a:ext cx="3737430" cy="1833925"/>
        </p:xfrm>
        <a:graphic>
          <a:graphicData uri="http://schemas.openxmlformats.org/drawingml/2006/table">
            <a:tbl>
              <a:tblPr firstRow="1" bandRow="1">
                <a:tableStyleId>{5C22544A-7EE6-4342-B048-85BDC9FD1C3A}</a:tableStyleId>
              </a:tblPr>
              <a:tblGrid>
                <a:gridCol w="1868715">
                  <a:extLst>
                    <a:ext uri="{9D8B030D-6E8A-4147-A177-3AD203B41FA5}">
                      <a16:colId xmlns:a16="http://schemas.microsoft.com/office/drawing/2014/main" val="4091396822"/>
                    </a:ext>
                  </a:extLst>
                </a:gridCol>
                <a:gridCol w="1868715">
                  <a:extLst>
                    <a:ext uri="{9D8B030D-6E8A-4147-A177-3AD203B41FA5}">
                      <a16:colId xmlns:a16="http://schemas.microsoft.com/office/drawing/2014/main" val="2342347641"/>
                    </a:ext>
                  </a:extLst>
                </a:gridCol>
              </a:tblGrid>
              <a:tr h="366785">
                <a:tc>
                  <a:txBody>
                    <a:bodyPr/>
                    <a:lstStyle/>
                    <a:p>
                      <a:r>
                        <a:rPr lang="zh-CN" altLang="en-US" dirty="0"/>
                        <a:t>探头</a:t>
                      </a:r>
                    </a:p>
                  </a:txBody>
                  <a:tcPr/>
                </a:tc>
                <a:tc>
                  <a:txBody>
                    <a:bodyPr/>
                    <a:lstStyle/>
                    <a:p>
                      <a:r>
                        <a:rPr lang="zh-CN" altLang="en-US" dirty="0"/>
                        <a:t>谐振频率</a:t>
                      </a:r>
                    </a:p>
                  </a:txBody>
                  <a:tcPr/>
                </a:tc>
                <a:extLst>
                  <a:ext uri="{0D108BD9-81ED-4DB2-BD59-A6C34878D82A}">
                    <a16:rowId xmlns:a16="http://schemas.microsoft.com/office/drawing/2014/main" val="4235923266"/>
                  </a:ext>
                </a:extLst>
              </a:tr>
              <a:tr h="366785">
                <a:tc>
                  <a:txBody>
                    <a:bodyPr/>
                    <a:lstStyle/>
                    <a:p>
                      <a:r>
                        <a:rPr lang="zh-CN" altLang="en-US" dirty="0"/>
                        <a:t>探头</a:t>
                      </a:r>
                      <a:r>
                        <a:rPr lang="en-US" altLang="zh-CN" dirty="0"/>
                        <a:t>1</a:t>
                      </a:r>
                      <a:endParaRPr lang="zh-CN" altLang="en-US" dirty="0"/>
                    </a:p>
                  </a:txBody>
                  <a:tcPr/>
                </a:tc>
                <a:tc>
                  <a:txBody>
                    <a:bodyPr/>
                    <a:lstStyle/>
                    <a:p>
                      <a:r>
                        <a:rPr lang="en-US" altLang="zh-CN" dirty="0"/>
                        <a:t>1MHz</a:t>
                      </a:r>
                      <a:endParaRPr lang="zh-CN" altLang="en-US" dirty="0"/>
                    </a:p>
                  </a:txBody>
                  <a:tcPr/>
                </a:tc>
                <a:extLst>
                  <a:ext uri="{0D108BD9-81ED-4DB2-BD59-A6C34878D82A}">
                    <a16:rowId xmlns:a16="http://schemas.microsoft.com/office/drawing/2014/main" val="1097621849"/>
                  </a:ext>
                </a:extLst>
              </a:tr>
              <a:tr h="366785">
                <a:tc>
                  <a:txBody>
                    <a:bodyPr/>
                    <a:lstStyle/>
                    <a:p>
                      <a:r>
                        <a:rPr lang="zh-CN" altLang="en-US" dirty="0"/>
                        <a:t>探头</a:t>
                      </a:r>
                      <a:r>
                        <a:rPr lang="en-US" altLang="zh-CN" dirty="0"/>
                        <a:t>2</a:t>
                      </a:r>
                      <a:endParaRPr lang="zh-CN" altLang="en-US" dirty="0"/>
                    </a:p>
                  </a:txBody>
                  <a:tcPr/>
                </a:tc>
                <a:tc>
                  <a:txBody>
                    <a:bodyPr/>
                    <a:lstStyle/>
                    <a:p>
                      <a:r>
                        <a:rPr lang="en-US" altLang="zh-CN" dirty="0"/>
                        <a:t>1.25MHz</a:t>
                      </a:r>
                      <a:endParaRPr lang="zh-CN" altLang="en-US" dirty="0"/>
                    </a:p>
                  </a:txBody>
                  <a:tcPr/>
                </a:tc>
                <a:extLst>
                  <a:ext uri="{0D108BD9-81ED-4DB2-BD59-A6C34878D82A}">
                    <a16:rowId xmlns:a16="http://schemas.microsoft.com/office/drawing/2014/main" val="1997413199"/>
                  </a:ext>
                </a:extLst>
              </a:tr>
              <a:tr h="366785">
                <a:tc>
                  <a:txBody>
                    <a:bodyPr/>
                    <a:lstStyle/>
                    <a:p>
                      <a:r>
                        <a:rPr lang="zh-CN" altLang="en-US" dirty="0"/>
                        <a:t>探头</a:t>
                      </a:r>
                      <a:r>
                        <a:rPr lang="en-US" altLang="zh-CN" dirty="0"/>
                        <a:t>3</a:t>
                      </a:r>
                      <a:endParaRPr lang="zh-CN" altLang="en-US" dirty="0"/>
                    </a:p>
                  </a:txBody>
                  <a:tcPr/>
                </a:tc>
                <a:tc>
                  <a:txBody>
                    <a:bodyPr/>
                    <a:lstStyle/>
                    <a:p>
                      <a:r>
                        <a:rPr lang="en-US" altLang="zh-CN" dirty="0"/>
                        <a:t>2MHz</a:t>
                      </a:r>
                      <a:endParaRPr lang="zh-CN" altLang="en-US" dirty="0"/>
                    </a:p>
                  </a:txBody>
                  <a:tcPr/>
                </a:tc>
                <a:extLst>
                  <a:ext uri="{0D108BD9-81ED-4DB2-BD59-A6C34878D82A}">
                    <a16:rowId xmlns:a16="http://schemas.microsoft.com/office/drawing/2014/main" val="688255085"/>
                  </a:ext>
                </a:extLst>
              </a:tr>
              <a:tr h="366785">
                <a:tc>
                  <a:txBody>
                    <a:bodyPr/>
                    <a:lstStyle/>
                    <a:p>
                      <a:r>
                        <a:rPr lang="zh-CN" altLang="en-US" dirty="0"/>
                        <a:t>探头</a:t>
                      </a:r>
                      <a:r>
                        <a:rPr lang="en-US" altLang="zh-CN" dirty="0"/>
                        <a:t>4</a:t>
                      </a:r>
                      <a:endParaRPr lang="zh-CN" altLang="en-US" dirty="0"/>
                    </a:p>
                  </a:txBody>
                  <a:tcPr/>
                </a:tc>
                <a:tc>
                  <a:txBody>
                    <a:bodyPr/>
                    <a:lstStyle/>
                    <a:p>
                      <a:r>
                        <a:rPr lang="en-US" altLang="zh-CN" dirty="0"/>
                        <a:t>1.25MHz</a:t>
                      </a:r>
                      <a:endParaRPr lang="zh-CN" altLang="en-US" dirty="0"/>
                    </a:p>
                  </a:txBody>
                  <a:tcPr/>
                </a:tc>
                <a:extLst>
                  <a:ext uri="{0D108BD9-81ED-4DB2-BD59-A6C34878D82A}">
                    <a16:rowId xmlns:a16="http://schemas.microsoft.com/office/drawing/2014/main" val="3073169066"/>
                  </a:ext>
                </a:extLst>
              </a:tr>
            </a:tbl>
          </a:graphicData>
        </a:graphic>
      </p:graphicFrame>
      <p:sp>
        <p:nvSpPr>
          <p:cNvPr id="34" name="文本框 33">
            <a:extLst>
              <a:ext uri="{FF2B5EF4-FFF2-40B4-BE49-F238E27FC236}">
                <a16:creationId xmlns:a16="http://schemas.microsoft.com/office/drawing/2014/main" id="{701E660B-4BF9-4456-8AEF-760BC456947C}"/>
              </a:ext>
            </a:extLst>
          </p:cNvPr>
          <p:cNvSpPr txBox="1"/>
          <p:nvPr/>
        </p:nvSpPr>
        <p:spPr>
          <a:xfrm>
            <a:off x="6462682" y="4401833"/>
            <a:ext cx="4310743" cy="1569660"/>
          </a:xfrm>
          <a:prstGeom prst="rect">
            <a:avLst/>
          </a:prstGeom>
          <a:noFill/>
        </p:spPr>
        <p:txBody>
          <a:bodyPr wrap="square" rtlCol="0">
            <a:spAutoFit/>
          </a:bodyPr>
          <a:lstStyle/>
          <a:p>
            <a:r>
              <a:rPr lang="zh-CN" altLang="en-US" sz="2400" b="1" dirty="0"/>
              <a:t>辅助测量手段：</a:t>
            </a:r>
            <a:endParaRPr lang="en-US" altLang="zh-CN" sz="2400" b="1" dirty="0"/>
          </a:p>
          <a:p>
            <a:r>
              <a:rPr lang="en-US" altLang="zh-CN" sz="2400" b="1" dirty="0"/>
              <a:t>		</a:t>
            </a:r>
            <a:r>
              <a:rPr lang="zh-CN" altLang="en-US" sz="2400" b="1" dirty="0"/>
              <a:t>压差法</a:t>
            </a:r>
            <a:endParaRPr lang="en-US" altLang="zh-CN" sz="2400" b="1" dirty="0"/>
          </a:p>
          <a:p>
            <a:endParaRPr lang="en-US" altLang="zh-CN" sz="2400" b="1" dirty="0"/>
          </a:p>
          <a:p>
            <a:r>
              <a:rPr lang="en-US" altLang="zh-CN" sz="2400" b="1" dirty="0"/>
              <a:t>	</a:t>
            </a:r>
            <a:endParaRPr lang="zh-CN" altLang="en-US" sz="2400" b="1" dirty="0"/>
          </a:p>
        </p:txBody>
      </p:sp>
      <p:sp>
        <p:nvSpPr>
          <p:cNvPr id="3" name="文本框 2"/>
          <p:cNvSpPr txBox="1"/>
          <p:nvPr/>
        </p:nvSpPr>
        <p:spPr>
          <a:xfrm>
            <a:off x="3479800" y="3289300"/>
            <a:ext cx="285628" cy="369332"/>
          </a:xfrm>
          <a:prstGeom prst="rect">
            <a:avLst/>
          </a:prstGeom>
          <a:noFill/>
        </p:spPr>
        <p:txBody>
          <a:bodyPr wrap="square" rtlCol="0">
            <a:spAutoFit/>
          </a:bodyPr>
          <a:lstStyle/>
          <a:p>
            <a:r>
              <a:rPr lang="en-US" b="1" dirty="0">
                <a:solidFill>
                  <a:srgbClr val="FF0000"/>
                </a:solidFill>
              </a:rPr>
              <a:t>1</a:t>
            </a:r>
          </a:p>
        </p:txBody>
      </p:sp>
      <p:sp>
        <p:nvSpPr>
          <p:cNvPr id="21" name="文本框 20"/>
          <p:cNvSpPr txBox="1"/>
          <p:nvPr/>
        </p:nvSpPr>
        <p:spPr>
          <a:xfrm>
            <a:off x="2093554" y="3244334"/>
            <a:ext cx="285628" cy="369332"/>
          </a:xfrm>
          <a:prstGeom prst="rect">
            <a:avLst/>
          </a:prstGeom>
          <a:noFill/>
        </p:spPr>
        <p:txBody>
          <a:bodyPr wrap="square" rtlCol="0">
            <a:spAutoFit/>
          </a:bodyPr>
          <a:lstStyle/>
          <a:p>
            <a:r>
              <a:rPr lang="en-US" b="1" dirty="0">
                <a:solidFill>
                  <a:srgbClr val="FF0000"/>
                </a:solidFill>
              </a:rPr>
              <a:t>2</a:t>
            </a:r>
          </a:p>
        </p:txBody>
      </p:sp>
      <p:sp>
        <p:nvSpPr>
          <p:cNvPr id="23" name="文本框 22"/>
          <p:cNvSpPr txBox="1"/>
          <p:nvPr/>
        </p:nvSpPr>
        <p:spPr>
          <a:xfrm>
            <a:off x="1855711" y="4657142"/>
            <a:ext cx="285628" cy="369332"/>
          </a:xfrm>
          <a:prstGeom prst="rect">
            <a:avLst/>
          </a:prstGeom>
          <a:noFill/>
        </p:spPr>
        <p:txBody>
          <a:bodyPr wrap="square" rtlCol="0">
            <a:spAutoFit/>
          </a:bodyPr>
          <a:lstStyle/>
          <a:p>
            <a:r>
              <a:rPr lang="en-US" b="1" dirty="0">
                <a:solidFill>
                  <a:srgbClr val="FF0000"/>
                </a:solidFill>
              </a:rPr>
              <a:t>3</a:t>
            </a:r>
          </a:p>
        </p:txBody>
      </p:sp>
      <p:sp>
        <p:nvSpPr>
          <p:cNvPr id="24" name="文本框 23"/>
          <p:cNvSpPr txBox="1"/>
          <p:nvPr/>
        </p:nvSpPr>
        <p:spPr>
          <a:xfrm>
            <a:off x="3136791" y="4630023"/>
            <a:ext cx="285628" cy="369332"/>
          </a:xfrm>
          <a:prstGeom prst="rect">
            <a:avLst/>
          </a:prstGeom>
          <a:noFill/>
        </p:spPr>
        <p:txBody>
          <a:bodyPr wrap="square" rtlCol="0">
            <a:spAutoFit/>
          </a:bodyPr>
          <a:lstStyle/>
          <a:p>
            <a:r>
              <a:rPr lang="en-US" b="1" dirty="0">
                <a:solidFill>
                  <a:srgbClr val="FF0000"/>
                </a:solidFill>
              </a:rPr>
              <a:t>4</a:t>
            </a:r>
          </a:p>
        </p:txBody>
      </p:sp>
    </p:spTree>
    <p:extLst>
      <p:ext uri="{BB962C8B-B14F-4D97-AF65-F5344CB8AC3E}">
        <p14:creationId xmlns:p14="http://schemas.microsoft.com/office/powerpoint/2010/main" val="40233106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FF4E26-1B9F-462E-9BC6-D6604CFF5438}"/>
              </a:ext>
            </a:extLst>
          </p:cNvPr>
          <p:cNvSpPr>
            <a:spLocks noGrp="1"/>
          </p:cNvSpPr>
          <p:nvPr>
            <p:ph type="title"/>
          </p:nvPr>
        </p:nvSpPr>
        <p:spPr/>
        <p:txBody>
          <a:bodyPr/>
          <a:lstStyle/>
          <a:p>
            <a:r>
              <a:rPr lang="zh-CN" altLang="en-US" dirty="0"/>
              <a:t>测试容器与探头分布</a:t>
            </a:r>
          </a:p>
        </p:txBody>
      </p:sp>
      <p:pic>
        <p:nvPicPr>
          <p:cNvPr id="3" name="图片 2">
            <a:extLst>
              <a:ext uri="{FF2B5EF4-FFF2-40B4-BE49-F238E27FC236}">
                <a16:creationId xmlns:a16="http://schemas.microsoft.com/office/drawing/2014/main" id="{C9FA2C3F-685F-4F07-95A9-61B7B057E4CC}"/>
              </a:ext>
            </a:extLst>
          </p:cNvPr>
          <p:cNvPicPr>
            <a:picLocks noChangeAspect="1"/>
          </p:cNvPicPr>
          <p:nvPr/>
        </p:nvPicPr>
        <p:blipFill>
          <a:blip r:embed="rId2"/>
          <a:stretch>
            <a:fillRect/>
          </a:stretch>
        </p:blipFill>
        <p:spPr>
          <a:xfrm>
            <a:off x="711652" y="2044141"/>
            <a:ext cx="3853543" cy="1966240"/>
          </a:xfrm>
          <a:prstGeom prst="rect">
            <a:avLst/>
          </a:prstGeom>
        </p:spPr>
      </p:pic>
      <p:pic>
        <p:nvPicPr>
          <p:cNvPr id="4" name="图片 3">
            <a:extLst>
              <a:ext uri="{FF2B5EF4-FFF2-40B4-BE49-F238E27FC236}">
                <a16:creationId xmlns:a16="http://schemas.microsoft.com/office/drawing/2014/main" id="{8900E6E9-ADB8-4EE7-8CC7-059A81410EBE}"/>
              </a:ext>
            </a:extLst>
          </p:cNvPr>
          <p:cNvPicPr>
            <a:picLocks noChangeAspect="1"/>
          </p:cNvPicPr>
          <p:nvPr/>
        </p:nvPicPr>
        <p:blipFill>
          <a:blip r:embed="rId3"/>
          <a:stretch>
            <a:fillRect/>
          </a:stretch>
        </p:blipFill>
        <p:spPr>
          <a:xfrm>
            <a:off x="1322125" y="4529503"/>
            <a:ext cx="2698332" cy="1631811"/>
          </a:xfrm>
          <a:prstGeom prst="rect">
            <a:avLst/>
          </a:prstGeom>
        </p:spPr>
      </p:pic>
      <p:cxnSp>
        <p:nvCxnSpPr>
          <p:cNvPr id="6" name="直接连接符 5">
            <a:extLst>
              <a:ext uri="{FF2B5EF4-FFF2-40B4-BE49-F238E27FC236}">
                <a16:creationId xmlns:a16="http://schemas.microsoft.com/office/drawing/2014/main" id="{C7B274E8-50E5-4550-AE3A-7DAA1A535C7B}"/>
              </a:ext>
            </a:extLst>
          </p:cNvPr>
          <p:cNvCxnSpPr/>
          <p:nvPr/>
        </p:nvCxnSpPr>
        <p:spPr>
          <a:xfrm>
            <a:off x="2576286" y="2184400"/>
            <a:ext cx="232228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直接连接符 6">
            <a:extLst>
              <a:ext uri="{FF2B5EF4-FFF2-40B4-BE49-F238E27FC236}">
                <a16:creationId xmlns:a16="http://schemas.microsoft.com/office/drawing/2014/main" id="{AF70B4BB-3163-40C9-92FB-F402B8997953}"/>
              </a:ext>
            </a:extLst>
          </p:cNvPr>
          <p:cNvCxnSpPr/>
          <p:nvPr/>
        </p:nvCxnSpPr>
        <p:spPr>
          <a:xfrm>
            <a:off x="2576285" y="3857171"/>
            <a:ext cx="232228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直接箭头连接符 8">
            <a:extLst>
              <a:ext uri="{FF2B5EF4-FFF2-40B4-BE49-F238E27FC236}">
                <a16:creationId xmlns:a16="http://schemas.microsoft.com/office/drawing/2014/main" id="{6EF7344D-2A48-4991-84A6-2CCDD973174F}"/>
              </a:ext>
            </a:extLst>
          </p:cNvPr>
          <p:cNvCxnSpPr/>
          <p:nvPr/>
        </p:nvCxnSpPr>
        <p:spPr>
          <a:xfrm>
            <a:off x="4829629" y="2217057"/>
            <a:ext cx="0" cy="158205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0" name="文本框 9">
            <a:extLst>
              <a:ext uri="{FF2B5EF4-FFF2-40B4-BE49-F238E27FC236}">
                <a16:creationId xmlns:a16="http://schemas.microsoft.com/office/drawing/2014/main" id="{7BE113DA-7470-4D1B-A2A8-9A8710F1C18F}"/>
              </a:ext>
            </a:extLst>
          </p:cNvPr>
          <p:cNvSpPr txBox="1"/>
          <p:nvPr/>
        </p:nvSpPr>
        <p:spPr>
          <a:xfrm>
            <a:off x="4439346" y="2855616"/>
            <a:ext cx="711184" cy="276999"/>
          </a:xfrm>
          <a:prstGeom prst="rect">
            <a:avLst/>
          </a:prstGeom>
          <a:noFill/>
        </p:spPr>
        <p:txBody>
          <a:bodyPr wrap="square" rtlCol="0">
            <a:spAutoFit/>
          </a:bodyPr>
          <a:lstStyle/>
          <a:p>
            <a:r>
              <a:rPr lang="en-US" altLang="zh-CN" sz="1200" b="1" dirty="0">
                <a:solidFill>
                  <a:schemeClr val="accent1"/>
                </a:solidFill>
              </a:rPr>
              <a:t>150</a:t>
            </a:r>
            <a:endParaRPr lang="zh-CN" altLang="en-US" sz="1200" b="1" dirty="0">
              <a:solidFill>
                <a:schemeClr val="accent1"/>
              </a:solidFill>
            </a:endParaRPr>
          </a:p>
        </p:txBody>
      </p:sp>
      <p:cxnSp>
        <p:nvCxnSpPr>
          <p:cNvPr id="11" name="直接连接符 10">
            <a:extLst>
              <a:ext uri="{FF2B5EF4-FFF2-40B4-BE49-F238E27FC236}">
                <a16:creationId xmlns:a16="http://schemas.microsoft.com/office/drawing/2014/main" id="{D0EC5E26-8F11-4116-8331-499E304F9401}"/>
              </a:ext>
            </a:extLst>
          </p:cNvPr>
          <p:cNvCxnSpPr/>
          <p:nvPr/>
        </p:nvCxnSpPr>
        <p:spPr>
          <a:xfrm>
            <a:off x="2576284" y="4775200"/>
            <a:ext cx="232228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FF47B0F9-8310-4726-BE21-D42BF2405476}"/>
              </a:ext>
            </a:extLst>
          </p:cNvPr>
          <p:cNvCxnSpPr/>
          <p:nvPr/>
        </p:nvCxnSpPr>
        <p:spPr>
          <a:xfrm>
            <a:off x="2576284" y="5889171"/>
            <a:ext cx="232228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接箭头连接符 12">
            <a:extLst>
              <a:ext uri="{FF2B5EF4-FFF2-40B4-BE49-F238E27FC236}">
                <a16:creationId xmlns:a16="http://schemas.microsoft.com/office/drawing/2014/main" id="{014D73C8-769A-4843-AA21-A5D208657079}"/>
              </a:ext>
            </a:extLst>
          </p:cNvPr>
          <p:cNvCxnSpPr>
            <a:cxnSpLocks/>
          </p:cNvCxnSpPr>
          <p:nvPr/>
        </p:nvCxnSpPr>
        <p:spPr>
          <a:xfrm>
            <a:off x="4823967" y="4775200"/>
            <a:ext cx="0" cy="111397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5" name="文本框 14">
            <a:extLst>
              <a:ext uri="{FF2B5EF4-FFF2-40B4-BE49-F238E27FC236}">
                <a16:creationId xmlns:a16="http://schemas.microsoft.com/office/drawing/2014/main" id="{89A85368-5A32-4449-A1DD-688BC5681ACA}"/>
              </a:ext>
            </a:extLst>
          </p:cNvPr>
          <p:cNvSpPr txBox="1"/>
          <p:nvPr/>
        </p:nvSpPr>
        <p:spPr>
          <a:xfrm>
            <a:off x="4410317" y="5182800"/>
            <a:ext cx="711184" cy="276999"/>
          </a:xfrm>
          <a:prstGeom prst="rect">
            <a:avLst/>
          </a:prstGeom>
          <a:noFill/>
        </p:spPr>
        <p:txBody>
          <a:bodyPr wrap="square" rtlCol="0">
            <a:spAutoFit/>
          </a:bodyPr>
          <a:lstStyle/>
          <a:p>
            <a:r>
              <a:rPr lang="en-US" altLang="zh-CN" sz="1200" b="1" dirty="0">
                <a:solidFill>
                  <a:schemeClr val="accent1"/>
                </a:solidFill>
              </a:rPr>
              <a:t>150</a:t>
            </a:r>
            <a:endParaRPr lang="zh-CN" altLang="en-US" sz="1200" b="1" dirty="0">
              <a:solidFill>
                <a:schemeClr val="accent1"/>
              </a:solidFill>
            </a:endParaRPr>
          </a:p>
        </p:txBody>
      </p:sp>
      <p:graphicFrame>
        <p:nvGraphicFramePr>
          <p:cNvPr id="16" name="表格 16">
            <a:extLst>
              <a:ext uri="{FF2B5EF4-FFF2-40B4-BE49-F238E27FC236}">
                <a16:creationId xmlns:a16="http://schemas.microsoft.com/office/drawing/2014/main" id="{A456A347-A4C0-42AA-8698-BB7E1803B695}"/>
              </a:ext>
            </a:extLst>
          </p:cNvPr>
          <p:cNvGraphicFramePr>
            <a:graphicFrameLocks noGrp="1"/>
          </p:cNvGraphicFramePr>
          <p:nvPr>
            <p:extLst>
              <p:ext uri="{D42A27DB-BD31-4B8C-83A1-F6EECF244321}">
                <p14:modId xmlns:p14="http://schemas.microsoft.com/office/powerpoint/2010/main" val="2574511695"/>
              </p:ext>
            </p:extLst>
          </p:nvPr>
        </p:nvGraphicFramePr>
        <p:xfrm>
          <a:off x="5163004" y="2045350"/>
          <a:ext cx="6867318" cy="3821303"/>
        </p:xfrm>
        <a:graphic>
          <a:graphicData uri="http://schemas.openxmlformats.org/drawingml/2006/table">
            <a:tbl>
              <a:tblPr firstRow="1" bandRow="1">
                <a:tableStyleId>{5C22544A-7EE6-4342-B048-85BDC9FD1C3A}</a:tableStyleId>
              </a:tblPr>
              <a:tblGrid>
                <a:gridCol w="1593395">
                  <a:extLst>
                    <a:ext uri="{9D8B030D-6E8A-4147-A177-3AD203B41FA5}">
                      <a16:colId xmlns:a16="http://schemas.microsoft.com/office/drawing/2014/main" val="1578515739"/>
                    </a:ext>
                  </a:extLst>
                </a:gridCol>
                <a:gridCol w="1616324">
                  <a:extLst>
                    <a:ext uri="{9D8B030D-6E8A-4147-A177-3AD203B41FA5}">
                      <a16:colId xmlns:a16="http://schemas.microsoft.com/office/drawing/2014/main" val="986104016"/>
                    </a:ext>
                  </a:extLst>
                </a:gridCol>
                <a:gridCol w="3657599">
                  <a:extLst>
                    <a:ext uri="{9D8B030D-6E8A-4147-A177-3AD203B41FA5}">
                      <a16:colId xmlns:a16="http://schemas.microsoft.com/office/drawing/2014/main" val="3331766350"/>
                    </a:ext>
                  </a:extLst>
                </a:gridCol>
              </a:tblGrid>
              <a:tr h="422124">
                <a:tc>
                  <a:txBody>
                    <a:bodyPr/>
                    <a:lstStyle/>
                    <a:p>
                      <a:r>
                        <a:rPr lang="zh-CN" altLang="en-US" dirty="0"/>
                        <a:t>传感器名称</a:t>
                      </a:r>
                    </a:p>
                  </a:txBody>
                  <a:tcPr/>
                </a:tc>
                <a:tc>
                  <a:txBody>
                    <a:bodyPr/>
                    <a:lstStyle/>
                    <a:p>
                      <a:r>
                        <a:rPr lang="zh-CN" altLang="en-US" dirty="0"/>
                        <a:t>型号</a:t>
                      </a:r>
                    </a:p>
                  </a:txBody>
                  <a:tcPr/>
                </a:tc>
                <a:tc>
                  <a:txBody>
                    <a:bodyPr/>
                    <a:lstStyle/>
                    <a:p>
                      <a:r>
                        <a:rPr lang="zh-CN" altLang="en-US" dirty="0"/>
                        <a:t>参数</a:t>
                      </a:r>
                    </a:p>
                  </a:txBody>
                  <a:tcPr/>
                </a:tc>
                <a:extLst>
                  <a:ext uri="{0D108BD9-81ED-4DB2-BD59-A6C34878D82A}">
                    <a16:rowId xmlns:a16="http://schemas.microsoft.com/office/drawing/2014/main" val="2735985280"/>
                  </a:ext>
                </a:extLst>
              </a:tr>
              <a:tr h="422124">
                <a:tc>
                  <a:txBody>
                    <a:bodyPr/>
                    <a:lstStyle/>
                    <a:p>
                      <a:r>
                        <a:rPr lang="zh-CN" altLang="en-US" dirty="0"/>
                        <a:t>超声波探头</a:t>
                      </a:r>
                      <a:r>
                        <a:rPr lang="en-US" altLang="zh-CN" dirty="0"/>
                        <a:t>1</a:t>
                      </a:r>
                      <a:endParaRPr lang="zh-CN" altLang="en-US" dirty="0"/>
                    </a:p>
                  </a:txBody>
                  <a:tcPr/>
                </a:tc>
                <a:tc rowSpan="4">
                  <a:txBody>
                    <a:bodyPr/>
                    <a:lstStyle/>
                    <a:p>
                      <a:r>
                        <a:rPr lang="zh-CN" altLang="en-US" dirty="0"/>
                        <a:t>汕头超声点聚焦水浸式探头</a:t>
                      </a:r>
                    </a:p>
                  </a:txBody>
                  <a:tcPr/>
                </a:tc>
                <a:tc>
                  <a:txBody>
                    <a:bodyPr/>
                    <a:lstStyle/>
                    <a:p>
                      <a:r>
                        <a:rPr lang="en-US" altLang="zh-CN" dirty="0"/>
                        <a:t>1MHz </a:t>
                      </a:r>
                      <a:r>
                        <a:rPr lang="zh-CN" altLang="en-US" dirty="0"/>
                        <a:t>晶片尺寸</a:t>
                      </a:r>
                      <a:r>
                        <a:rPr lang="en-US" altLang="zh-CN" dirty="0"/>
                        <a:t>:10mm </a:t>
                      </a:r>
                      <a:r>
                        <a:rPr lang="zh-CN" altLang="en-US" dirty="0"/>
                        <a:t>焦距</a:t>
                      </a:r>
                      <a:r>
                        <a:rPr lang="en-US" altLang="zh-CN" dirty="0"/>
                        <a:t>:120mm</a:t>
                      </a:r>
                      <a:endParaRPr lang="zh-CN" altLang="en-US" dirty="0"/>
                    </a:p>
                  </a:txBody>
                  <a:tcPr/>
                </a:tc>
                <a:extLst>
                  <a:ext uri="{0D108BD9-81ED-4DB2-BD59-A6C34878D82A}">
                    <a16:rowId xmlns:a16="http://schemas.microsoft.com/office/drawing/2014/main" val="119577629"/>
                  </a:ext>
                </a:extLst>
              </a:tr>
              <a:tr h="42212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超声波探头</a:t>
                      </a:r>
                      <a:r>
                        <a:rPr lang="en-US" altLang="zh-CN" dirty="0"/>
                        <a:t>2</a:t>
                      </a:r>
                      <a:endParaRPr lang="zh-CN" altLang="en-US" dirty="0"/>
                    </a:p>
                  </a:txBody>
                  <a:tcPr/>
                </a:tc>
                <a:tc vMerge="1">
                  <a:txBody>
                    <a:bodyPr/>
                    <a:lstStyle/>
                    <a:p>
                      <a:endParaRPr lang="zh-CN" altLang="en-US" dirty="0"/>
                    </a:p>
                  </a:txBody>
                  <a:tcPr/>
                </a:tc>
                <a:tc>
                  <a:txBody>
                    <a:bodyPr/>
                    <a:lstStyle/>
                    <a:p>
                      <a:r>
                        <a:rPr lang="en-US" altLang="zh-CN" dirty="0"/>
                        <a:t>1.25MHz </a:t>
                      </a:r>
                      <a:r>
                        <a:rPr lang="zh-CN" altLang="en-US" dirty="0"/>
                        <a:t>晶片尺寸</a:t>
                      </a:r>
                      <a:r>
                        <a:rPr lang="en-US" altLang="zh-CN" dirty="0"/>
                        <a:t>:10mm </a:t>
                      </a:r>
                      <a:r>
                        <a:rPr lang="zh-CN" altLang="en-US" dirty="0"/>
                        <a:t>焦距</a:t>
                      </a:r>
                      <a:r>
                        <a:rPr lang="en-US" altLang="zh-CN" dirty="0"/>
                        <a:t>:120mm</a:t>
                      </a:r>
                      <a:endParaRPr lang="zh-CN" altLang="en-US" dirty="0"/>
                    </a:p>
                  </a:txBody>
                  <a:tcPr/>
                </a:tc>
                <a:extLst>
                  <a:ext uri="{0D108BD9-81ED-4DB2-BD59-A6C34878D82A}">
                    <a16:rowId xmlns:a16="http://schemas.microsoft.com/office/drawing/2014/main" val="2241767081"/>
                  </a:ext>
                </a:extLst>
              </a:tr>
              <a:tr h="42212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超声波探头</a:t>
                      </a:r>
                      <a:r>
                        <a:rPr lang="en-US" altLang="zh-CN" dirty="0"/>
                        <a:t>3</a:t>
                      </a:r>
                      <a:endParaRPr lang="zh-CN" altLang="en-US" dirty="0"/>
                    </a:p>
                  </a:txBody>
                  <a:tcPr/>
                </a:tc>
                <a:tc vMerge="1">
                  <a:txBody>
                    <a:bodyPr/>
                    <a:lstStyle/>
                    <a:p>
                      <a:endParaRPr lang="zh-CN" altLang="en-US"/>
                    </a:p>
                  </a:txBody>
                  <a:tcPr/>
                </a:tc>
                <a:tc>
                  <a:txBody>
                    <a:bodyPr/>
                    <a:lstStyle/>
                    <a:p>
                      <a:r>
                        <a:rPr lang="en-US" altLang="zh-CN" dirty="0"/>
                        <a:t>1MHz </a:t>
                      </a:r>
                      <a:r>
                        <a:rPr lang="zh-CN" altLang="en-US" dirty="0"/>
                        <a:t>晶片尺寸</a:t>
                      </a:r>
                      <a:r>
                        <a:rPr lang="en-US" altLang="zh-CN" dirty="0"/>
                        <a:t>:10mm </a:t>
                      </a:r>
                      <a:r>
                        <a:rPr lang="zh-CN" altLang="en-US" dirty="0"/>
                        <a:t>焦距</a:t>
                      </a:r>
                      <a:r>
                        <a:rPr lang="en-US" altLang="zh-CN" dirty="0"/>
                        <a:t>:120mm</a:t>
                      </a:r>
                      <a:endParaRPr lang="zh-CN" altLang="en-US" dirty="0"/>
                    </a:p>
                  </a:txBody>
                  <a:tcPr/>
                </a:tc>
                <a:extLst>
                  <a:ext uri="{0D108BD9-81ED-4DB2-BD59-A6C34878D82A}">
                    <a16:rowId xmlns:a16="http://schemas.microsoft.com/office/drawing/2014/main" val="1142917262"/>
                  </a:ext>
                </a:extLst>
              </a:tr>
              <a:tr h="42212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超声波探头</a:t>
                      </a:r>
                      <a:r>
                        <a:rPr lang="en-US" altLang="zh-CN" dirty="0"/>
                        <a:t>4</a:t>
                      </a:r>
                      <a:endParaRPr lang="zh-CN" altLang="en-US" dirty="0"/>
                    </a:p>
                  </a:txBody>
                  <a:tcPr/>
                </a:tc>
                <a:tc vMerge="1">
                  <a:txBody>
                    <a:bodyPr/>
                    <a:lstStyle/>
                    <a:p>
                      <a:endParaRPr lang="zh-CN" altLang="en-US" dirty="0"/>
                    </a:p>
                  </a:txBody>
                  <a:tcPr/>
                </a:tc>
                <a:tc>
                  <a:txBody>
                    <a:bodyPr/>
                    <a:lstStyle/>
                    <a:p>
                      <a:r>
                        <a:rPr lang="en-US" altLang="zh-CN" dirty="0"/>
                        <a:t>1.25MHz </a:t>
                      </a:r>
                      <a:r>
                        <a:rPr lang="zh-CN" altLang="en-US" dirty="0"/>
                        <a:t>晶片尺寸</a:t>
                      </a:r>
                      <a:r>
                        <a:rPr lang="en-US" altLang="zh-CN" dirty="0"/>
                        <a:t>:10mm </a:t>
                      </a:r>
                      <a:r>
                        <a:rPr lang="zh-CN" altLang="en-US" dirty="0"/>
                        <a:t>焦距</a:t>
                      </a:r>
                      <a:r>
                        <a:rPr lang="en-US" altLang="zh-CN" dirty="0"/>
                        <a:t>:120mm</a:t>
                      </a:r>
                      <a:endParaRPr lang="zh-CN" altLang="en-US" dirty="0"/>
                    </a:p>
                  </a:txBody>
                  <a:tcPr/>
                </a:tc>
                <a:extLst>
                  <a:ext uri="{0D108BD9-81ED-4DB2-BD59-A6C34878D82A}">
                    <a16:rowId xmlns:a16="http://schemas.microsoft.com/office/drawing/2014/main" val="3984963339"/>
                  </a:ext>
                </a:extLst>
              </a:tr>
              <a:tr h="42212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温度传感器</a:t>
                      </a:r>
                    </a:p>
                  </a:txBody>
                  <a:tcPr/>
                </a:tc>
                <a:tc>
                  <a:txBody>
                    <a:bodyPr/>
                    <a:lstStyle/>
                    <a:p>
                      <a:r>
                        <a:rPr lang="zh-CN" altLang="en-US" dirty="0"/>
                        <a:t>铂热电阻</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pt100</a:t>
                      </a:r>
                      <a:endParaRPr lang="zh-CN" altLang="en-US" dirty="0"/>
                    </a:p>
                  </a:txBody>
                  <a:tcPr/>
                </a:tc>
                <a:extLst>
                  <a:ext uri="{0D108BD9-81ED-4DB2-BD59-A6C34878D82A}">
                    <a16:rowId xmlns:a16="http://schemas.microsoft.com/office/drawing/2014/main" val="2758240923"/>
                  </a:ext>
                </a:extLst>
              </a:tr>
              <a:tr h="422124">
                <a:tc>
                  <a:txBody>
                    <a:bodyPr/>
                    <a:lstStyle/>
                    <a:p>
                      <a:r>
                        <a:rPr lang="zh-CN" altLang="en-US" dirty="0"/>
                        <a:t>压力传感器</a:t>
                      </a:r>
                      <a:r>
                        <a:rPr lang="en-US" altLang="zh-CN" dirty="0"/>
                        <a:t>1</a:t>
                      </a:r>
                      <a:endParaRPr lang="zh-CN" altLang="en-US" dirty="0"/>
                    </a:p>
                  </a:txBody>
                  <a:tcPr/>
                </a:tc>
                <a:tc rowSpan="2">
                  <a:txBody>
                    <a:bodyPr/>
                    <a:lstStyle/>
                    <a:p>
                      <a:r>
                        <a:rPr lang="zh-CN" altLang="en-US" sz="1800" b="0" i="0" kern="1200" dirty="0">
                          <a:solidFill>
                            <a:schemeClr val="dk1"/>
                          </a:solidFill>
                          <a:effectLst/>
                          <a:latin typeface="+mn-lt"/>
                          <a:ea typeface="+mn-ea"/>
                          <a:cs typeface="+mn-cs"/>
                        </a:rPr>
                        <a:t>基恩士</a:t>
                      </a:r>
                      <a:r>
                        <a:rPr lang="en-US" sz="1800" b="0" i="0" kern="1200" dirty="0">
                          <a:solidFill>
                            <a:schemeClr val="dk1"/>
                          </a:solidFill>
                          <a:effectLst/>
                          <a:latin typeface="+mn-lt"/>
                          <a:ea typeface="+mn-ea"/>
                          <a:cs typeface="+mn-cs"/>
                        </a:rPr>
                        <a:t>AP-12S</a:t>
                      </a:r>
                    </a:p>
                    <a:p>
                      <a:endParaRPr lang="zh-CN" altLang="en-US" dirty="0"/>
                    </a:p>
                  </a:txBody>
                  <a:tcPr/>
                </a:tc>
                <a:tc rowSpan="2">
                  <a:txBody>
                    <a:bodyPr/>
                    <a:lstStyle/>
                    <a:p>
                      <a:r>
                        <a:rPr lang="en-US" altLang="zh-CN" dirty="0"/>
                        <a:t>4-20mA</a:t>
                      </a:r>
                      <a:r>
                        <a:rPr lang="zh-CN" altLang="en-US" dirty="0"/>
                        <a:t>输出</a:t>
                      </a:r>
                      <a:endParaRPr lang="en-US" altLang="zh-CN" dirty="0"/>
                    </a:p>
                  </a:txBody>
                  <a:tcPr/>
                </a:tc>
                <a:extLst>
                  <a:ext uri="{0D108BD9-81ED-4DB2-BD59-A6C34878D82A}">
                    <a16:rowId xmlns:a16="http://schemas.microsoft.com/office/drawing/2014/main" val="771717282"/>
                  </a:ext>
                </a:extLst>
              </a:tr>
              <a:tr h="430523">
                <a:tc>
                  <a:txBody>
                    <a:bodyPr/>
                    <a:lstStyle/>
                    <a:p>
                      <a:r>
                        <a:rPr lang="zh-CN" altLang="en-US" dirty="0"/>
                        <a:t>压力传感器</a:t>
                      </a:r>
                      <a:r>
                        <a:rPr lang="en-US" altLang="zh-CN" dirty="0"/>
                        <a:t>2</a:t>
                      </a:r>
                      <a:endParaRPr lang="zh-CN" altLang="en-US" dirty="0"/>
                    </a:p>
                  </a:txBody>
                  <a:tcPr/>
                </a:tc>
                <a:tc vMerge="1">
                  <a:txBody>
                    <a:bodyPr/>
                    <a:lstStyle/>
                    <a:p>
                      <a:r>
                        <a:rPr lang="en-US" sz="1800" b="1" i="0" kern="1200" dirty="0">
                          <a:solidFill>
                            <a:schemeClr val="dk1"/>
                          </a:solidFill>
                          <a:effectLst/>
                          <a:latin typeface="+mn-lt"/>
                          <a:ea typeface="+mn-ea"/>
                          <a:cs typeface="+mn-cs"/>
                        </a:rPr>
                        <a:t>AP-12S</a:t>
                      </a:r>
                      <a:endParaRPr lang="zh-CN" altLang="en-US" dirty="0"/>
                    </a:p>
                  </a:txBody>
                  <a:tcPr/>
                </a:tc>
                <a:tc vMerge="1">
                  <a:txBody>
                    <a:bodyPr/>
                    <a:lstStyle/>
                    <a:p>
                      <a:endParaRPr lang="zh-CN" altLang="en-US" dirty="0"/>
                    </a:p>
                  </a:txBody>
                  <a:tcPr/>
                </a:tc>
                <a:extLst>
                  <a:ext uri="{0D108BD9-81ED-4DB2-BD59-A6C34878D82A}">
                    <a16:rowId xmlns:a16="http://schemas.microsoft.com/office/drawing/2014/main" val="2061946412"/>
                  </a:ext>
                </a:extLst>
              </a:tr>
            </a:tbl>
          </a:graphicData>
        </a:graphic>
      </p:graphicFrame>
    </p:spTree>
    <p:extLst>
      <p:ext uri="{BB962C8B-B14F-4D97-AF65-F5344CB8AC3E}">
        <p14:creationId xmlns:p14="http://schemas.microsoft.com/office/powerpoint/2010/main" val="27692663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FF4E26-1B9F-462E-9BC6-D6604CFF5438}"/>
              </a:ext>
            </a:extLst>
          </p:cNvPr>
          <p:cNvSpPr>
            <a:spLocks noGrp="1"/>
          </p:cNvSpPr>
          <p:nvPr>
            <p:ph type="title"/>
          </p:nvPr>
        </p:nvSpPr>
        <p:spPr/>
        <p:txBody>
          <a:bodyPr/>
          <a:lstStyle/>
          <a:p>
            <a:r>
              <a:rPr lang="zh-CN" altLang="en-US" dirty="0"/>
              <a:t>频率选择</a:t>
            </a:r>
          </a:p>
        </p:txBody>
      </p:sp>
      <p:sp>
        <p:nvSpPr>
          <p:cNvPr id="14" name="文本框 13">
            <a:extLst>
              <a:ext uri="{FF2B5EF4-FFF2-40B4-BE49-F238E27FC236}">
                <a16:creationId xmlns:a16="http://schemas.microsoft.com/office/drawing/2014/main" id="{F86D0C42-D4F1-40C8-BD45-036B024F1942}"/>
              </a:ext>
            </a:extLst>
          </p:cNvPr>
          <p:cNvSpPr txBox="1"/>
          <p:nvPr/>
        </p:nvSpPr>
        <p:spPr>
          <a:xfrm>
            <a:off x="734037" y="1714632"/>
            <a:ext cx="10619147" cy="646331"/>
          </a:xfrm>
          <a:prstGeom prst="rect">
            <a:avLst/>
          </a:prstGeom>
          <a:noFill/>
        </p:spPr>
        <p:txBody>
          <a:bodyPr wrap="square" rtlCol="0">
            <a:spAutoFit/>
          </a:bodyPr>
          <a:lstStyle/>
          <a:p>
            <a:r>
              <a:rPr lang="zh-CN" altLang="en-US" b="1" dirty="0"/>
              <a:t>浆体中的超声衰减不仅与微粒浓度有关，还与微粒颗粒大小有关。建筑料浆中的微粒大小不一，需要选择合适的超声波频率，使得其衰减对微粒浓度敏感，而对微粒颗粒大小不敏感。</a:t>
            </a:r>
            <a:endParaRPr lang="en-US" altLang="zh-CN" b="1" dirty="0"/>
          </a:p>
        </p:txBody>
      </p:sp>
      <p:pic>
        <p:nvPicPr>
          <p:cNvPr id="3" name="图片 2">
            <a:extLst>
              <a:ext uri="{FF2B5EF4-FFF2-40B4-BE49-F238E27FC236}">
                <a16:creationId xmlns:a16="http://schemas.microsoft.com/office/drawing/2014/main" id="{F16A6A03-3A4E-4D1C-A295-238CF1F7DECB}"/>
              </a:ext>
            </a:extLst>
          </p:cNvPr>
          <p:cNvPicPr>
            <a:picLocks noChangeAspect="1"/>
          </p:cNvPicPr>
          <p:nvPr/>
        </p:nvPicPr>
        <p:blipFill>
          <a:blip r:embed="rId2"/>
          <a:stretch>
            <a:fillRect/>
          </a:stretch>
        </p:blipFill>
        <p:spPr>
          <a:xfrm>
            <a:off x="406718" y="2695492"/>
            <a:ext cx="4785484" cy="3022794"/>
          </a:xfrm>
          <a:prstGeom prst="rect">
            <a:avLst/>
          </a:prstGeom>
        </p:spPr>
      </p:pic>
      <p:sp>
        <p:nvSpPr>
          <p:cNvPr id="4" name="文本框 3">
            <a:extLst>
              <a:ext uri="{FF2B5EF4-FFF2-40B4-BE49-F238E27FC236}">
                <a16:creationId xmlns:a16="http://schemas.microsoft.com/office/drawing/2014/main" id="{26128995-91B8-4AE6-BF29-A201465B2997}"/>
              </a:ext>
            </a:extLst>
          </p:cNvPr>
          <p:cNvSpPr txBox="1"/>
          <p:nvPr/>
        </p:nvSpPr>
        <p:spPr>
          <a:xfrm>
            <a:off x="1184744" y="5661329"/>
            <a:ext cx="3784821" cy="307777"/>
          </a:xfrm>
          <a:prstGeom prst="rect">
            <a:avLst/>
          </a:prstGeom>
          <a:noFill/>
        </p:spPr>
        <p:txBody>
          <a:bodyPr wrap="square" rtlCol="0">
            <a:spAutoFit/>
          </a:bodyPr>
          <a:lstStyle/>
          <a:p>
            <a:r>
              <a:rPr lang="zh-CN" altLang="en-US" sz="1400" dirty="0"/>
              <a:t>玻璃珠</a:t>
            </a:r>
            <a:r>
              <a:rPr lang="en-US" altLang="zh-CN" sz="1400" dirty="0"/>
              <a:t>-</a:t>
            </a:r>
            <a:r>
              <a:rPr lang="zh-CN" altLang="en-US" sz="1400" dirty="0"/>
              <a:t>水悬浊液中的声衰减系数</a:t>
            </a:r>
            <a:r>
              <a:rPr lang="en-US" altLang="zh-CN" sz="1400" dirty="0"/>
              <a:t>(ECAH</a:t>
            </a:r>
            <a:r>
              <a:rPr lang="zh-CN" altLang="en-US" sz="1400" dirty="0"/>
              <a:t>模型</a:t>
            </a:r>
            <a:r>
              <a:rPr lang="en-US" altLang="zh-CN" sz="1400" dirty="0"/>
              <a:t>)[1]</a:t>
            </a:r>
            <a:endParaRPr lang="zh-CN" altLang="en-US" sz="1400" dirty="0"/>
          </a:p>
        </p:txBody>
      </p:sp>
      <p:sp>
        <p:nvSpPr>
          <p:cNvPr id="8" name="文本框 7">
            <a:extLst>
              <a:ext uri="{FF2B5EF4-FFF2-40B4-BE49-F238E27FC236}">
                <a16:creationId xmlns:a16="http://schemas.microsoft.com/office/drawing/2014/main" id="{B58BE9A1-E457-4952-9F9A-08D940C46252}"/>
              </a:ext>
            </a:extLst>
          </p:cNvPr>
          <p:cNvSpPr txBox="1"/>
          <p:nvPr/>
        </p:nvSpPr>
        <p:spPr>
          <a:xfrm>
            <a:off x="657224" y="5992282"/>
            <a:ext cx="9607910" cy="400110"/>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1000" b="0" i="0" u="none" strike="noStrike" kern="1200" cap="none" spc="0" normalizeH="0" baseline="0" noProof="0" dirty="0">
                <a:ln>
                  <a:noFill/>
                </a:ln>
                <a:solidFill>
                  <a:srgbClr val="C00000"/>
                </a:solidFill>
                <a:effectLst/>
                <a:uLnTx/>
                <a:uFillTx/>
                <a:latin typeface="Calibri Light" panose="020F0302020204030204"/>
                <a:ea typeface="宋体" panose="02010600030101010101" pitchFamily="2" charset="-122"/>
                <a:cs typeface="+mn-cs"/>
              </a:rPr>
              <a:t>[</a:t>
            </a:r>
            <a:r>
              <a:rPr lang="en-US" altLang="zh-CN" sz="1000" dirty="0">
                <a:solidFill>
                  <a:srgbClr val="C00000"/>
                </a:solidFill>
                <a:latin typeface="Calibri Light" panose="020F0302020204030204"/>
                <a:ea typeface="宋体" panose="02010600030101010101" pitchFamily="2" charset="-122"/>
              </a:rPr>
              <a:t>1</a:t>
            </a:r>
            <a:r>
              <a:rPr kumimoji="0" lang="en-US" altLang="zh-CN" sz="1000" b="0" i="0" u="none" strike="noStrike" kern="1200" cap="none" spc="0" normalizeH="0" baseline="0" noProof="0" dirty="0">
                <a:ln>
                  <a:noFill/>
                </a:ln>
                <a:solidFill>
                  <a:srgbClr val="C00000"/>
                </a:solidFill>
                <a:effectLst/>
                <a:uLnTx/>
                <a:uFillTx/>
                <a:latin typeface="Calibri Light" panose="020F0302020204030204"/>
                <a:ea typeface="宋体" panose="02010600030101010101" pitchFamily="2" charset="-122"/>
                <a:cs typeface="+mn-cs"/>
              </a:rPr>
              <a:t>] ALLEGRA</a:t>
            </a:r>
            <a:r>
              <a:rPr kumimoji="0" lang="zh-CN" altLang="en-US" sz="1000" b="0" i="0" u="none" strike="noStrike" kern="1200" cap="none" spc="0" normalizeH="0" baseline="0" noProof="0" dirty="0">
                <a:ln>
                  <a:noFill/>
                </a:ln>
                <a:solidFill>
                  <a:srgbClr val="C00000"/>
                </a:solidFill>
                <a:effectLst/>
                <a:uLnTx/>
                <a:uFillTx/>
                <a:latin typeface="Calibri Light" panose="020F0302020204030204"/>
                <a:ea typeface="宋体" panose="02010600030101010101" pitchFamily="2" charset="-122"/>
                <a:cs typeface="+mn-cs"/>
              </a:rPr>
              <a:t> </a:t>
            </a:r>
            <a:r>
              <a:rPr kumimoji="0" lang="en-US" altLang="zh-CN" sz="1000" b="0" i="0" u="none" strike="noStrike" kern="1200" cap="none" spc="0" normalizeH="0" baseline="0" noProof="0" dirty="0">
                <a:ln>
                  <a:noFill/>
                </a:ln>
                <a:solidFill>
                  <a:srgbClr val="C00000"/>
                </a:solidFill>
                <a:effectLst/>
                <a:uLnTx/>
                <a:uFillTx/>
                <a:latin typeface="Calibri Light" panose="020F0302020204030204"/>
                <a:ea typeface="宋体" panose="02010600030101010101" pitchFamily="2" charset="-122"/>
                <a:cs typeface="+mn-cs"/>
              </a:rPr>
              <a:t>J, RS AHAWLEY. Attenuation of sound in suspensions emulsions: theory and experiments[J]. </a:t>
            </a:r>
            <a:r>
              <a:rPr kumimoji="0" lang="en-US" altLang="zh-CN" sz="1000" b="0" i="0" u="none" strike="noStrike" kern="1200" cap="none" spc="0" normalizeH="0" baseline="0" noProof="0" dirty="0" err="1">
                <a:ln>
                  <a:noFill/>
                </a:ln>
                <a:solidFill>
                  <a:srgbClr val="C00000"/>
                </a:solidFill>
                <a:effectLst/>
                <a:uLnTx/>
                <a:uFillTx/>
                <a:latin typeface="Calibri Light" panose="020F0302020204030204"/>
                <a:ea typeface="宋体" panose="02010600030101010101" pitchFamily="2" charset="-122"/>
                <a:cs typeface="+mn-cs"/>
              </a:rPr>
              <a:t>Acoust</a:t>
            </a:r>
            <a:r>
              <a:rPr kumimoji="0" lang="en-US" altLang="zh-CN" sz="1000" b="0" i="0" u="none" strike="noStrike" kern="1200" cap="none" spc="0" normalizeH="0" baseline="0" noProof="0" dirty="0">
                <a:ln>
                  <a:noFill/>
                </a:ln>
                <a:solidFill>
                  <a:srgbClr val="C00000"/>
                </a:solidFill>
                <a:effectLst/>
                <a:uLnTx/>
                <a:uFillTx/>
                <a:latin typeface="Calibri Light" panose="020F0302020204030204"/>
                <a:ea typeface="宋体" panose="02010600030101010101" pitchFamily="2" charset="-122"/>
                <a:cs typeface="+mn-cs"/>
              </a:rPr>
              <a:t>. Soc. Am. 1972, 51, 1545-1564</a:t>
            </a:r>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000" dirty="0">
                <a:solidFill>
                  <a:srgbClr val="C00000"/>
                </a:solidFill>
                <a:latin typeface="Calibri Light" panose="020F0302020204030204"/>
                <a:ea typeface="宋体" panose="02010600030101010101" pitchFamily="2" charset="-122"/>
              </a:rPr>
              <a:t>[2] DUKHIN A.S.P.J. GOETZ. Ultrasound for characterizing colloids particle sizing, zeta potential, Rheology[J]. Studies in interface science. Elsevier, 2002, 57, 106-109</a:t>
            </a:r>
            <a:endParaRPr kumimoji="0" lang="en-US" altLang="zh-CN" sz="1000" b="0" i="0" u="none" strike="noStrike" kern="1200" cap="none" spc="0" normalizeH="0" baseline="0" noProof="0" dirty="0">
              <a:ln>
                <a:noFill/>
              </a:ln>
              <a:solidFill>
                <a:srgbClr val="C00000"/>
              </a:solidFill>
              <a:effectLst/>
              <a:uLnTx/>
              <a:uFillTx/>
              <a:latin typeface="Calibri Light" panose="020F0302020204030204"/>
              <a:ea typeface="宋体" panose="02010600030101010101" pitchFamily="2" charset="-122"/>
              <a:cs typeface="+mn-cs"/>
            </a:endParaRPr>
          </a:p>
        </p:txBody>
      </p:sp>
      <mc:AlternateContent xmlns:mc="http://schemas.openxmlformats.org/markup-compatibility/2006">
        <mc:Choice xmlns:a14="http://schemas.microsoft.com/office/drawing/2010/main" Requires="a14">
          <p:sp>
            <p:nvSpPr>
              <p:cNvPr id="6" name="文本框 5">
                <a:extLst>
                  <a:ext uri="{FF2B5EF4-FFF2-40B4-BE49-F238E27FC236}">
                    <a16:creationId xmlns:a16="http://schemas.microsoft.com/office/drawing/2014/main" id="{DFC6C8B3-6C11-4265-95A9-0DA9654D430E}"/>
                  </a:ext>
                </a:extLst>
              </p:cNvPr>
              <p:cNvSpPr txBox="1"/>
              <p:nvPr/>
            </p:nvSpPr>
            <p:spPr>
              <a:xfrm>
                <a:off x="5080882" y="2695492"/>
                <a:ext cx="7111118" cy="3139321"/>
              </a:xfrm>
              <a:prstGeom prst="rect">
                <a:avLst/>
              </a:prstGeom>
              <a:noFill/>
            </p:spPr>
            <p:txBody>
              <a:bodyPr wrap="square" rtlCol="0">
                <a:spAutoFit/>
              </a:bodyPr>
              <a:lstStyle/>
              <a:p>
                <a:r>
                  <a:rPr lang="zh-CN" altLang="en-US" dirty="0">
                    <a:latin typeface="+mj-ea"/>
                    <a:ea typeface="+mj-ea"/>
                  </a:rPr>
                  <a:t>根据</a:t>
                </a:r>
                <a:r>
                  <a:rPr lang="en-US" altLang="zh-CN" dirty="0">
                    <a:latin typeface="+mj-ea"/>
                    <a:ea typeface="+mj-ea"/>
                  </a:rPr>
                  <a:t>ECAH</a:t>
                </a:r>
                <a:r>
                  <a:rPr lang="zh-CN" altLang="en-US" dirty="0">
                    <a:latin typeface="+mj-ea"/>
                    <a:ea typeface="+mj-ea"/>
                  </a:rPr>
                  <a:t>模型中颗粒平均粒度和浓度与声衰减系数之间的关系</a:t>
                </a:r>
                <a:r>
                  <a:rPr lang="en-US" altLang="zh-CN" dirty="0">
                    <a:latin typeface="+mj-ea"/>
                    <a:ea typeface="+mj-ea"/>
                  </a:rPr>
                  <a:t>[1]</a:t>
                </a:r>
                <a:r>
                  <a:rPr lang="zh-CN" altLang="en-US" dirty="0">
                    <a:latin typeface="+mj-ea"/>
                    <a:ea typeface="+mj-ea"/>
                  </a:rPr>
                  <a:t>以及文献</a:t>
                </a:r>
                <a:r>
                  <a:rPr lang="en-US" altLang="zh-CN" dirty="0">
                    <a:latin typeface="+mj-ea"/>
                    <a:ea typeface="+mj-ea"/>
                  </a:rPr>
                  <a:t>[2]</a:t>
                </a:r>
                <a:r>
                  <a:rPr lang="zh-CN" altLang="en-US" dirty="0">
                    <a:latin typeface="+mj-ea"/>
                    <a:ea typeface="+mj-ea"/>
                  </a:rPr>
                  <a:t>：当超声衰减处在散射区和粘滞区的过渡区域上，一定范围内的粒径对声衰减系数影响较小</a:t>
                </a:r>
                <a:r>
                  <a:rPr lang="zh-CN" altLang="en-US" b="1" dirty="0">
                    <a:latin typeface="+mj-ea"/>
                    <a:ea typeface="+mj-ea"/>
                  </a:rPr>
                  <a:t>。</a:t>
                </a:r>
                <a:endParaRPr lang="en-US" altLang="zh-CN" b="1" dirty="0">
                  <a:latin typeface="+mj-ea"/>
                  <a:ea typeface="+mj-ea"/>
                </a:endParaRPr>
              </a:p>
              <a:p>
                <a:endParaRPr lang="en-US" altLang="zh-CN" b="1" dirty="0">
                  <a:latin typeface="+mj-ea"/>
                  <a:ea typeface="+mj-ea"/>
                </a:endParaRPr>
              </a:p>
              <a:p>
                <a:r>
                  <a:rPr lang="en-US" altLang="zh-CN" b="1" dirty="0">
                    <a:latin typeface="+mj-ea"/>
                    <a:ea typeface="+mj-ea"/>
                  </a:rPr>
                  <a:t>		</a:t>
                </a:r>
                <a:r>
                  <a:rPr lang="zh-CN" altLang="en-US" b="1" dirty="0">
                    <a:solidFill>
                      <a:schemeClr val="accent1"/>
                    </a:solidFill>
                    <a:latin typeface="+mj-ea"/>
                    <a:ea typeface="+mj-ea"/>
                  </a:rPr>
                  <a:t>衰减系数      体积浓度   粒径  消声系数</a:t>
                </a:r>
                <a:r>
                  <a:rPr lang="en-US" altLang="zh-CN" b="1" dirty="0">
                    <a:solidFill>
                      <a:schemeClr val="accent1"/>
                    </a:solidFill>
                    <a:latin typeface="+mj-ea"/>
                    <a:ea typeface="+mj-ea"/>
                  </a:rPr>
                  <a:t>(</a:t>
                </a:r>
                <a:r>
                  <a:rPr lang="zh-CN" altLang="en-US" b="1" dirty="0">
                    <a:solidFill>
                      <a:schemeClr val="accent1"/>
                    </a:solidFill>
                    <a:latin typeface="+mj-ea"/>
                    <a:ea typeface="+mj-ea"/>
                  </a:rPr>
                  <a:t>与浓度无关</a:t>
                </a:r>
                <a:r>
                  <a:rPr lang="en-US" altLang="zh-CN" b="1" dirty="0">
                    <a:solidFill>
                      <a:schemeClr val="accent1"/>
                    </a:solidFill>
                    <a:latin typeface="+mj-ea"/>
                    <a:ea typeface="+mj-ea"/>
                  </a:rPr>
                  <a:t>)</a:t>
                </a:r>
              </a:p>
              <a:p>
                <a:endParaRPr lang="en-US" altLang="zh-CN" b="1" dirty="0">
                  <a:latin typeface="+mj-ea"/>
                  <a:ea typeface="+mj-ea"/>
                </a:endParaRPr>
              </a:p>
              <a:p>
                <a:r>
                  <a:rPr lang="en-US" altLang="zh-CN" b="1" dirty="0">
                    <a:latin typeface="+mj-ea"/>
                    <a:ea typeface="+mj-ea"/>
                  </a:rPr>
                  <a:t>ECAH</a:t>
                </a:r>
                <a:r>
                  <a:rPr lang="zh-CN" altLang="en-US" b="1" dirty="0">
                    <a:latin typeface="+mj-ea"/>
                    <a:ea typeface="+mj-ea"/>
                  </a:rPr>
                  <a:t>模型：</a:t>
                </a:r>
                <a:endParaRPr lang="en-US" altLang="zh-CN" b="1" dirty="0">
                  <a:latin typeface="+mj-ea"/>
                  <a:ea typeface="+mj-ea"/>
                </a:endParaRPr>
              </a:p>
              <a:p>
                <a:endParaRPr lang="en-US" altLang="zh-CN" b="1" dirty="0">
                  <a:latin typeface="+mj-ea"/>
                  <a:ea typeface="+mj-ea"/>
                </a:endParaRPr>
              </a:p>
              <a:p>
                <a:endParaRPr lang="en-US" altLang="zh-CN" b="1" dirty="0">
                  <a:latin typeface="+mj-ea"/>
                  <a:ea typeface="+mj-ea"/>
                </a:endParaRPr>
              </a:p>
              <a:p>
                <a:r>
                  <a:rPr lang="zh-CN" altLang="en-US" dirty="0">
                    <a:latin typeface="+mj-ea"/>
                    <a:ea typeface="+mj-ea"/>
                  </a:rPr>
                  <a:t>经过研磨后，建筑料浆中多数颗粒粒径范围在 </a:t>
                </a:r>
                <a14:m>
                  <m:oMath xmlns:m="http://schemas.openxmlformats.org/officeDocument/2006/math">
                    <m:r>
                      <a:rPr lang="en-US" altLang="zh-CN" b="0" i="0" smtClean="0">
                        <a:latin typeface="Cambria Math" panose="02040503050406030204" pitchFamily="18" charset="0"/>
                      </a:rPr>
                      <m:t>1−</m:t>
                    </m:r>
                    <m:r>
                      <a:rPr lang="en-US" altLang="zh-CN" b="0" i="1" smtClean="0">
                        <a:latin typeface="Cambria Math" panose="02040503050406030204" pitchFamily="18" charset="0"/>
                      </a:rPr>
                      <m:t>50</m:t>
                    </m:r>
                    <m:r>
                      <a:rPr lang="el-GR" altLang="zh-CN" b="0" i="1" smtClean="0">
                        <a:latin typeface="Cambria Math" panose="02040503050406030204" pitchFamily="18" charset="0"/>
                        <a:ea typeface="Cambria Math" panose="02040503050406030204" pitchFamily="18" charset="0"/>
                      </a:rPr>
                      <m:t>𝜇</m:t>
                    </m:r>
                    <m:r>
                      <a:rPr lang="en-US" altLang="zh-CN" b="0" i="1" smtClean="0">
                        <a:latin typeface="Cambria Math" panose="02040503050406030204" pitchFamily="18" charset="0"/>
                        <a:ea typeface="Cambria Math" panose="02040503050406030204" pitchFamily="18" charset="0"/>
                      </a:rPr>
                      <m:t>𝑚</m:t>
                    </m:r>
                  </m:oMath>
                </a14:m>
                <a:r>
                  <a:rPr lang="zh-CN" altLang="en-US" dirty="0"/>
                  <a:t>之间</a:t>
                </a:r>
                <a:endParaRPr lang="en-US" altLang="zh-CN" dirty="0"/>
              </a:p>
              <a:p>
                <a:r>
                  <a:rPr lang="zh-CN" altLang="en-US" dirty="0">
                    <a:latin typeface="+mj-ea"/>
                    <a:ea typeface="+mj-ea"/>
                  </a:rPr>
                  <a:t>此处将测试超声波频率选择为</a:t>
                </a:r>
                <a:r>
                  <a:rPr lang="en-US" altLang="zh-CN" b="1" dirty="0">
                    <a:latin typeface="+mj-ea"/>
                    <a:ea typeface="+mj-ea"/>
                  </a:rPr>
                  <a:t>1MHz</a:t>
                </a:r>
                <a:r>
                  <a:rPr lang="zh-CN" altLang="en-US" b="1" dirty="0">
                    <a:latin typeface="+mj-ea"/>
                    <a:ea typeface="+mj-ea"/>
                  </a:rPr>
                  <a:t>和</a:t>
                </a:r>
                <a:r>
                  <a:rPr lang="en-US" altLang="zh-CN" b="1" dirty="0">
                    <a:latin typeface="+mj-ea"/>
                    <a:ea typeface="+mj-ea"/>
                  </a:rPr>
                  <a:t>2MHz</a:t>
                </a:r>
                <a:r>
                  <a:rPr lang="zh-CN" altLang="en-US" b="1" dirty="0">
                    <a:latin typeface="+mj-ea"/>
                    <a:ea typeface="+mj-ea"/>
                  </a:rPr>
                  <a:t>。</a:t>
                </a:r>
                <a:endParaRPr lang="en-US" altLang="zh-CN" b="1" dirty="0">
                  <a:latin typeface="+mj-ea"/>
                  <a:ea typeface="+mj-ea"/>
                </a:endParaRPr>
              </a:p>
            </p:txBody>
          </p:sp>
        </mc:Choice>
        <mc:Fallback>
          <p:sp>
            <p:nvSpPr>
              <p:cNvPr id="6" name="文本框 5">
                <a:extLst>
                  <a:ext uri="{FF2B5EF4-FFF2-40B4-BE49-F238E27FC236}">
                    <a16:creationId xmlns:a16="http://schemas.microsoft.com/office/drawing/2014/main" id="{DFC6C8B3-6C11-4265-95A9-0DA9654D430E}"/>
                  </a:ext>
                </a:extLst>
              </p:cNvPr>
              <p:cNvSpPr txBox="1">
                <a:spLocks noRot="1" noChangeAspect="1" noMove="1" noResize="1" noEditPoints="1" noAdjustHandles="1" noChangeArrowheads="1" noChangeShapeType="1" noTextEdit="1"/>
              </p:cNvSpPr>
              <p:nvPr/>
            </p:nvSpPr>
            <p:spPr>
              <a:xfrm>
                <a:off x="5080882" y="2695492"/>
                <a:ext cx="7111118" cy="3139321"/>
              </a:xfrm>
              <a:prstGeom prst="rect">
                <a:avLst/>
              </a:prstGeom>
              <a:blipFill>
                <a:blip r:embed="rId3"/>
                <a:stretch>
                  <a:fillRect l="-686" t="-971" b="-2136"/>
                </a:stretch>
              </a:blipFill>
            </p:spPr>
            <p:txBody>
              <a:bodyPr/>
              <a:lstStyle/>
              <a:p>
                <a:r>
                  <a:rPr lang="zh-CN" altLang="en-US">
                    <a:noFill/>
                  </a:rPr>
                  <a:t> </a:t>
                </a:r>
              </a:p>
            </p:txBody>
          </p:sp>
        </mc:Fallback>
      </mc:AlternateContent>
      <p:pic>
        <p:nvPicPr>
          <p:cNvPr id="7" name="图片 6">
            <a:extLst>
              <a:ext uri="{FF2B5EF4-FFF2-40B4-BE49-F238E27FC236}">
                <a16:creationId xmlns:a16="http://schemas.microsoft.com/office/drawing/2014/main" id="{0D2211AB-1353-4796-B277-6FD5C66573C1}"/>
              </a:ext>
            </a:extLst>
          </p:cNvPr>
          <p:cNvPicPr>
            <a:picLocks noChangeAspect="1"/>
          </p:cNvPicPr>
          <p:nvPr/>
        </p:nvPicPr>
        <p:blipFill>
          <a:blip r:embed="rId4"/>
          <a:stretch>
            <a:fillRect/>
          </a:stretch>
        </p:blipFill>
        <p:spPr>
          <a:xfrm>
            <a:off x="6779211" y="4206889"/>
            <a:ext cx="3784821" cy="589745"/>
          </a:xfrm>
          <a:prstGeom prst="rect">
            <a:avLst/>
          </a:prstGeom>
        </p:spPr>
      </p:pic>
      <p:cxnSp>
        <p:nvCxnSpPr>
          <p:cNvPr id="12" name="直接箭头连接符 11">
            <a:extLst>
              <a:ext uri="{FF2B5EF4-FFF2-40B4-BE49-F238E27FC236}">
                <a16:creationId xmlns:a16="http://schemas.microsoft.com/office/drawing/2014/main" id="{48912F33-2E5E-4D2D-ACB2-036FE1862D19}"/>
              </a:ext>
            </a:extLst>
          </p:cNvPr>
          <p:cNvCxnSpPr>
            <a:cxnSpLocks/>
          </p:cNvCxnSpPr>
          <p:nvPr/>
        </p:nvCxnSpPr>
        <p:spPr>
          <a:xfrm>
            <a:off x="6644356" y="4206889"/>
            <a:ext cx="241474" cy="18223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14">
            <a:extLst>
              <a:ext uri="{FF2B5EF4-FFF2-40B4-BE49-F238E27FC236}">
                <a16:creationId xmlns:a16="http://schemas.microsoft.com/office/drawing/2014/main" id="{F5156B55-F0E8-4761-82D3-78146E88A55E}"/>
              </a:ext>
            </a:extLst>
          </p:cNvPr>
          <p:cNvCxnSpPr>
            <a:cxnSpLocks/>
          </p:cNvCxnSpPr>
          <p:nvPr/>
        </p:nvCxnSpPr>
        <p:spPr>
          <a:xfrm>
            <a:off x="8550884" y="4082921"/>
            <a:ext cx="0" cy="21508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15">
            <a:extLst>
              <a:ext uri="{FF2B5EF4-FFF2-40B4-BE49-F238E27FC236}">
                <a16:creationId xmlns:a16="http://schemas.microsoft.com/office/drawing/2014/main" id="{8E976388-A30E-42FF-A664-BCBE7AD7760F}"/>
              </a:ext>
            </a:extLst>
          </p:cNvPr>
          <p:cNvCxnSpPr>
            <a:cxnSpLocks/>
          </p:cNvCxnSpPr>
          <p:nvPr/>
        </p:nvCxnSpPr>
        <p:spPr>
          <a:xfrm flipH="1">
            <a:off x="8604194" y="4106697"/>
            <a:ext cx="560130" cy="46530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a:extLst>
              <a:ext uri="{FF2B5EF4-FFF2-40B4-BE49-F238E27FC236}">
                <a16:creationId xmlns:a16="http://schemas.microsoft.com/office/drawing/2014/main" id="{A53711BD-3E5E-43FF-AA6C-DF4353799436}"/>
              </a:ext>
            </a:extLst>
          </p:cNvPr>
          <p:cNvCxnSpPr>
            <a:cxnSpLocks/>
          </p:cNvCxnSpPr>
          <p:nvPr/>
        </p:nvCxnSpPr>
        <p:spPr>
          <a:xfrm flipH="1">
            <a:off x="9164324" y="4106697"/>
            <a:ext cx="576025" cy="37418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02892512"/>
      </p:ext>
    </p:extLst>
  </p:cSld>
  <p:clrMapOvr>
    <a:masterClrMapping/>
  </p:clrMapOvr>
</p:sld>
</file>

<file path=ppt/theme/theme1.xml><?xml version="1.0" encoding="utf-8"?>
<a:theme xmlns:a="http://schemas.openxmlformats.org/drawingml/2006/main" name="大都市">
  <a:themeElements>
    <a:clrScheme name="大都市">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大都市">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大都市">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TM03457491[[fn=大都市]]</Template>
  <TotalTime>1113</TotalTime>
  <Words>1342</Words>
  <Application>Microsoft Office PowerPoint</Application>
  <PresentationFormat>宽屏</PresentationFormat>
  <Paragraphs>180</Paragraphs>
  <Slides>13</Slides>
  <Notes>1</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13</vt:i4>
      </vt:variant>
    </vt:vector>
  </HeadingPairs>
  <TitlesOfParts>
    <vt:vector size="19" baseType="lpstr">
      <vt:lpstr>等线</vt:lpstr>
      <vt:lpstr>宋体</vt:lpstr>
      <vt:lpstr>Arial</vt:lpstr>
      <vt:lpstr>Calibri Light</vt:lpstr>
      <vt:lpstr>Cambria Math</vt:lpstr>
      <vt:lpstr>大都市</vt:lpstr>
      <vt:lpstr>超声波建筑料浆浓度计 基于机器学习方法</vt:lpstr>
      <vt:lpstr>测量对象</vt:lpstr>
      <vt:lpstr>超声法测量原理</vt:lpstr>
      <vt:lpstr>超声法测量原理</vt:lpstr>
      <vt:lpstr>相关研究现状</vt:lpstr>
      <vt:lpstr>研究现状总结</vt:lpstr>
      <vt:lpstr>方案介绍</vt:lpstr>
      <vt:lpstr>测试容器与探头分布</vt:lpstr>
      <vt:lpstr>频率选择</vt:lpstr>
      <vt:lpstr>信号处理</vt:lpstr>
      <vt:lpstr>机器学习方法</vt:lpstr>
      <vt:lpstr>机器学习方法</vt:lpstr>
      <vt:lpstr>下一步工作：  设计探头阻抗匹配电路和功率放大器 继续阅读文献</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机器学习超声波浓度计</dc:title>
  <dc:creator>Archimboldi Garcia</dc:creator>
  <cp:lastModifiedBy>Archimboldi Garcia</cp:lastModifiedBy>
  <cp:revision>138</cp:revision>
  <dcterms:created xsi:type="dcterms:W3CDTF">2020-12-01T03:37:12Z</dcterms:created>
  <dcterms:modified xsi:type="dcterms:W3CDTF">2020-12-03T09:34:12Z</dcterms:modified>
</cp:coreProperties>
</file>