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0" r:id="rId3"/>
    <p:sldId id="257" r:id="rId4"/>
    <p:sldId id="269" r:id="rId5"/>
    <p:sldId id="263" r:id="rId6"/>
    <p:sldId id="258" r:id="rId7"/>
    <p:sldId id="260" r:id="rId8"/>
    <p:sldId id="261" r:id="rId9"/>
    <p:sldId id="268" r:id="rId10"/>
    <p:sldId id="264" r:id="rId11"/>
    <p:sldId id="271" r:id="rId12"/>
    <p:sldId id="266" r:id="rId13"/>
    <p:sldId id="26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216"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7351C-C40C-48F4-A16E-71001CD5D461}"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63A29-E254-4707-A808-AB24C4133D0D}" type="slidenum">
              <a:rPr lang="zh-CN" altLang="en-US" smtClean="0"/>
              <a:t>‹#›</a:t>
            </a:fld>
            <a:endParaRPr lang="zh-CN" altLang="en-US"/>
          </a:p>
        </p:txBody>
      </p:sp>
    </p:spTree>
    <p:extLst>
      <p:ext uri="{BB962C8B-B14F-4D97-AF65-F5344CB8AC3E}">
        <p14:creationId xmlns:p14="http://schemas.microsoft.com/office/powerpoint/2010/main" val="35951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B63A29-E254-4707-A808-AB24C4133D0D}" type="slidenum">
              <a:rPr lang="zh-CN" altLang="en-US" smtClean="0"/>
              <a:t>4</a:t>
            </a:fld>
            <a:endParaRPr lang="zh-CN" altLang="en-US"/>
          </a:p>
        </p:txBody>
      </p:sp>
    </p:spTree>
    <p:extLst>
      <p:ext uri="{BB962C8B-B14F-4D97-AF65-F5344CB8AC3E}">
        <p14:creationId xmlns:p14="http://schemas.microsoft.com/office/powerpoint/2010/main" val="117600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1E3A38-61D5-4945-B55D-CAA481F2DA76}" type="datetimeFigureOut">
              <a:rPr lang="zh-CN" altLang="en-US" smtClean="0"/>
              <a:t>2020/12/1</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34281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02362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393351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318517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164587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C1E3A38-61D5-4945-B55D-CAA481F2DA76}"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406505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C1E3A38-61D5-4945-B55D-CAA481F2DA76}" type="datetimeFigureOut">
              <a:rPr lang="zh-CN" altLang="en-US" smtClean="0"/>
              <a:t>2020/12/1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162735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1E3A38-61D5-4945-B55D-CAA481F2DA76}" type="datetimeFigureOut">
              <a:rPr lang="zh-CN" altLang="en-US" smtClean="0"/>
              <a:t>2020/12/1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5814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E3A38-61D5-4945-B55D-CAA481F2DA76}" type="datetimeFigureOut">
              <a:rPr lang="zh-CN" altLang="en-US" smtClean="0"/>
              <a:t>2020/12/1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9601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单击此处编辑母版文本样式</a:t>
            </a:r>
          </a:p>
        </p:txBody>
      </p:sp>
      <p:sp>
        <p:nvSpPr>
          <p:cNvPr id="5" name="Date Placeholder 4"/>
          <p:cNvSpPr>
            <a:spLocks noGrp="1"/>
          </p:cNvSpPr>
          <p:nvPr>
            <p:ph type="dt" sz="half" idx="10"/>
          </p:nvPr>
        </p:nvSpPr>
        <p:spPr/>
        <p:txBody>
          <a:bodyPr/>
          <a:lstStyle/>
          <a:p>
            <a:fld id="{CC1E3A38-61D5-4945-B55D-CAA481F2DA76}"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37155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C1E3A38-61D5-4945-B55D-CAA481F2DA76}" type="datetimeFigureOut">
              <a:rPr lang="zh-CN" altLang="en-US" smtClean="0"/>
              <a:t>2020/12/1</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6332543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C1E3A38-61D5-4945-B55D-CAA481F2DA76}" type="datetimeFigureOut">
              <a:rPr lang="zh-CN" altLang="en-US" smtClean="0"/>
              <a:t>2020/12/1</a:t>
            </a:fld>
            <a:endParaRPr lang="zh-CN"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040453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DC640-CF72-4F0B-9429-C4D4BE9D06A0}"/>
              </a:ext>
            </a:extLst>
          </p:cNvPr>
          <p:cNvSpPr>
            <a:spLocks noGrp="1"/>
          </p:cNvSpPr>
          <p:nvPr>
            <p:ph type="ctrTitle"/>
          </p:nvPr>
        </p:nvSpPr>
        <p:spPr/>
        <p:txBody>
          <a:bodyPr/>
          <a:lstStyle/>
          <a:p>
            <a:r>
              <a:rPr lang="zh-CN" altLang="en-US" sz="6600" dirty="0"/>
              <a:t>超声波建筑料浆浓度计</a:t>
            </a:r>
            <a:br>
              <a:rPr lang="en-US" altLang="zh-CN" sz="6600" dirty="0"/>
            </a:br>
            <a:r>
              <a:rPr lang="zh-CN" altLang="en-US" sz="3600" dirty="0"/>
              <a:t>基于机器学习方法</a:t>
            </a:r>
            <a:endParaRPr lang="zh-CN" altLang="en-US" sz="6600" dirty="0"/>
          </a:p>
        </p:txBody>
      </p:sp>
      <p:sp>
        <p:nvSpPr>
          <p:cNvPr id="3" name="副标题 2">
            <a:extLst>
              <a:ext uri="{FF2B5EF4-FFF2-40B4-BE49-F238E27FC236}">
                <a16:creationId xmlns:a16="http://schemas.microsoft.com/office/drawing/2014/main" id="{4C503AB9-3976-40C1-891B-258C5D09F18D}"/>
              </a:ext>
            </a:extLst>
          </p:cNvPr>
          <p:cNvSpPr>
            <a:spLocks noGrp="1"/>
          </p:cNvSpPr>
          <p:nvPr>
            <p:ph type="subTitle" idx="1"/>
          </p:nvPr>
        </p:nvSpPr>
        <p:spPr/>
        <p:txBody>
          <a:bodyPr/>
          <a:lstStyle/>
          <a:p>
            <a:r>
              <a:rPr lang="en-US" altLang="zh-CN" dirty="0"/>
              <a:t>2020-12</a:t>
            </a:r>
            <a:endParaRPr lang="zh-CN" altLang="en-US" dirty="0"/>
          </a:p>
        </p:txBody>
      </p:sp>
    </p:spTree>
    <p:extLst>
      <p:ext uri="{BB962C8B-B14F-4D97-AF65-F5344CB8AC3E}">
        <p14:creationId xmlns:p14="http://schemas.microsoft.com/office/powerpoint/2010/main" val="1571760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测试容器与探头</a:t>
            </a:r>
          </a:p>
        </p:txBody>
      </p:sp>
    </p:spTree>
    <p:extLst>
      <p:ext uri="{BB962C8B-B14F-4D97-AF65-F5344CB8AC3E}">
        <p14:creationId xmlns:p14="http://schemas.microsoft.com/office/powerpoint/2010/main" val="276926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频率选择</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815439" y="3579221"/>
            <a:ext cx="6931231" cy="2925250"/>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754326"/>
          </a:xfrm>
          <a:prstGeom prst="rect">
            <a:avLst/>
          </a:prstGeom>
          <a:noFill/>
        </p:spPr>
        <p:txBody>
          <a:bodyPr wrap="square" rtlCol="0">
            <a:spAutoFit/>
          </a:bodyPr>
          <a:lstStyle/>
          <a:p>
            <a:r>
              <a:rPr lang="zh-CN" altLang="en-US" dirty="0"/>
              <a:t>传感器向被测物质中发出一束超声波脉冲，超声波在经过悬浮颗粒时由于悬浮颗粒的散射和能量吸收会发生衰减，其衰减特性与悬浮颗粒的种类、粒径以及浆液浓度有关。</a:t>
            </a:r>
            <a:endParaRPr lang="en-US" altLang="zh-CN" dirty="0"/>
          </a:p>
          <a:p>
            <a:endParaRPr lang="en-US" altLang="zh-CN" dirty="0"/>
          </a:p>
          <a:p>
            <a:r>
              <a:rPr lang="zh-CN" altLang="en-US" dirty="0"/>
              <a:t>换能器在一定时间内连续发出不同频率的超声波脉冲，在另一端被接收，接收到的信号包含了悬浮颗粒与浆液浓度的信息。使用机器学习方法，通过分析大量包含发射信号、接收信号以及浓度值、浆液成分的测试样本，可以推导出超声衰减特性与浆液性质的数学模型。</a:t>
            </a:r>
          </a:p>
        </p:txBody>
      </p:sp>
    </p:spTree>
    <p:extLst>
      <p:ext uri="{BB962C8B-B14F-4D97-AF65-F5344CB8AC3E}">
        <p14:creationId xmlns:p14="http://schemas.microsoft.com/office/powerpoint/2010/main" val="80160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发射电路设计</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815439" y="3579221"/>
            <a:ext cx="6931231" cy="2925250"/>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754326"/>
          </a:xfrm>
          <a:prstGeom prst="rect">
            <a:avLst/>
          </a:prstGeom>
          <a:noFill/>
        </p:spPr>
        <p:txBody>
          <a:bodyPr wrap="square" rtlCol="0">
            <a:spAutoFit/>
          </a:bodyPr>
          <a:lstStyle/>
          <a:p>
            <a:r>
              <a:rPr lang="zh-CN" altLang="en-US" dirty="0"/>
              <a:t>传感器向被测物质中发出一束超声波脉冲，超声波在经过悬浮颗粒时由于悬浮颗粒的散射和能量吸收会发生衰减，其衰减特性与悬浮颗粒的种类、粒径以及浆液浓度有关。</a:t>
            </a:r>
            <a:endParaRPr lang="en-US" altLang="zh-CN" dirty="0"/>
          </a:p>
          <a:p>
            <a:endParaRPr lang="en-US" altLang="zh-CN" dirty="0"/>
          </a:p>
          <a:p>
            <a:r>
              <a:rPr lang="zh-CN" altLang="en-US" dirty="0"/>
              <a:t>换能器在一定时间内连续发出不同频率的超声波脉冲，在另一端被接收，接收到的信号包含了悬浮颗粒与浆液浓度的信息。使用机器学习方法，通过分析大量包含发射信号、接收信号以及浓度值、浆液成分的测试样本，可以推导出超声衰减特性与浆液性质的数学模型。</a:t>
            </a:r>
          </a:p>
        </p:txBody>
      </p:sp>
    </p:spTree>
    <p:extLst>
      <p:ext uri="{BB962C8B-B14F-4D97-AF65-F5344CB8AC3E}">
        <p14:creationId xmlns:p14="http://schemas.microsoft.com/office/powerpoint/2010/main" val="406326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接收电路设计</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815439" y="3579221"/>
            <a:ext cx="6931231" cy="2925250"/>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754326"/>
          </a:xfrm>
          <a:prstGeom prst="rect">
            <a:avLst/>
          </a:prstGeom>
          <a:noFill/>
        </p:spPr>
        <p:txBody>
          <a:bodyPr wrap="square" rtlCol="0">
            <a:spAutoFit/>
          </a:bodyPr>
          <a:lstStyle/>
          <a:p>
            <a:r>
              <a:rPr lang="zh-CN" altLang="en-US" dirty="0"/>
              <a:t>传感器向被测物质中发出一束超声波脉冲，超声波在经过悬浮颗粒时由于悬浮颗粒的散射和能量吸收会发生衰减，其衰减特性与悬浮颗粒的种类、粒径以及浆液浓度有关。</a:t>
            </a:r>
            <a:endParaRPr lang="en-US" altLang="zh-CN" dirty="0"/>
          </a:p>
          <a:p>
            <a:endParaRPr lang="en-US" altLang="zh-CN" dirty="0"/>
          </a:p>
          <a:p>
            <a:r>
              <a:rPr lang="zh-CN" altLang="en-US" dirty="0"/>
              <a:t>换能器在一定时间内连续发出不同频率的超声波脉冲，在另一端被接收，接收到的信号包含了悬浮颗粒与浆液浓度的信息。使用机器学习方法，通过分析大量包含发射信号、接收信号以及浓度值、浆液成分的测试样本，可以推导出超声衰减特性与浆液性质的数学模型。</a:t>
            </a:r>
          </a:p>
        </p:txBody>
      </p:sp>
    </p:spTree>
    <p:extLst>
      <p:ext uri="{BB962C8B-B14F-4D97-AF65-F5344CB8AC3E}">
        <p14:creationId xmlns:p14="http://schemas.microsoft.com/office/powerpoint/2010/main" val="416816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控制电路设计</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815439" y="3579221"/>
            <a:ext cx="6931231" cy="2925250"/>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754326"/>
          </a:xfrm>
          <a:prstGeom prst="rect">
            <a:avLst/>
          </a:prstGeom>
          <a:noFill/>
        </p:spPr>
        <p:txBody>
          <a:bodyPr wrap="square" rtlCol="0">
            <a:spAutoFit/>
          </a:bodyPr>
          <a:lstStyle/>
          <a:p>
            <a:r>
              <a:rPr lang="zh-CN" altLang="en-US" dirty="0"/>
              <a:t>传感器向被测物质中发出一束超声波脉冲，超声波在经过悬浮颗粒时由于悬浮颗粒的散射和能量吸收会发生衰减，其衰减特性与悬浮颗粒的种类、粒径以及浆液浓度有关。</a:t>
            </a:r>
            <a:endParaRPr lang="en-US" altLang="zh-CN" dirty="0"/>
          </a:p>
          <a:p>
            <a:endParaRPr lang="en-US" altLang="zh-CN" dirty="0"/>
          </a:p>
          <a:p>
            <a:r>
              <a:rPr lang="zh-CN" altLang="en-US" dirty="0"/>
              <a:t>换能器在一定时间内连续发出不同频率的超声波脉冲，在另一端被接收，接收到的信号包含了悬浮颗粒与浆液浓度的信息。使用机器学习方法，通过分析大量包含发射信号、接收信号以及浓度值、浆液成分的测试样本，可以推导出超声衰减特性与浆液性质的数学模型。</a:t>
            </a:r>
          </a:p>
        </p:txBody>
      </p:sp>
    </p:spTree>
    <p:extLst>
      <p:ext uri="{BB962C8B-B14F-4D97-AF65-F5344CB8AC3E}">
        <p14:creationId xmlns:p14="http://schemas.microsoft.com/office/powerpoint/2010/main" val="89532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测量对象</a:t>
            </a:r>
          </a:p>
        </p:txBody>
      </p:sp>
      <p:sp>
        <p:nvSpPr>
          <p:cNvPr id="5" name="文本框 4">
            <a:extLst>
              <a:ext uri="{FF2B5EF4-FFF2-40B4-BE49-F238E27FC236}">
                <a16:creationId xmlns:a16="http://schemas.microsoft.com/office/drawing/2014/main" id="{B458A5A2-55A6-4C71-AC44-54D4C45BA2FD}"/>
              </a:ext>
            </a:extLst>
          </p:cNvPr>
          <p:cNvSpPr txBox="1"/>
          <p:nvPr/>
        </p:nvSpPr>
        <p:spPr>
          <a:xfrm>
            <a:off x="657224" y="1897270"/>
            <a:ext cx="10474036" cy="369332"/>
          </a:xfrm>
          <a:prstGeom prst="rect">
            <a:avLst/>
          </a:prstGeom>
          <a:noFill/>
        </p:spPr>
        <p:txBody>
          <a:bodyPr wrap="square" rtlCol="0">
            <a:spAutoFit/>
          </a:bodyPr>
          <a:lstStyle/>
          <a:p>
            <a:r>
              <a:rPr lang="zh-CN" altLang="en-US" dirty="0"/>
              <a:t>建筑料浆成分：</a:t>
            </a:r>
            <a:endParaRPr lang="en-US" altLang="zh-CN" dirty="0"/>
          </a:p>
        </p:txBody>
      </p:sp>
      <mc:AlternateContent xmlns:mc="http://schemas.openxmlformats.org/markup-compatibility/2006" xmlns:a14="http://schemas.microsoft.com/office/drawing/2010/main">
        <mc:Choice Requires="a14">
          <p:graphicFrame>
            <p:nvGraphicFramePr>
              <p:cNvPr id="3" name="表格 5">
                <a:extLst>
                  <a:ext uri="{FF2B5EF4-FFF2-40B4-BE49-F238E27FC236}">
                    <a16:creationId xmlns:a16="http://schemas.microsoft.com/office/drawing/2014/main" id="{4CA1378F-D94F-419C-B10E-EED47CCF6D2C}"/>
                  </a:ext>
                </a:extLst>
              </p:cNvPr>
              <p:cNvGraphicFramePr>
                <a:graphicFrameLocks noGrp="1"/>
              </p:cNvGraphicFramePr>
              <p:nvPr>
                <p:extLst>
                  <p:ext uri="{D42A27DB-BD31-4B8C-83A1-F6EECF244321}">
                    <p14:modId xmlns:p14="http://schemas.microsoft.com/office/powerpoint/2010/main" val="2711215585"/>
                  </p:ext>
                </p:extLst>
              </p:nvPr>
            </p:nvGraphicFramePr>
            <p:xfrm>
              <a:off x="1405246" y="2286801"/>
              <a:ext cx="8368144" cy="2284398"/>
            </p:xfrm>
            <a:graphic>
              <a:graphicData uri="http://schemas.openxmlformats.org/drawingml/2006/table">
                <a:tbl>
                  <a:tblPr firstRow="1" bandRow="1">
                    <a:tableStyleId>{5C22544A-7EE6-4342-B048-85BDC9FD1C3A}</a:tableStyleId>
                  </a:tblPr>
                  <a:tblGrid>
                    <a:gridCol w="2595359">
                      <a:extLst>
                        <a:ext uri="{9D8B030D-6E8A-4147-A177-3AD203B41FA5}">
                          <a16:colId xmlns:a16="http://schemas.microsoft.com/office/drawing/2014/main" val="4069553397"/>
                        </a:ext>
                      </a:extLst>
                    </a:gridCol>
                    <a:gridCol w="3177426">
                      <a:extLst>
                        <a:ext uri="{9D8B030D-6E8A-4147-A177-3AD203B41FA5}">
                          <a16:colId xmlns:a16="http://schemas.microsoft.com/office/drawing/2014/main" val="3235108931"/>
                        </a:ext>
                      </a:extLst>
                    </a:gridCol>
                    <a:gridCol w="2595359">
                      <a:extLst>
                        <a:ext uri="{9D8B030D-6E8A-4147-A177-3AD203B41FA5}">
                          <a16:colId xmlns:a16="http://schemas.microsoft.com/office/drawing/2014/main" val="2558002059"/>
                        </a:ext>
                      </a:extLst>
                    </a:gridCol>
                  </a:tblGrid>
                  <a:tr h="380733">
                    <a:tc>
                      <a:txBody>
                        <a:bodyPr/>
                        <a:lstStyle/>
                        <a:p>
                          <a:r>
                            <a:rPr lang="zh-CN" altLang="en-US" dirty="0"/>
                            <a:t>固相</a:t>
                          </a:r>
                        </a:p>
                      </a:txBody>
                      <a:tcPr/>
                    </a:tc>
                    <a:tc>
                      <a:txBody>
                        <a:bodyPr/>
                        <a:lstStyle/>
                        <a:p>
                          <a:r>
                            <a:rPr lang="zh-CN" altLang="en-US" dirty="0"/>
                            <a:t>粒度（筛分法</a:t>
                          </a:r>
                          <a:r>
                            <a:rPr lang="en-US" altLang="zh-CN" dirty="0"/>
                            <a:t>80%</a:t>
                          </a:r>
                          <a:r>
                            <a:rPr lang="zh-CN" altLang="en-US" dirty="0"/>
                            <a:t>通过）</a:t>
                          </a:r>
                        </a:p>
                      </a:txBody>
                      <a:tcPr/>
                    </a:tc>
                    <a:tc>
                      <a:txBody>
                        <a:bodyPr/>
                        <a:lstStyle/>
                        <a:p>
                          <a:r>
                            <a:rPr lang="zh-CN" altLang="en-US" dirty="0"/>
                            <a:t>密度范围</a:t>
                          </a:r>
                        </a:p>
                      </a:txBody>
                      <a:tcPr/>
                    </a:tc>
                    <a:extLst>
                      <a:ext uri="{0D108BD9-81ED-4DB2-BD59-A6C34878D82A}">
                        <a16:rowId xmlns:a16="http://schemas.microsoft.com/office/drawing/2014/main" val="3812531061"/>
                      </a:ext>
                    </a:extLst>
                  </a:tr>
                  <a:tr h="380733">
                    <a:tc>
                      <a:txBody>
                        <a:bodyPr/>
                        <a:lstStyle/>
                        <a:p>
                          <a:r>
                            <a:rPr lang="zh-CN" altLang="en-US" dirty="0"/>
                            <a:t>天然</a:t>
                          </a:r>
                          <a:r>
                            <a:rPr lang="en-US" altLang="zh-CN" dirty="0"/>
                            <a:t>/</a:t>
                          </a:r>
                          <a:r>
                            <a:rPr lang="zh-CN" altLang="en-US" dirty="0"/>
                            <a:t>机制砂</a:t>
                          </a:r>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0.075−</m:t>
                                </m:r>
                                <m:r>
                                  <a:rPr lang="en-US" altLang="zh-CN" b="0" i="1" smtClean="0">
                                    <a:latin typeface="Cambria Math" panose="02040503050406030204" pitchFamily="18" charset="0"/>
                                  </a:rPr>
                                  <m:t>0.6</m:t>
                                </m:r>
                                <m:r>
                                  <a:rPr lang="en-US" altLang="zh-CN" b="0" i="1" smtClean="0">
                                    <a:latin typeface="Cambria Math" panose="02040503050406030204" pitchFamily="18" charset="0"/>
                                  </a:rPr>
                                  <m:t>𝑚𝑚</m:t>
                                </m:r>
                              </m:oMath>
                            </m:oMathPara>
                          </a14:m>
                          <a:endParaRPr lang="en-US" altLang="zh-CN" dirty="0"/>
                        </a:p>
                      </a:txBody>
                      <a:tcPr/>
                    </a:tc>
                    <a:tc>
                      <a:txBody>
                        <a:bodyPr/>
                        <a:lstStyle/>
                        <a:p>
                          <a:endParaRPr lang="zh-CN" altLang="en-US" dirty="0"/>
                        </a:p>
                      </a:txBody>
                      <a:tcPr/>
                    </a:tc>
                    <a:extLst>
                      <a:ext uri="{0D108BD9-81ED-4DB2-BD59-A6C34878D82A}">
                        <a16:rowId xmlns:a16="http://schemas.microsoft.com/office/drawing/2014/main" val="3121924061"/>
                      </a:ext>
                    </a:extLst>
                  </a:tr>
                  <a:tr h="380733">
                    <a:tc>
                      <a:txBody>
                        <a:bodyPr/>
                        <a:lstStyle/>
                        <a:p>
                          <a:r>
                            <a:rPr lang="zh-CN" altLang="en-US" dirty="0"/>
                            <a:t>水洗石粉</a:t>
                          </a:r>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3−</m:t>
                                </m:r>
                                <m:r>
                                  <a:rPr lang="en-US" altLang="zh-CN" b="0" i="1" smtClean="0">
                                    <a:latin typeface="Cambria Math" panose="02040503050406030204" pitchFamily="18" charset="0"/>
                                  </a:rPr>
                                  <m:t>75</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tc>
                      <a:txBody>
                        <a:bodyPr/>
                        <a:lstStyle/>
                        <a:p>
                          <a:endParaRPr lang="zh-CN" altLang="en-US" dirty="0"/>
                        </a:p>
                      </a:txBody>
                      <a:tcPr/>
                    </a:tc>
                    <a:extLst>
                      <a:ext uri="{0D108BD9-81ED-4DB2-BD59-A6C34878D82A}">
                        <a16:rowId xmlns:a16="http://schemas.microsoft.com/office/drawing/2014/main" val="1967174275"/>
                      </a:ext>
                    </a:extLst>
                  </a:tr>
                  <a:tr h="380733">
                    <a:tc>
                      <a:txBody>
                        <a:bodyPr/>
                        <a:lstStyle/>
                        <a:p>
                          <a:r>
                            <a:rPr lang="zh-CN" altLang="en-US" dirty="0"/>
                            <a:t>水泥（熟料）</a:t>
                          </a:r>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3−</m:t>
                                </m:r>
                                <m:r>
                                  <a:rPr lang="en-US" altLang="zh-CN" b="0" i="1" smtClean="0">
                                    <a:latin typeface="Cambria Math" panose="02040503050406030204" pitchFamily="18" charset="0"/>
                                  </a:rPr>
                                  <m:t>60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tc>
                      <a:txBody>
                        <a:bodyPr/>
                        <a:lstStyle/>
                        <a:p>
                          <a:endParaRPr lang="zh-CN" altLang="en-US" dirty="0"/>
                        </a:p>
                      </a:txBody>
                      <a:tcPr/>
                    </a:tc>
                    <a:extLst>
                      <a:ext uri="{0D108BD9-81ED-4DB2-BD59-A6C34878D82A}">
                        <a16:rowId xmlns:a16="http://schemas.microsoft.com/office/drawing/2014/main" val="2977517107"/>
                      </a:ext>
                    </a:extLst>
                  </a:tr>
                  <a:tr h="380733">
                    <a:tc>
                      <a:txBody>
                        <a:bodyPr/>
                        <a:lstStyle/>
                        <a:p>
                          <a:r>
                            <a:rPr lang="zh-CN" altLang="en-US" dirty="0"/>
                            <a:t>电厂脱硫灰</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0−</m:t>
                                </m:r>
                                <m:r>
                                  <a:rPr lang="en-US" altLang="zh-CN" b="0" i="1" smtClean="0">
                                    <a:latin typeface="Cambria Math" panose="02040503050406030204" pitchFamily="18" charset="0"/>
                                  </a:rPr>
                                  <m:t>20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tc>
                      <a:txBody>
                        <a:bodyPr/>
                        <a:lstStyle/>
                        <a:p>
                          <a:endParaRPr lang="zh-CN" altLang="en-US" dirty="0"/>
                        </a:p>
                      </a:txBody>
                      <a:tcPr/>
                    </a:tc>
                    <a:extLst>
                      <a:ext uri="{0D108BD9-81ED-4DB2-BD59-A6C34878D82A}">
                        <a16:rowId xmlns:a16="http://schemas.microsoft.com/office/drawing/2014/main" val="894825764"/>
                      </a:ext>
                    </a:extLst>
                  </a:tr>
                  <a:tr h="380733">
                    <a:tc>
                      <a:txBody>
                        <a:bodyPr/>
                        <a:lstStyle/>
                        <a:p>
                          <a:r>
                            <a:rPr lang="zh-CN" altLang="en-US" dirty="0"/>
                            <a:t>黏土</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1−</m:t>
                                </m:r>
                                <m:r>
                                  <a:rPr lang="en-US" altLang="zh-CN" b="0" i="1" smtClean="0">
                                    <a:latin typeface="Cambria Math" panose="02040503050406030204" pitchFamily="18" charset="0"/>
                                  </a:rPr>
                                  <m:t>50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tc>
                      <a:txBody>
                        <a:bodyPr/>
                        <a:lstStyle/>
                        <a:p>
                          <a:endParaRPr lang="zh-CN" altLang="en-US" dirty="0"/>
                        </a:p>
                      </a:txBody>
                      <a:tcPr/>
                    </a:tc>
                    <a:extLst>
                      <a:ext uri="{0D108BD9-81ED-4DB2-BD59-A6C34878D82A}">
                        <a16:rowId xmlns:a16="http://schemas.microsoft.com/office/drawing/2014/main" val="617969171"/>
                      </a:ext>
                    </a:extLst>
                  </a:tr>
                </a:tbl>
              </a:graphicData>
            </a:graphic>
          </p:graphicFrame>
        </mc:Choice>
        <mc:Fallback xmlns="">
          <p:graphicFrame>
            <p:nvGraphicFramePr>
              <p:cNvPr id="3" name="表格 5">
                <a:extLst>
                  <a:ext uri="{FF2B5EF4-FFF2-40B4-BE49-F238E27FC236}">
                    <a16:creationId xmlns:a16="http://schemas.microsoft.com/office/drawing/2014/main" id="{4CA1378F-D94F-419C-B10E-EED47CCF6D2C}"/>
                  </a:ext>
                </a:extLst>
              </p:cNvPr>
              <p:cNvGraphicFramePr>
                <a:graphicFrameLocks noGrp="1"/>
              </p:cNvGraphicFramePr>
              <p:nvPr>
                <p:extLst>
                  <p:ext uri="{D42A27DB-BD31-4B8C-83A1-F6EECF244321}">
                    <p14:modId xmlns:p14="http://schemas.microsoft.com/office/powerpoint/2010/main" val="2711215585"/>
                  </p:ext>
                </p:extLst>
              </p:nvPr>
            </p:nvGraphicFramePr>
            <p:xfrm>
              <a:off x="1405246" y="2286801"/>
              <a:ext cx="8368144" cy="2284398"/>
            </p:xfrm>
            <a:graphic>
              <a:graphicData uri="http://schemas.openxmlformats.org/drawingml/2006/table">
                <a:tbl>
                  <a:tblPr firstRow="1" bandRow="1">
                    <a:tableStyleId>{5C22544A-7EE6-4342-B048-85BDC9FD1C3A}</a:tableStyleId>
                  </a:tblPr>
                  <a:tblGrid>
                    <a:gridCol w="2595359">
                      <a:extLst>
                        <a:ext uri="{9D8B030D-6E8A-4147-A177-3AD203B41FA5}">
                          <a16:colId xmlns:a16="http://schemas.microsoft.com/office/drawing/2014/main" val="4069553397"/>
                        </a:ext>
                      </a:extLst>
                    </a:gridCol>
                    <a:gridCol w="3177426">
                      <a:extLst>
                        <a:ext uri="{9D8B030D-6E8A-4147-A177-3AD203B41FA5}">
                          <a16:colId xmlns:a16="http://schemas.microsoft.com/office/drawing/2014/main" val="3235108931"/>
                        </a:ext>
                      </a:extLst>
                    </a:gridCol>
                    <a:gridCol w="2595359">
                      <a:extLst>
                        <a:ext uri="{9D8B030D-6E8A-4147-A177-3AD203B41FA5}">
                          <a16:colId xmlns:a16="http://schemas.microsoft.com/office/drawing/2014/main" val="2558002059"/>
                        </a:ext>
                      </a:extLst>
                    </a:gridCol>
                  </a:tblGrid>
                  <a:tr h="380733">
                    <a:tc>
                      <a:txBody>
                        <a:bodyPr/>
                        <a:lstStyle/>
                        <a:p>
                          <a:r>
                            <a:rPr lang="zh-CN" altLang="en-US" dirty="0"/>
                            <a:t>固相</a:t>
                          </a:r>
                        </a:p>
                      </a:txBody>
                      <a:tcPr/>
                    </a:tc>
                    <a:tc>
                      <a:txBody>
                        <a:bodyPr/>
                        <a:lstStyle/>
                        <a:p>
                          <a:r>
                            <a:rPr lang="zh-CN" altLang="en-US" dirty="0"/>
                            <a:t>粒度（筛分法</a:t>
                          </a:r>
                          <a:r>
                            <a:rPr lang="en-US" altLang="zh-CN" dirty="0"/>
                            <a:t>80%</a:t>
                          </a:r>
                          <a:r>
                            <a:rPr lang="zh-CN" altLang="en-US" dirty="0"/>
                            <a:t>通过）</a:t>
                          </a:r>
                        </a:p>
                      </a:txBody>
                      <a:tcPr/>
                    </a:tc>
                    <a:tc>
                      <a:txBody>
                        <a:bodyPr/>
                        <a:lstStyle/>
                        <a:p>
                          <a:r>
                            <a:rPr lang="zh-CN" altLang="en-US" dirty="0"/>
                            <a:t>密度范围</a:t>
                          </a:r>
                        </a:p>
                      </a:txBody>
                      <a:tcPr/>
                    </a:tc>
                    <a:extLst>
                      <a:ext uri="{0D108BD9-81ED-4DB2-BD59-A6C34878D82A}">
                        <a16:rowId xmlns:a16="http://schemas.microsoft.com/office/drawing/2014/main" val="3812531061"/>
                      </a:ext>
                    </a:extLst>
                  </a:tr>
                  <a:tr h="380733">
                    <a:tc>
                      <a:txBody>
                        <a:bodyPr/>
                        <a:lstStyle/>
                        <a:p>
                          <a:r>
                            <a:rPr lang="zh-CN" altLang="en-US" dirty="0"/>
                            <a:t>天然</a:t>
                          </a:r>
                          <a:r>
                            <a:rPr lang="en-US" altLang="zh-CN" dirty="0"/>
                            <a:t>/</a:t>
                          </a:r>
                          <a:r>
                            <a:rPr lang="zh-CN" altLang="en-US" dirty="0"/>
                            <a:t>机制砂</a:t>
                          </a:r>
                          <a:r>
                            <a:rPr lang="en-US" altLang="zh-CN" dirty="0"/>
                            <a:t>[1]</a:t>
                          </a:r>
                          <a:endParaRPr lang="zh-CN" altLang="en-US" dirty="0"/>
                        </a:p>
                      </a:txBody>
                      <a:tcPr/>
                    </a:tc>
                    <a:tc>
                      <a:txBody>
                        <a:bodyPr/>
                        <a:lstStyle/>
                        <a:p>
                          <a:endParaRPr lang="zh-CN"/>
                        </a:p>
                      </a:txBody>
                      <a:tcPr>
                        <a:blipFill>
                          <a:blip r:embed="rId2"/>
                          <a:stretch>
                            <a:fillRect l="-81801" t="-114516" r="-82375" b="-419355"/>
                          </a:stretch>
                        </a:blipFill>
                      </a:tcPr>
                    </a:tc>
                    <a:tc>
                      <a:txBody>
                        <a:bodyPr/>
                        <a:lstStyle/>
                        <a:p>
                          <a:endParaRPr lang="zh-CN" altLang="en-US" dirty="0"/>
                        </a:p>
                      </a:txBody>
                      <a:tcPr/>
                    </a:tc>
                    <a:extLst>
                      <a:ext uri="{0D108BD9-81ED-4DB2-BD59-A6C34878D82A}">
                        <a16:rowId xmlns:a16="http://schemas.microsoft.com/office/drawing/2014/main" val="3121924061"/>
                      </a:ext>
                    </a:extLst>
                  </a:tr>
                  <a:tr h="380733">
                    <a:tc>
                      <a:txBody>
                        <a:bodyPr/>
                        <a:lstStyle/>
                        <a:p>
                          <a:r>
                            <a:rPr lang="zh-CN" altLang="en-US" dirty="0"/>
                            <a:t>水洗石粉</a:t>
                          </a:r>
                          <a:r>
                            <a:rPr lang="en-US" altLang="zh-CN" dirty="0"/>
                            <a:t>[1]</a:t>
                          </a:r>
                          <a:endParaRPr lang="zh-CN" altLang="en-US" dirty="0"/>
                        </a:p>
                      </a:txBody>
                      <a:tcPr/>
                    </a:tc>
                    <a:tc>
                      <a:txBody>
                        <a:bodyPr/>
                        <a:lstStyle/>
                        <a:p>
                          <a:endParaRPr lang="zh-CN"/>
                        </a:p>
                      </a:txBody>
                      <a:tcPr>
                        <a:blipFill>
                          <a:blip r:embed="rId2"/>
                          <a:stretch>
                            <a:fillRect l="-81801" t="-211111" r="-82375" b="-312698"/>
                          </a:stretch>
                        </a:blipFill>
                      </a:tcPr>
                    </a:tc>
                    <a:tc>
                      <a:txBody>
                        <a:bodyPr/>
                        <a:lstStyle/>
                        <a:p>
                          <a:endParaRPr lang="zh-CN" altLang="en-US" dirty="0"/>
                        </a:p>
                      </a:txBody>
                      <a:tcPr/>
                    </a:tc>
                    <a:extLst>
                      <a:ext uri="{0D108BD9-81ED-4DB2-BD59-A6C34878D82A}">
                        <a16:rowId xmlns:a16="http://schemas.microsoft.com/office/drawing/2014/main" val="1967174275"/>
                      </a:ext>
                    </a:extLst>
                  </a:tr>
                  <a:tr h="380733">
                    <a:tc>
                      <a:txBody>
                        <a:bodyPr/>
                        <a:lstStyle/>
                        <a:p>
                          <a:r>
                            <a:rPr lang="zh-CN" altLang="en-US" dirty="0"/>
                            <a:t>水泥（熟料）</a:t>
                          </a:r>
                          <a:r>
                            <a:rPr lang="en-US" altLang="zh-CN" dirty="0"/>
                            <a:t>[3]</a:t>
                          </a:r>
                          <a:endParaRPr lang="zh-CN" altLang="en-US" dirty="0"/>
                        </a:p>
                      </a:txBody>
                      <a:tcPr/>
                    </a:tc>
                    <a:tc>
                      <a:txBody>
                        <a:bodyPr/>
                        <a:lstStyle/>
                        <a:p>
                          <a:endParaRPr lang="zh-CN"/>
                        </a:p>
                      </a:txBody>
                      <a:tcPr>
                        <a:blipFill>
                          <a:blip r:embed="rId2"/>
                          <a:stretch>
                            <a:fillRect l="-81801" t="-316129" r="-82375" b="-217742"/>
                          </a:stretch>
                        </a:blipFill>
                      </a:tcPr>
                    </a:tc>
                    <a:tc>
                      <a:txBody>
                        <a:bodyPr/>
                        <a:lstStyle/>
                        <a:p>
                          <a:endParaRPr lang="zh-CN" altLang="en-US" dirty="0"/>
                        </a:p>
                      </a:txBody>
                      <a:tcPr/>
                    </a:tc>
                    <a:extLst>
                      <a:ext uri="{0D108BD9-81ED-4DB2-BD59-A6C34878D82A}">
                        <a16:rowId xmlns:a16="http://schemas.microsoft.com/office/drawing/2014/main" val="2977517107"/>
                      </a:ext>
                    </a:extLst>
                  </a:tr>
                  <a:tr h="380733">
                    <a:tc>
                      <a:txBody>
                        <a:bodyPr/>
                        <a:lstStyle/>
                        <a:p>
                          <a:r>
                            <a:rPr lang="zh-CN" altLang="en-US" dirty="0"/>
                            <a:t>电厂脱硫灰</a:t>
                          </a:r>
                        </a:p>
                      </a:txBody>
                      <a:tcPr/>
                    </a:tc>
                    <a:tc>
                      <a:txBody>
                        <a:bodyPr/>
                        <a:lstStyle/>
                        <a:p>
                          <a:endParaRPr lang="zh-CN"/>
                        </a:p>
                      </a:txBody>
                      <a:tcPr>
                        <a:blipFill>
                          <a:blip r:embed="rId2"/>
                          <a:stretch>
                            <a:fillRect l="-81801" t="-409524" r="-82375" b="-114286"/>
                          </a:stretch>
                        </a:blipFill>
                      </a:tcPr>
                    </a:tc>
                    <a:tc>
                      <a:txBody>
                        <a:bodyPr/>
                        <a:lstStyle/>
                        <a:p>
                          <a:endParaRPr lang="zh-CN" altLang="en-US" dirty="0"/>
                        </a:p>
                      </a:txBody>
                      <a:tcPr/>
                    </a:tc>
                    <a:extLst>
                      <a:ext uri="{0D108BD9-81ED-4DB2-BD59-A6C34878D82A}">
                        <a16:rowId xmlns:a16="http://schemas.microsoft.com/office/drawing/2014/main" val="894825764"/>
                      </a:ext>
                    </a:extLst>
                  </a:tr>
                  <a:tr h="380733">
                    <a:tc>
                      <a:txBody>
                        <a:bodyPr/>
                        <a:lstStyle/>
                        <a:p>
                          <a:r>
                            <a:rPr lang="zh-CN" altLang="en-US" dirty="0"/>
                            <a:t>黏土</a:t>
                          </a:r>
                        </a:p>
                      </a:txBody>
                      <a:tcPr/>
                    </a:tc>
                    <a:tc>
                      <a:txBody>
                        <a:bodyPr/>
                        <a:lstStyle/>
                        <a:p>
                          <a:endParaRPr lang="zh-CN"/>
                        </a:p>
                      </a:txBody>
                      <a:tcPr>
                        <a:blipFill>
                          <a:blip r:embed="rId2"/>
                          <a:stretch>
                            <a:fillRect l="-81801" t="-517742" r="-82375" b="-16129"/>
                          </a:stretch>
                        </a:blipFill>
                      </a:tcPr>
                    </a:tc>
                    <a:tc>
                      <a:txBody>
                        <a:bodyPr/>
                        <a:lstStyle/>
                        <a:p>
                          <a:endParaRPr lang="zh-CN" altLang="en-US" dirty="0"/>
                        </a:p>
                      </a:txBody>
                      <a:tcPr/>
                    </a:tc>
                    <a:extLst>
                      <a:ext uri="{0D108BD9-81ED-4DB2-BD59-A6C34878D82A}">
                        <a16:rowId xmlns:a16="http://schemas.microsoft.com/office/drawing/2014/main" val="617969171"/>
                      </a:ext>
                    </a:extLst>
                  </a:tr>
                </a:tbl>
              </a:graphicData>
            </a:graphic>
          </p:graphicFrame>
        </mc:Fallback>
      </mc:AlternateContent>
      <p:sp>
        <p:nvSpPr>
          <p:cNvPr id="8" name="文本框 7">
            <a:extLst>
              <a:ext uri="{FF2B5EF4-FFF2-40B4-BE49-F238E27FC236}">
                <a16:creationId xmlns:a16="http://schemas.microsoft.com/office/drawing/2014/main" id="{B6D46115-B2C2-4294-A38F-73287BCA5C94}"/>
              </a:ext>
            </a:extLst>
          </p:cNvPr>
          <p:cNvSpPr txBox="1"/>
          <p:nvPr/>
        </p:nvSpPr>
        <p:spPr>
          <a:xfrm>
            <a:off x="657223" y="6112673"/>
            <a:ext cx="10474036" cy="400110"/>
          </a:xfrm>
          <a:prstGeom prst="rect">
            <a:avLst/>
          </a:prstGeom>
          <a:noFill/>
        </p:spPr>
        <p:txBody>
          <a:bodyPr wrap="square" rtlCol="0">
            <a:spAutoFit/>
          </a:bodyPr>
          <a:lstStyle/>
          <a:p>
            <a:r>
              <a:rPr lang="en-US" altLang="zh-CN" sz="1000" dirty="0">
                <a:solidFill>
                  <a:srgbClr val="C00000"/>
                </a:solidFill>
              </a:rPr>
              <a:t>[1] </a:t>
            </a:r>
            <a:r>
              <a:rPr lang="zh-CN" altLang="en-US" sz="1000" dirty="0">
                <a:solidFill>
                  <a:srgbClr val="C00000"/>
                </a:solidFill>
              </a:rPr>
              <a:t>蔡基伟，石粉对机制砂混凝土性能的影响及机理研究</a:t>
            </a:r>
            <a:r>
              <a:rPr lang="en-US" altLang="zh-CN" sz="1000" dirty="0">
                <a:solidFill>
                  <a:srgbClr val="C00000"/>
                </a:solidFill>
              </a:rPr>
              <a:t>[D].</a:t>
            </a:r>
            <a:r>
              <a:rPr lang="zh-CN" altLang="en-US" sz="1000" dirty="0">
                <a:solidFill>
                  <a:srgbClr val="C00000"/>
                </a:solidFill>
              </a:rPr>
              <a:t>武汉 武汉理工大学，</a:t>
            </a:r>
            <a:r>
              <a:rPr lang="en-US" altLang="zh-CN" sz="1000" dirty="0">
                <a:solidFill>
                  <a:srgbClr val="C00000"/>
                </a:solidFill>
              </a:rPr>
              <a:t>2006</a:t>
            </a:r>
          </a:p>
          <a:p>
            <a:r>
              <a:rPr lang="en-US" altLang="zh-CN" sz="1000" dirty="0">
                <a:solidFill>
                  <a:srgbClr val="C00000"/>
                </a:solidFill>
              </a:rPr>
              <a:t>[3] </a:t>
            </a:r>
            <a:r>
              <a:rPr lang="zh-CN" altLang="en-US" sz="1000" dirty="0">
                <a:solidFill>
                  <a:srgbClr val="C00000"/>
                </a:solidFill>
              </a:rPr>
              <a:t>包正宇，不同类型脱硫渣的主要特性及资源化利用研究</a:t>
            </a:r>
            <a:r>
              <a:rPr lang="en-US" altLang="zh-CN" sz="1000" dirty="0">
                <a:solidFill>
                  <a:srgbClr val="C00000"/>
                </a:solidFill>
              </a:rPr>
              <a:t>[D].</a:t>
            </a:r>
            <a:r>
              <a:rPr lang="zh-CN" altLang="en-US" sz="1000" dirty="0">
                <a:solidFill>
                  <a:srgbClr val="C00000"/>
                </a:solidFill>
              </a:rPr>
              <a:t>武汉 武汉理工大学，</a:t>
            </a:r>
            <a:r>
              <a:rPr lang="en-US" altLang="zh-CN" sz="1000" dirty="0">
                <a:solidFill>
                  <a:srgbClr val="C00000"/>
                </a:solidFill>
              </a:rPr>
              <a:t>2006</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347CB6B-2454-462F-936D-73EEB4FB52ED}"/>
                  </a:ext>
                </a:extLst>
              </p:cNvPr>
              <p:cNvSpPr txBox="1"/>
              <p:nvPr/>
            </p:nvSpPr>
            <p:spPr>
              <a:xfrm>
                <a:off x="799093" y="4722193"/>
                <a:ext cx="9944873" cy="1223989"/>
              </a:xfrm>
              <a:prstGeom prst="rect">
                <a:avLst/>
              </a:prstGeom>
              <a:noFill/>
            </p:spPr>
            <p:txBody>
              <a:bodyPr wrap="square" rtlCol="0">
                <a:spAutoFit/>
              </a:bodyPr>
              <a:lstStyle/>
              <a:p>
                <a:r>
                  <a:rPr lang="zh-CN" altLang="en-US" dirty="0"/>
                  <a:t>连续相：水</a:t>
                </a:r>
                <a:endParaRPr lang="en-US" altLang="zh-CN" dirty="0"/>
              </a:p>
              <a:p>
                <a:r>
                  <a:rPr lang="zh-CN" altLang="en-US" dirty="0"/>
                  <a:t>颗粒粒径范围</a:t>
                </a:r>
                <a:r>
                  <a:rPr lang="en-US" altLang="zh-CN" dirty="0"/>
                  <a:t>(</a:t>
                </a:r>
                <a:r>
                  <a:rPr lang="zh-CN" altLang="en-US" dirty="0"/>
                  <a:t>研磨后</a:t>
                </a:r>
                <a:r>
                  <a:rPr lang="en-US" altLang="zh-CN" dirty="0"/>
                  <a:t>): </a:t>
                </a:r>
                <a14:m>
                  <m:oMath xmlns:m="http://schemas.openxmlformats.org/officeDocument/2006/math">
                    <m:r>
                      <a:rPr lang="en-US" altLang="zh-CN" b="0" i="0" smtClean="0">
                        <a:latin typeface="Cambria Math" panose="02040503050406030204" pitchFamily="18" charset="0"/>
                      </a:rPr>
                      <m:t>1−100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a14:m>
                <a:endParaRPr lang="en-US" altLang="zh-CN" dirty="0"/>
              </a:p>
              <a:p>
                <a:r>
                  <a:rPr lang="zh-CN" altLang="en-US" dirty="0"/>
                  <a:t>质量浓度范围：</a:t>
                </a:r>
                <a:r>
                  <a:rPr lang="en-US" altLang="zh-CN" b="0" dirty="0"/>
                  <a:t> </a:t>
                </a:r>
                <a14:m>
                  <m:oMath xmlns:m="http://schemas.openxmlformats.org/officeDocument/2006/math">
                    <m:r>
                      <a:rPr lang="en-US" altLang="zh-CN" b="0" i="0" smtClean="0">
                        <a:latin typeface="Cambria Math" panose="02040503050406030204" pitchFamily="18" charset="0"/>
                      </a:rPr>
                      <m:t>50%−80%</m:t>
                    </m:r>
                  </m:oMath>
                </a14:m>
                <a:endParaRPr lang="en-US" altLang="zh-CN" dirty="0"/>
              </a:p>
              <a:p>
                <a:r>
                  <a:rPr lang="zh-CN" altLang="en-US" dirty="0"/>
                  <a:t>密度范围：</a:t>
                </a:r>
                <a14:m>
                  <m:oMath xmlns:m="http://schemas.openxmlformats.org/officeDocument/2006/math">
                    <m:r>
                      <a:rPr lang="en-US" altLang="zh-CN" b="0" i="0" smtClean="0">
                        <a:latin typeface="Cambria Math" panose="02040503050406030204" pitchFamily="18" charset="0"/>
                      </a:rPr>
                      <m:t>1.15</m:t>
                    </m:r>
                    <m:r>
                      <m:rPr>
                        <m:sty m:val="p"/>
                      </m:rPr>
                      <a:rPr lang="en-US" altLang="zh-CN" b="0" i="0" smtClean="0">
                        <a:latin typeface="Cambria Math" panose="02040503050406030204" pitchFamily="18" charset="0"/>
                      </a:rPr>
                      <m:t>g</m:t>
                    </m:r>
                    <m:r>
                      <a:rPr lang="en-US" altLang="zh-CN" b="0" i="0" smtClean="0">
                        <a:latin typeface="Cambria Math" panose="02040503050406030204" pitchFamily="18" charset="0"/>
                      </a:rPr>
                      <m:t>/</m:t>
                    </m:r>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3</m:t>
                        </m:r>
                      </m:sup>
                    </m:sSup>
                  </m:oMath>
                </a14:m>
                <a:r>
                  <a:rPr lang="en-US" altLang="zh-CN" dirty="0"/>
                  <a:t>  -   </a:t>
                </a:r>
                <a14:m>
                  <m:oMath xmlns:m="http://schemas.openxmlformats.org/officeDocument/2006/math">
                    <m:r>
                      <a:rPr lang="en-US" altLang="zh-CN" dirty="0" smtClean="0">
                        <a:latin typeface="Cambria Math" panose="02040503050406030204" pitchFamily="18" charset="0"/>
                      </a:rPr>
                      <m:t>2</m:t>
                    </m:r>
                    <m:r>
                      <m:rPr>
                        <m:sty m:val="p"/>
                      </m:rPr>
                      <a:rPr lang="en-US" altLang="zh-CN">
                        <a:latin typeface="Cambria Math" panose="02040503050406030204" pitchFamily="18" charset="0"/>
                      </a:rPr>
                      <m:t>g</m:t>
                    </m:r>
                    <m:r>
                      <a:rPr lang="en-US" altLang="zh-CN">
                        <a:latin typeface="Cambria Math" panose="02040503050406030204" pitchFamily="18" charset="0"/>
                      </a:rPr>
                      <m:t>/</m:t>
                    </m:r>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3</m:t>
                        </m:r>
                      </m:sup>
                    </m:sSup>
                  </m:oMath>
                </a14:m>
                <a:endParaRPr lang="zh-CN" altLang="en-US" dirty="0"/>
              </a:p>
            </p:txBody>
          </p:sp>
        </mc:Choice>
        <mc:Fallback xmlns="">
          <p:sp>
            <p:nvSpPr>
              <p:cNvPr id="9" name="文本框 8">
                <a:extLst>
                  <a:ext uri="{FF2B5EF4-FFF2-40B4-BE49-F238E27FC236}">
                    <a16:creationId xmlns:a16="http://schemas.microsoft.com/office/drawing/2014/main" id="{4347CB6B-2454-462F-936D-73EEB4FB52ED}"/>
                  </a:ext>
                </a:extLst>
              </p:cNvPr>
              <p:cNvSpPr txBox="1">
                <a:spLocks noRot="1" noChangeAspect="1" noMove="1" noResize="1" noEditPoints="1" noAdjustHandles="1" noChangeArrowheads="1" noChangeShapeType="1" noTextEdit="1"/>
              </p:cNvSpPr>
              <p:nvPr/>
            </p:nvSpPr>
            <p:spPr>
              <a:xfrm>
                <a:off x="799093" y="4722193"/>
                <a:ext cx="9944873" cy="1223989"/>
              </a:xfrm>
              <a:prstGeom prst="rect">
                <a:avLst/>
              </a:prstGeom>
              <a:blipFill>
                <a:blip r:embed="rId3"/>
                <a:stretch>
                  <a:fillRect l="-490" t="-4500" b="-6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44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超声法测量原理</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815562" y="3125488"/>
            <a:ext cx="6464012" cy="2728065"/>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692728" y="1757547"/>
            <a:ext cx="10474036" cy="923330"/>
          </a:xfrm>
          <a:prstGeom prst="rect">
            <a:avLst/>
          </a:prstGeom>
          <a:noFill/>
        </p:spPr>
        <p:txBody>
          <a:bodyPr wrap="square" rtlCol="0">
            <a:spAutoFit/>
          </a:bodyPr>
          <a:lstStyle/>
          <a:p>
            <a:r>
              <a:rPr lang="zh-CN" altLang="en-US" dirty="0"/>
              <a:t>测量原理：传感器向被测物质中发出一束超声波脉冲，超声波在经过悬浮颗粒时由于悬浮颗粒的散射和能量吸收会发生功率衰减以及声速特性和声阻抗特性的变化，这些特性的变化与悬浮颗粒的种类、粒径以及浆液浓度有关。</a:t>
            </a:r>
            <a:endParaRPr lang="en-US" altLang="zh-CN" dirty="0"/>
          </a:p>
        </p:txBody>
      </p:sp>
    </p:spTree>
    <p:extLst>
      <p:ext uri="{BB962C8B-B14F-4D97-AF65-F5344CB8AC3E}">
        <p14:creationId xmlns:p14="http://schemas.microsoft.com/office/powerpoint/2010/main" val="169976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超声法测量原理</a:t>
            </a:r>
          </a:p>
        </p:txBody>
      </p:sp>
      <p:pic>
        <p:nvPicPr>
          <p:cNvPr id="3" name="图片 2">
            <a:extLst>
              <a:ext uri="{FF2B5EF4-FFF2-40B4-BE49-F238E27FC236}">
                <a16:creationId xmlns:a16="http://schemas.microsoft.com/office/drawing/2014/main" id="{D0B9EF3D-7418-45A5-81CA-561BC036FB8B}"/>
              </a:ext>
            </a:extLst>
          </p:cNvPr>
          <p:cNvPicPr>
            <a:picLocks noChangeAspect="1"/>
          </p:cNvPicPr>
          <p:nvPr/>
        </p:nvPicPr>
        <p:blipFill>
          <a:blip r:embed="rId3"/>
          <a:stretch>
            <a:fillRect/>
          </a:stretch>
        </p:blipFill>
        <p:spPr>
          <a:xfrm>
            <a:off x="2717284" y="2568589"/>
            <a:ext cx="2907661" cy="1591871"/>
          </a:xfrm>
          <a:prstGeom prst="rect">
            <a:avLst/>
          </a:prstGeom>
        </p:spPr>
      </p:pic>
      <p:pic>
        <p:nvPicPr>
          <p:cNvPr id="6" name="图片 5">
            <a:extLst>
              <a:ext uri="{FF2B5EF4-FFF2-40B4-BE49-F238E27FC236}">
                <a16:creationId xmlns:a16="http://schemas.microsoft.com/office/drawing/2014/main" id="{B9B5D77A-8B57-4BD1-94D7-E1057DBCC35E}"/>
              </a:ext>
            </a:extLst>
          </p:cNvPr>
          <p:cNvPicPr>
            <a:picLocks noChangeAspect="1"/>
          </p:cNvPicPr>
          <p:nvPr/>
        </p:nvPicPr>
        <p:blipFill>
          <a:blip r:embed="rId4"/>
          <a:stretch>
            <a:fillRect/>
          </a:stretch>
        </p:blipFill>
        <p:spPr>
          <a:xfrm>
            <a:off x="2886755" y="4487041"/>
            <a:ext cx="2832771" cy="1511581"/>
          </a:xfrm>
          <a:prstGeom prst="rect">
            <a:avLst/>
          </a:prstGeom>
        </p:spPr>
      </p:pic>
      <p:pic>
        <p:nvPicPr>
          <p:cNvPr id="7" name="图片 6">
            <a:extLst>
              <a:ext uri="{FF2B5EF4-FFF2-40B4-BE49-F238E27FC236}">
                <a16:creationId xmlns:a16="http://schemas.microsoft.com/office/drawing/2014/main" id="{04A11DC2-42B7-42D4-B607-BA4E5A6CE0D6}"/>
              </a:ext>
            </a:extLst>
          </p:cNvPr>
          <p:cNvPicPr>
            <a:picLocks noChangeAspect="1"/>
          </p:cNvPicPr>
          <p:nvPr/>
        </p:nvPicPr>
        <p:blipFill>
          <a:blip r:embed="rId5"/>
          <a:stretch>
            <a:fillRect/>
          </a:stretch>
        </p:blipFill>
        <p:spPr>
          <a:xfrm>
            <a:off x="8300851" y="2450038"/>
            <a:ext cx="2699658" cy="1710422"/>
          </a:xfrm>
          <a:prstGeom prst="rect">
            <a:avLst/>
          </a:prstGeom>
        </p:spPr>
      </p:pic>
      <p:sp>
        <p:nvSpPr>
          <p:cNvPr id="8" name="文本框 7">
            <a:extLst>
              <a:ext uri="{FF2B5EF4-FFF2-40B4-BE49-F238E27FC236}">
                <a16:creationId xmlns:a16="http://schemas.microsoft.com/office/drawing/2014/main" id="{1A40918C-96AE-4BA2-883E-1CAB2F89EF65}"/>
              </a:ext>
            </a:extLst>
          </p:cNvPr>
          <p:cNvSpPr txBox="1"/>
          <p:nvPr/>
        </p:nvSpPr>
        <p:spPr>
          <a:xfrm>
            <a:off x="760144" y="6263623"/>
            <a:ext cx="10474036" cy="246221"/>
          </a:xfrm>
          <a:prstGeom prst="rect">
            <a:avLst/>
          </a:prstGeom>
          <a:noFill/>
        </p:spPr>
        <p:txBody>
          <a:bodyPr wrap="square" rtlCol="0">
            <a:spAutoFit/>
          </a:bodyPr>
          <a:lstStyle/>
          <a:p>
            <a:r>
              <a:rPr lang="en-US" altLang="zh-CN" sz="1000" dirty="0">
                <a:solidFill>
                  <a:srgbClr val="C00000"/>
                </a:solidFill>
              </a:rPr>
              <a:t>[1]</a:t>
            </a:r>
            <a:r>
              <a:rPr lang="zh-CN" altLang="en-US" sz="1000" dirty="0">
                <a:solidFill>
                  <a:srgbClr val="C00000"/>
                </a:solidFill>
              </a:rPr>
              <a:t>刘飞</a:t>
            </a:r>
            <a:r>
              <a:rPr lang="en-US" altLang="zh-CN" sz="1000" dirty="0">
                <a:solidFill>
                  <a:srgbClr val="C00000"/>
                </a:solidFill>
              </a:rPr>
              <a:t>,</a:t>
            </a:r>
            <a:r>
              <a:rPr lang="zh-CN" altLang="en-US" sz="1000" dirty="0">
                <a:solidFill>
                  <a:srgbClr val="C00000"/>
                </a:solidFill>
              </a:rPr>
              <a:t>付建红</a:t>
            </a:r>
            <a:r>
              <a:rPr lang="en-US" altLang="zh-CN" sz="1000" dirty="0">
                <a:solidFill>
                  <a:srgbClr val="C00000"/>
                </a:solidFill>
              </a:rPr>
              <a:t>,</a:t>
            </a:r>
            <a:r>
              <a:rPr lang="zh-CN" altLang="en-US" sz="1000" dirty="0">
                <a:solidFill>
                  <a:srgbClr val="C00000"/>
                </a:solidFill>
              </a:rPr>
              <a:t>张智</a:t>
            </a:r>
            <a:r>
              <a:rPr lang="en-US" altLang="zh-CN" sz="1000" dirty="0">
                <a:solidFill>
                  <a:srgbClr val="C00000"/>
                </a:solidFill>
              </a:rPr>
              <a:t>,</a:t>
            </a:r>
            <a:r>
              <a:rPr lang="zh-CN" altLang="en-US" sz="1000" dirty="0">
                <a:solidFill>
                  <a:srgbClr val="C00000"/>
                </a:solidFill>
              </a:rPr>
              <a:t>许亮斌</a:t>
            </a:r>
            <a:r>
              <a:rPr lang="en-US" altLang="zh-CN" sz="1000" dirty="0">
                <a:solidFill>
                  <a:srgbClr val="C00000"/>
                </a:solidFill>
              </a:rPr>
              <a:t>.</a:t>
            </a:r>
            <a:r>
              <a:rPr lang="zh-CN" altLang="en-US" sz="1000" dirty="0">
                <a:solidFill>
                  <a:srgbClr val="C00000"/>
                </a:solidFill>
              </a:rPr>
              <a:t> 超声波在钻井液中传播衰减理论研究</a:t>
            </a:r>
            <a:r>
              <a:rPr lang="en-US" altLang="zh-CN" sz="1000" dirty="0">
                <a:solidFill>
                  <a:srgbClr val="C00000"/>
                </a:solidFill>
              </a:rPr>
              <a:t>. </a:t>
            </a:r>
            <a:r>
              <a:rPr lang="zh-CN" altLang="en-US" sz="1000" dirty="0">
                <a:solidFill>
                  <a:srgbClr val="C00000"/>
                </a:solidFill>
              </a:rPr>
              <a:t>石油钻采工艺</a:t>
            </a:r>
            <a:r>
              <a:rPr lang="en-US" altLang="zh-CN" sz="1000" dirty="0">
                <a:solidFill>
                  <a:srgbClr val="C00000"/>
                </a:solidFill>
              </a:rPr>
              <a:t>,2012, 57-59</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6B4FE2C-103E-43EA-B639-C10E1A9BEEAE}"/>
                  </a:ext>
                </a:extLst>
              </p:cNvPr>
              <p:cNvSpPr txBox="1"/>
              <p:nvPr/>
            </p:nvSpPr>
            <p:spPr>
              <a:xfrm>
                <a:off x="706580" y="2683132"/>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传播距离：</a:t>
                </a:r>
                <a:r>
                  <a:rPr lang="en-US" altLang="zh-CN" dirty="0"/>
                  <a:t>300mm</a:t>
                </a:r>
              </a:p>
              <a:p>
                <a:endParaRPr lang="zh-CN" altLang="en-US" dirty="0"/>
              </a:p>
            </p:txBody>
          </p:sp>
        </mc:Choice>
        <mc:Fallback xmlns="">
          <p:sp>
            <p:nvSpPr>
              <p:cNvPr id="9" name="文本框 8">
                <a:extLst>
                  <a:ext uri="{FF2B5EF4-FFF2-40B4-BE49-F238E27FC236}">
                    <a16:creationId xmlns:a16="http://schemas.microsoft.com/office/drawing/2014/main" id="{36B4FE2C-103E-43EA-B639-C10E1A9BEEAE}"/>
                  </a:ext>
                </a:extLst>
              </p:cNvPr>
              <p:cNvSpPr txBox="1">
                <a:spLocks noRot="1" noChangeAspect="1" noMove="1" noResize="1" noEditPoints="1" noAdjustHandles="1" noChangeArrowheads="1" noChangeShapeType="1" noTextEdit="1"/>
              </p:cNvSpPr>
              <p:nvPr/>
            </p:nvSpPr>
            <p:spPr>
              <a:xfrm>
                <a:off x="706580" y="2683132"/>
                <a:ext cx="2347356" cy="1477328"/>
              </a:xfrm>
              <a:prstGeom prst="rect">
                <a:avLst/>
              </a:prstGeom>
              <a:blipFill>
                <a:blip r:embed="rId6"/>
                <a:stretch>
                  <a:fillRect l="-2338" t="-33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94C3EB-EB2B-4B69-B0B6-DE2D4B2F5378}"/>
                  </a:ext>
                </a:extLst>
              </p:cNvPr>
              <p:cNvSpPr txBox="1"/>
              <p:nvPr/>
            </p:nvSpPr>
            <p:spPr>
              <a:xfrm>
                <a:off x="727085" y="4387126"/>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颗粒数：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14</m:t>
                        </m:r>
                      </m:sup>
                    </m:sSup>
                  </m:oMath>
                </a14:m>
                <a:endParaRPr lang="en-US" altLang="zh-CN" dirty="0"/>
              </a:p>
              <a:p>
                <a:r>
                  <a:rPr lang="zh-CN" altLang="en-US" dirty="0"/>
                  <a:t>传播距离：</a:t>
                </a:r>
                <a:r>
                  <a:rPr lang="en-US" altLang="zh-CN" dirty="0"/>
                  <a:t>300mm</a:t>
                </a:r>
              </a:p>
              <a:p>
                <a:endParaRPr lang="zh-CN" altLang="en-US" dirty="0"/>
              </a:p>
            </p:txBody>
          </p:sp>
        </mc:Choice>
        <mc:Fallback xmlns="">
          <p:sp>
            <p:nvSpPr>
              <p:cNvPr id="10" name="文本框 9">
                <a:extLst>
                  <a:ext uri="{FF2B5EF4-FFF2-40B4-BE49-F238E27FC236}">
                    <a16:creationId xmlns:a16="http://schemas.microsoft.com/office/drawing/2014/main" id="{0094C3EB-EB2B-4B69-B0B6-DE2D4B2F5378}"/>
                  </a:ext>
                </a:extLst>
              </p:cNvPr>
              <p:cNvSpPr txBox="1">
                <a:spLocks noRot="1" noChangeAspect="1" noMove="1" noResize="1" noEditPoints="1" noAdjustHandles="1" noChangeArrowheads="1" noChangeShapeType="1" noTextEdit="1"/>
              </p:cNvSpPr>
              <p:nvPr/>
            </p:nvSpPr>
            <p:spPr>
              <a:xfrm>
                <a:off x="727085" y="4387126"/>
                <a:ext cx="2347356" cy="1477328"/>
              </a:xfrm>
              <a:prstGeom prst="rect">
                <a:avLst/>
              </a:prstGeom>
              <a:blipFill>
                <a:blip r:embed="rId7"/>
                <a:stretch>
                  <a:fillRect l="-2078" t="-371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C93118A-8140-48F1-9DD4-1DE06B5F369B}"/>
              </a:ext>
            </a:extLst>
          </p:cNvPr>
          <p:cNvSpPr txBox="1"/>
          <p:nvPr/>
        </p:nvSpPr>
        <p:spPr>
          <a:xfrm>
            <a:off x="706580" y="1758557"/>
            <a:ext cx="7934697" cy="369332"/>
          </a:xfrm>
          <a:prstGeom prst="rect">
            <a:avLst/>
          </a:prstGeom>
          <a:noFill/>
        </p:spPr>
        <p:txBody>
          <a:bodyPr wrap="square" rtlCol="0">
            <a:spAutoFit/>
          </a:bodyPr>
          <a:lstStyle/>
          <a:p>
            <a:r>
              <a:rPr lang="zh-CN" altLang="en-US" b="1" dirty="0"/>
              <a:t>超声衰减与浆液中固体颗粒粒径、浓度，及超声波频率和传播距离的关系</a:t>
            </a:r>
            <a:r>
              <a:rPr lang="zh-CN" altLang="en-US" dirty="0"/>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366BA4A-B5D1-4517-94D2-66490B47044E}"/>
                  </a:ext>
                </a:extLst>
              </p:cNvPr>
              <p:cNvSpPr txBox="1"/>
              <p:nvPr/>
            </p:nvSpPr>
            <p:spPr>
              <a:xfrm>
                <a:off x="6293921" y="2568589"/>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传播距离：</a:t>
                </a:r>
                <a:r>
                  <a:rPr lang="en-US" altLang="zh-CN" dirty="0"/>
                  <a:t>300mm</a:t>
                </a:r>
              </a:p>
              <a:p>
                <a:endParaRPr lang="zh-CN" altLang="en-US" dirty="0"/>
              </a:p>
            </p:txBody>
          </p:sp>
        </mc:Choice>
        <mc:Fallback xmlns="">
          <p:sp>
            <p:nvSpPr>
              <p:cNvPr id="12" name="文本框 11">
                <a:extLst>
                  <a:ext uri="{FF2B5EF4-FFF2-40B4-BE49-F238E27FC236}">
                    <a16:creationId xmlns:a16="http://schemas.microsoft.com/office/drawing/2014/main" id="{4366BA4A-B5D1-4517-94D2-66490B47044E}"/>
                  </a:ext>
                </a:extLst>
              </p:cNvPr>
              <p:cNvSpPr txBox="1">
                <a:spLocks noRot="1" noChangeAspect="1" noMove="1" noResize="1" noEditPoints="1" noAdjustHandles="1" noChangeArrowheads="1" noChangeShapeType="1" noTextEdit="1"/>
              </p:cNvSpPr>
              <p:nvPr/>
            </p:nvSpPr>
            <p:spPr>
              <a:xfrm>
                <a:off x="6293921" y="2568589"/>
                <a:ext cx="2347356" cy="1477328"/>
              </a:xfrm>
              <a:prstGeom prst="rect">
                <a:avLst/>
              </a:prstGeom>
              <a:blipFill>
                <a:blip r:embed="rId8"/>
                <a:stretch>
                  <a:fillRect l="-2073" t="-3292"/>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8362C3D5-E588-4EF3-82C0-1C8CEB74119C}"/>
              </a:ext>
            </a:extLst>
          </p:cNvPr>
          <p:cNvPicPr>
            <a:picLocks noChangeAspect="1"/>
          </p:cNvPicPr>
          <p:nvPr/>
        </p:nvPicPr>
        <p:blipFill>
          <a:blip r:embed="rId9"/>
          <a:stretch>
            <a:fillRect/>
          </a:stretch>
        </p:blipFill>
        <p:spPr>
          <a:xfrm>
            <a:off x="8482129" y="4427305"/>
            <a:ext cx="2337102" cy="176307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4049637-7F51-40D6-9F51-618BE0786B3D}"/>
                  </a:ext>
                </a:extLst>
              </p:cNvPr>
              <p:cNvSpPr txBox="1"/>
              <p:nvPr/>
            </p:nvSpPr>
            <p:spPr>
              <a:xfrm>
                <a:off x="6293921" y="4434743"/>
                <a:ext cx="2347356" cy="1200329"/>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超声波频率：</a:t>
                </a:r>
                <a:r>
                  <a:rPr lang="en-US" altLang="zh-CN" dirty="0"/>
                  <a:t>50kHz</a:t>
                </a:r>
                <a:endParaRPr lang="zh-CN" altLang="en-US" dirty="0"/>
              </a:p>
            </p:txBody>
          </p:sp>
        </mc:Choice>
        <mc:Fallback xmlns="">
          <p:sp>
            <p:nvSpPr>
              <p:cNvPr id="14" name="文本框 13">
                <a:extLst>
                  <a:ext uri="{FF2B5EF4-FFF2-40B4-BE49-F238E27FC236}">
                    <a16:creationId xmlns:a16="http://schemas.microsoft.com/office/drawing/2014/main" id="{94049637-7F51-40D6-9F51-618BE0786B3D}"/>
                  </a:ext>
                </a:extLst>
              </p:cNvPr>
              <p:cNvSpPr txBox="1">
                <a:spLocks noRot="1" noChangeAspect="1" noMove="1" noResize="1" noEditPoints="1" noAdjustHandles="1" noChangeArrowheads="1" noChangeShapeType="1" noTextEdit="1"/>
              </p:cNvSpPr>
              <p:nvPr/>
            </p:nvSpPr>
            <p:spPr>
              <a:xfrm>
                <a:off x="6293921" y="4434743"/>
                <a:ext cx="2347356" cy="1200329"/>
              </a:xfrm>
              <a:prstGeom prst="rect">
                <a:avLst/>
              </a:prstGeom>
              <a:blipFill>
                <a:blip r:embed="rId10"/>
                <a:stretch>
                  <a:fillRect l="-2073" t="-4061" b="-7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500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相关研究现状</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458A5A2-55A6-4C71-AC44-54D4C45BA2FD}"/>
                  </a:ext>
                </a:extLst>
              </p:cNvPr>
              <p:cNvSpPr txBox="1"/>
              <p:nvPr/>
            </p:nvSpPr>
            <p:spPr>
              <a:xfrm>
                <a:off x="744187" y="2330878"/>
                <a:ext cx="10474036" cy="646331"/>
              </a:xfrm>
              <a:prstGeom prst="rect">
                <a:avLst/>
              </a:prstGeom>
              <a:noFill/>
            </p:spPr>
            <p:txBody>
              <a:bodyPr wrap="square" rtlCol="0">
                <a:spAutoFit/>
              </a:bodyPr>
              <a:lstStyle/>
              <a:p>
                <a:r>
                  <a:rPr lang="en-US" altLang="zh-CN" dirty="0" err="1"/>
                  <a:t>Strolojanu</a:t>
                </a:r>
                <a:r>
                  <a:rPr lang="en-US" altLang="zh-CN" dirty="0"/>
                  <a:t>[1] </a:t>
                </a:r>
                <a:r>
                  <a:rPr lang="zh-CN" altLang="en-US" dirty="0"/>
                  <a:t>采用超声传感器研究了粒径</a:t>
                </a:r>
                <a:r>
                  <a:rPr lang="en-US" altLang="zh-CN" dirty="0"/>
                  <a:t>35</a:t>
                </a:r>
                <a:r>
                  <a:rPr lang="el-GR" altLang="zh-CN" b="0" dirty="0">
                    <a:ea typeface="Cambria Math" panose="02040503050406030204" pitchFamily="18" charset="0"/>
                  </a:rPr>
                  <a:t>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r>
                      <a:rPr lang="en-US" altLang="zh-CN" b="0" i="1" smtClean="0">
                        <a:latin typeface="Cambria Math" panose="02040503050406030204" pitchFamily="18" charset="0"/>
                        <a:ea typeface="Cambria Math" panose="02040503050406030204" pitchFamily="18" charset="0"/>
                      </a:rPr>
                      <m:t> </m:t>
                    </m:r>
                  </m:oMath>
                </a14:m>
                <a:r>
                  <a:rPr lang="zh-CN" altLang="en-US" dirty="0"/>
                  <a:t>， </a:t>
                </a:r>
                <a:r>
                  <a:rPr lang="en-US" altLang="zh-CN" dirty="0"/>
                  <a:t>70</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μ</m:t>
                    </m:r>
                    <m:r>
                      <m:rPr>
                        <m:sty m:val="p"/>
                      </m:rPr>
                      <a:rPr lang="en-US" altLang="zh-CN">
                        <a:latin typeface="Cambria Math" panose="02040503050406030204" pitchFamily="18" charset="0"/>
                        <a:ea typeface="Cambria Math" panose="02040503050406030204" pitchFamily="18" charset="0"/>
                      </a:rPr>
                      <m:t>m</m:t>
                    </m:r>
                    <m:r>
                      <a:rPr lang="en-US" altLang="zh-CN" i="1">
                        <a:latin typeface="Cambria Math" panose="02040503050406030204" pitchFamily="18" charset="0"/>
                        <a:ea typeface="Cambria Math" panose="02040503050406030204" pitchFamily="18" charset="0"/>
                      </a:rPr>
                      <m:t> </m:t>
                    </m:r>
                  </m:oMath>
                </a14:m>
                <a:r>
                  <a:rPr lang="zh-CN" altLang="en-US" dirty="0"/>
                  <a:t>，</a:t>
                </a:r>
                <a:r>
                  <a:rPr lang="en-US" altLang="zh-CN" dirty="0"/>
                  <a:t>180</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μ</m:t>
                    </m:r>
                    <m:r>
                      <m:rPr>
                        <m:sty m:val="p"/>
                      </m:rPr>
                      <a:rPr lang="en-US" altLang="zh-CN">
                        <a:latin typeface="Cambria Math" panose="02040503050406030204" pitchFamily="18" charset="0"/>
                        <a:ea typeface="Cambria Math" panose="02040503050406030204" pitchFamily="18" charset="0"/>
                      </a:rPr>
                      <m:t>m</m:t>
                    </m:r>
                  </m:oMath>
                </a14:m>
                <a:r>
                  <a:rPr lang="zh-CN" altLang="en-US" dirty="0"/>
                  <a:t>浆体的声速、声衰减特性。</a:t>
                </a:r>
                <a:endParaRPr lang="en-US" altLang="zh-CN" dirty="0"/>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  </a:t>
                </a:r>
                <a:r>
                  <a:rPr lang="zh-CN" altLang="en-US" sz="1400" dirty="0">
                    <a:solidFill>
                      <a:schemeClr val="accent1">
                        <a:lumMod val="75000"/>
                      </a:schemeClr>
                    </a:solidFill>
                  </a:rPr>
                  <a:t>浓度</a:t>
                </a:r>
                <a:r>
                  <a:rPr lang="en-US" altLang="zh-CN" sz="1400" dirty="0">
                    <a:solidFill>
                      <a:schemeClr val="accent1">
                        <a:lumMod val="75000"/>
                      </a:schemeClr>
                    </a:solidFill>
                  </a:rPr>
                  <a:t>10%-50%</a:t>
                </a:r>
                <a:r>
                  <a:rPr lang="zh-CN" altLang="en-US" sz="1400" dirty="0">
                    <a:solidFill>
                      <a:schemeClr val="accent1">
                        <a:lumMod val="75000"/>
                      </a:schemeClr>
                    </a:solidFill>
                  </a:rPr>
                  <a:t>，浓度变化对声速影响更明显，浓度</a:t>
                </a:r>
                <a:r>
                  <a:rPr lang="en-US" altLang="zh-CN" sz="1400" dirty="0">
                    <a:solidFill>
                      <a:schemeClr val="accent1">
                        <a:lumMod val="75000"/>
                      </a:schemeClr>
                    </a:solidFill>
                  </a:rPr>
                  <a:t>0-10%</a:t>
                </a:r>
                <a:r>
                  <a:rPr lang="zh-CN" altLang="en-US" sz="1400" dirty="0">
                    <a:solidFill>
                      <a:schemeClr val="accent1">
                        <a:lumMod val="75000"/>
                      </a:schemeClr>
                    </a:solidFill>
                  </a:rPr>
                  <a:t>，浓度变化对超声衰减影响更明显</a:t>
                </a:r>
                <a:endParaRPr lang="en-US" altLang="zh-CN" dirty="0">
                  <a:solidFill>
                    <a:schemeClr val="accent1">
                      <a:lumMod val="75000"/>
                    </a:schemeClr>
                  </a:solidFill>
                </a:endParaRPr>
              </a:p>
            </p:txBody>
          </p:sp>
        </mc:Choice>
        <mc:Fallback xmlns="">
          <p:sp>
            <p:nvSpPr>
              <p:cNvPr id="5" name="文本框 4">
                <a:extLst>
                  <a:ext uri="{FF2B5EF4-FFF2-40B4-BE49-F238E27FC236}">
                    <a16:creationId xmlns:a16="http://schemas.microsoft.com/office/drawing/2014/main" id="{B458A5A2-55A6-4C71-AC44-54D4C45BA2FD}"/>
                  </a:ext>
                </a:extLst>
              </p:cNvPr>
              <p:cNvSpPr txBox="1">
                <a:spLocks noRot="1" noChangeAspect="1" noMove="1" noResize="1" noEditPoints="1" noAdjustHandles="1" noChangeArrowheads="1" noChangeShapeType="1" noTextEdit="1"/>
              </p:cNvSpPr>
              <p:nvPr/>
            </p:nvSpPr>
            <p:spPr>
              <a:xfrm>
                <a:off x="744187" y="2330878"/>
                <a:ext cx="10474036" cy="646331"/>
              </a:xfrm>
              <a:prstGeom prst="rect">
                <a:avLst/>
              </a:prstGeom>
              <a:blipFill>
                <a:blip r:embed="rId2"/>
                <a:stretch>
                  <a:fillRect l="-466" t="-7547" b="-75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0D0BB07-F56E-49C9-9151-04B99F6EE427}"/>
              </a:ext>
            </a:extLst>
          </p:cNvPr>
          <p:cNvSpPr txBox="1"/>
          <p:nvPr/>
        </p:nvSpPr>
        <p:spPr>
          <a:xfrm>
            <a:off x="744187" y="3160172"/>
            <a:ext cx="10474036" cy="646331"/>
          </a:xfrm>
          <a:prstGeom prst="rect">
            <a:avLst/>
          </a:prstGeom>
          <a:noFill/>
        </p:spPr>
        <p:txBody>
          <a:bodyPr wrap="square" rtlCol="0">
            <a:spAutoFit/>
          </a:bodyPr>
          <a:lstStyle/>
          <a:p>
            <a:r>
              <a:rPr lang="zh-CN" altLang="en-US" dirty="0"/>
              <a:t>高月华</a:t>
            </a:r>
            <a:r>
              <a:rPr lang="en-US" altLang="zh-CN" dirty="0"/>
              <a:t>[2] </a:t>
            </a:r>
            <a:r>
              <a:rPr lang="zh-CN" altLang="en-US" dirty="0"/>
              <a:t>研究了超声波在发酵液中的传播速度与酵母浓度、温度的关系。</a:t>
            </a:r>
            <a:r>
              <a:rPr lang="en-US" altLang="zh-CN" dirty="0"/>
              <a:t> </a:t>
            </a:r>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  </a:t>
            </a:r>
            <a:r>
              <a:rPr lang="zh-CN" altLang="en-US" sz="1400" dirty="0">
                <a:solidFill>
                  <a:schemeClr val="accent1">
                    <a:lumMod val="75000"/>
                  </a:schemeClr>
                </a:solidFill>
              </a:rPr>
              <a:t>中心频率</a:t>
            </a:r>
            <a:r>
              <a:rPr lang="en-US" altLang="zh-CN" sz="1400" dirty="0">
                <a:solidFill>
                  <a:schemeClr val="accent1">
                    <a:lumMod val="75000"/>
                  </a:schemeClr>
                </a:solidFill>
              </a:rPr>
              <a:t>5.6MHz</a:t>
            </a:r>
            <a:r>
              <a:rPr lang="zh-CN" altLang="en-US" sz="1400" dirty="0">
                <a:solidFill>
                  <a:schemeClr val="accent1">
                    <a:lumMod val="75000"/>
                  </a:schemeClr>
                </a:solidFill>
              </a:rPr>
              <a:t>的超声波，对于酵母浓度敏感，通过补偿算法可实现</a:t>
            </a:r>
            <a:r>
              <a:rPr lang="en-US" altLang="zh-CN" sz="1400" dirty="0">
                <a:solidFill>
                  <a:schemeClr val="accent1">
                    <a:lumMod val="75000"/>
                  </a:schemeClr>
                </a:solidFill>
              </a:rPr>
              <a:t>0.2%</a:t>
            </a:r>
            <a:r>
              <a:rPr lang="zh-CN" altLang="en-US" sz="1400" dirty="0">
                <a:solidFill>
                  <a:schemeClr val="accent1">
                    <a:lumMod val="75000"/>
                  </a:schemeClr>
                </a:solidFill>
              </a:rPr>
              <a:t>测量精度，但易受气泡影响。</a:t>
            </a:r>
            <a:endParaRPr lang="en-US" altLang="zh-CN" dirty="0">
              <a:solidFill>
                <a:schemeClr val="accent1">
                  <a:lumMod val="75000"/>
                </a:schemeClr>
              </a:solidFill>
            </a:endParaRPr>
          </a:p>
        </p:txBody>
      </p:sp>
      <p:sp>
        <p:nvSpPr>
          <p:cNvPr id="7" name="文本框 6">
            <a:extLst>
              <a:ext uri="{FF2B5EF4-FFF2-40B4-BE49-F238E27FC236}">
                <a16:creationId xmlns:a16="http://schemas.microsoft.com/office/drawing/2014/main" id="{B985D949-4846-4423-8889-F5E58B03BFF1}"/>
              </a:ext>
            </a:extLst>
          </p:cNvPr>
          <p:cNvSpPr txBox="1"/>
          <p:nvPr/>
        </p:nvSpPr>
        <p:spPr>
          <a:xfrm>
            <a:off x="744186" y="4062236"/>
            <a:ext cx="10854047" cy="646331"/>
          </a:xfrm>
          <a:prstGeom prst="rect">
            <a:avLst/>
          </a:prstGeom>
          <a:noFill/>
        </p:spPr>
        <p:txBody>
          <a:bodyPr wrap="square">
            <a:spAutoFit/>
          </a:bodyPr>
          <a:lstStyle/>
          <a:p>
            <a:r>
              <a:rPr lang="zh-CN" altLang="en-US" dirty="0"/>
              <a:t>姚士强</a:t>
            </a:r>
            <a:r>
              <a:rPr lang="en-US" altLang="zh-CN" dirty="0"/>
              <a:t>[3] </a:t>
            </a:r>
            <a:r>
              <a:rPr lang="zh-CN" altLang="en-US" dirty="0"/>
              <a:t>利用超声波衰减原理实现了高含水量浆体的浓度测量</a:t>
            </a:r>
            <a:endParaRPr lang="en-US" altLang="zh-CN" dirty="0"/>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a:t>
            </a:r>
            <a:r>
              <a:rPr lang="zh-CN" altLang="en-US" sz="1400" dirty="0">
                <a:solidFill>
                  <a:schemeClr val="accent1">
                    <a:lumMod val="75000"/>
                  </a:schemeClr>
                </a:solidFill>
              </a:rPr>
              <a:t> 高水基流体在</a:t>
            </a:r>
            <a:r>
              <a:rPr lang="en-US" altLang="zh-CN" sz="1400" dirty="0">
                <a:solidFill>
                  <a:schemeClr val="accent1">
                    <a:lumMod val="75000"/>
                  </a:schemeClr>
                </a:solidFill>
              </a:rPr>
              <a:t>0%-8%</a:t>
            </a:r>
            <a:r>
              <a:rPr lang="zh-CN" altLang="en-US" sz="1400" dirty="0">
                <a:solidFill>
                  <a:schemeClr val="accent1">
                    <a:lumMod val="75000"/>
                  </a:schemeClr>
                </a:solidFill>
              </a:rPr>
              <a:t>的浓度范围内与超声衰减有很好的线性关系</a:t>
            </a:r>
            <a:endParaRPr lang="zh-CN" altLang="en-US" dirty="0">
              <a:solidFill>
                <a:schemeClr val="accent1">
                  <a:lumMod val="75000"/>
                </a:schemeClr>
              </a:solidFill>
            </a:endParaRPr>
          </a:p>
        </p:txBody>
      </p:sp>
      <p:sp>
        <p:nvSpPr>
          <p:cNvPr id="9" name="文本框 8">
            <a:extLst>
              <a:ext uri="{FF2B5EF4-FFF2-40B4-BE49-F238E27FC236}">
                <a16:creationId xmlns:a16="http://schemas.microsoft.com/office/drawing/2014/main" id="{080E893F-84D2-4421-992D-6A37BAF9C916}"/>
              </a:ext>
            </a:extLst>
          </p:cNvPr>
          <p:cNvSpPr txBox="1"/>
          <p:nvPr/>
        </p:nvSpPr>
        <p:spPr>
          <a:xfrm>
            <a:off x="744186" y="5008303"/>
            <a:ext cx="9987149" cy="646331"/>
          </a:xfrm>
          <a:prstGeom prst="rect">
            <a:avLst/>
          </a:prstGeom>
          <a:noFill/>
        </p:spPr>
        <p:txBody>
          <a:bodyPr wrap="square">
            <a:spAutoFit/>
          </a:bodyPr>
          <a:lstStyle/>
          <a:p>
            <a:r>
              <a:rPr lang="zh-CN" altLang="en-US" dirty="0"/>
              <a:t>北京天健创新仪表有限公司，丹东东方测控有限公司等，利用超声波衰减原理制作了污泥浓度计</a:t>
            </a:r>
            <a:endParaRPr lang="en-US" altLang="zh-CN" dirty="0"/>
          </a:p>
          <a:p>
            <a:r>
              <a:rPr lang="en-US" altLang="zh-CN" dirty="0"/>
              <a:t>	</a:t>
            </a:r>
            <a:r>
              <a:rPr lang="zh-CN" altLang="en-US" sz="1400" dirty="0">
                <a:solidFill>
                  <a:schemeClr val="accent1">
                    <a:lumMod val="75000"/>
                  </a:schemeClr>
                </a:solidFill>
              </a:rPr>
              <a:t>原理</a:t>
            </a:r>
            <a:r>
              <a:rPr lang="en-US" altLang="zh-CN" sz="1400" dirty="0">
                <a:solidFill>
                  <a:schemeClr val="accent1">
                    <a:lumMod val="75000"/>
                  </a:schemeClr>
                </a:solidFill>
              </a:rPr>
              <a:t>:</a:t>
            </a:r>
            <a:r>
              <a:rPr lang="zh-CN" altLang="en-US" sz="1400" dirty="0">
                <a:solidFill>
                  <a:schemeClr val="accent1">
                    <a:lumMod val="75000"/>
                  </a:schemeClr>
                </a:solidFill>
              </a:rPr>
              <a:t> 测量超声波声强衰减值来测量污泥浓度</a:t>
            </a:r>
            <a:endParaRPr lang="zh-CN" altLang="en-US" sz="1600" dirty="0">
              <a:solidFill>
                <a:schemeClr val="accent1">
                  <a:lumMod val="75000"/>
                </a:schemeClr>
              </a:solidFill>
            </a:endParaRPr>
          </a:p>
        </p:txBody>
      </p:sp>
      <p:sp>
        <p:nvSpPr>
          <p:cNvPr id="10" name="文本框 9">
            <a:extLst>
              <a:ext uri="{FF2B5EF4-FFF2-40B4-BE49-F238E27FC236}">
                <a16:creationId xmlns:a16="http://schemas.microsoft.com/office/drawing/2014/main" id="{609A45FF-017A-42B1-9169-027AF2DA0824}"/>
              </a:ext>
            </a:extLst>
          </p:cNvPr>
          <p:cNvSpPr txBox="1"/>
          <p:nvPr/>
        </p:nvSpPr>
        <p:spPr>
          <a:xfrm>
            <a:off x="657224" y="5888182"/>
            <a:ext cx="10474036" cy="830997"/>
          </a:xfrm>
          <a:prstGeom prst="rect">
            <a:avLst/>
          </a:prstGeom>
          <a:noFill/>
        </p:spPr>
        <p:txBody>
          <a:bodyPr wrap="square" rtlCol="0">
            <a:spAutoFit/>
          </a:bodyPr>
          <a:lstStyle/>
          <a:p>
            <a:r>
              <a:rPr lang="en-US" altLang="zh-CN" sz="1000" dirty="0">
                <a:solidFill>
                  <a:srgbClr val="C00000"/>
                </a:solidFill>
              </a:rPr>
              <a:t>[1] V. </a:t>
            </a:r>
            <a:r>
              <a:rPr lang="en-US" altLang="zh-CN" sz="1000" dirty="0" err="1">
                <a:solidFill>
                  <a:srgbClr val="C00000"/>
                </a:solidFill>
              </a:rPr>
              <a:t>Strolojaun</a:t>
            </a:r>
            <a:r>
              <a:rPr lang="en-US" altLang="zh-CN" sz="1000" dirty="0">
                <a:solidFill>
                  <a:srgbClr val="C00000"/>
                </a:solidFill>
              </a:rPr>
              <a:t>. Characterization of Slurry Systems by Ultrasonic Techniques. Chemical Engineering Journal. 2001. 84: 215-222</a:t>
            </a:r>
          </a:p>
          <a:p>
            <a:r>
              <a:rPr lang="en-US" altLang="zh-CN" sz="1000" dirty="0">
                <a:solidFill>
                  <a:srgbClr val="C00000"/>
                </a:solidFill>
              </a:rPr>
              <a:t>[2] </a:t>
            </a:r>
            <a:r>
              <a:rPr lang="zh-CN" altLang="en-US" sz="1000" dirty="0">
                <a:solidFill>
                  <a:srgbClr val="C00000"/>
                </a:solidFill>
              </a:rPr>
              <a:t>高月华，超声波啤酒酵母浓度在线检测仪</a:t>
            </a:r>
            <a:r>
              <a:rPr lang="en-US" altLang="zh-CN" sz="1000" dirty="0">
                <a:solidFill>
                  <a:srgbClr val="C00000"/>
                </a:solidFill>
              </a:rPr>
              <a:t>. </a:t>
            </a:r>
            <a:r>
              <a:rPr lang="zh-CN" altLang="en-US" sz="1000" dirty="0">
                <a:solidFill>
                  <a:srgbClr val="C00000"/>
                </a:solidFill>
              </a:rPr>
              <a:t>压电与声光</a:t>
            </a:r>
            <a:r>
              <a:rPr lang="en-US" altLang="zh-CN" sz="1000" dirty="0">
                <a:solidFill>
                  <a:srgbClr val="C00000"/>
                </a:solidFill>
              </a:rPr>
              <a:t>, 2007,29(1):112-114</a:t>
            </a:r>
          </a:p>
          <a:p>
            <a:r>
              <a:rPr lang="en-US" altLang="zh-CN" sz="1000" dirty="0">
                <a:solidFill>
                  <a:srgbClr val="C00000"/>
                </a:solidFill>
              </a:rPr>
              <a:t>[3] </a:t>
            </a:r>
            <a:r>
              <a:rPr lang="zh-CN" altLang="en-US" sz="1000" dirty="0">
                <a:solidFill>
                  <a:srgbClr val="C00000"/>
                </a:solidFill>
              </a:rPr>
              <a:t>姚士强，用超声波方法检测高水及流体介质浓度的研究</a:t>
            </a:r>
            <a:r>
              <a:rPr lang="en-US" altLang="zh-CN" sz="1000" dirty="0">
                <a:solidFill>
                  <a:srgbClr val="C00000"/>
                </a:solidFill>
              </a:rPr>
              <a:t>. </a:t>
            </a:r>
            <a:r>
              <a:rPr lang="zh-CN" altLang="en-US" sz="1000" dirty="0">
                <a:solidFill>
                  <a:srgbClr val="C00000"/>
                </a:solidFill>
              </a:rPr>
              <a:t>仪表技术与传感器</a:t>
            </a:r>
            <a:r>
              <a:rPr lang="en-US" altLang="zh-CN" sz="1000" dirty="0">
                <a:solidFill>
                  <a:srgbClr val="C00000"/>
                </a:solidFill>
              </a:rPr>
              <a:t>, 2001,(9): 39-41</a:t>
            </a:r>
          </a:p>
          <a:p>
            <a:endParaRPr lang="en-US" altLang="zh-CN" dirty="0"/>
          </a:p>
        </p:txBody>
      </p:sp>
      <p:sp>
        <p:nvSpPr>
          <p:cNvPr id="11" name="文本框 10">
            <a:extLst>
              <a:ext uri="{FF2B5EF4-FFF2-40B4-BE49-F238E27FC236}">
                <a16:creationId xmlns:a16="http://schemas.microsoft.com/office/drawing/2014/main" id="{729782ED-1697-4A3A-AB82-03F5B98B5930}"/>
              </a:ext>
            </a:extLst>
          </p:cNvPr>
          <p:cNvSpPr txBox="1"/>
          <p:nvPr/>
        </p:nvSpPr>
        <p:spPr>
          <a:xfrm>
            <a:off x="447303" y="1905173"/>
            <a:ext cx="6096000" cy="369332"/>
          </a:xfrm>
          <a:prstGeom prst="rect">
            <a:avLst/>
          </a:prstGeom>
          <a:noFill/>
        </p:spPr>
        <p:txBody>
          <a:bodyPr wrap="square">
            <a:spAutoFit/>
          </a:bodyPr>
          <a:lstStyle/>
          <a:p>
            <a:r>
              <a:rPr lang="zh-CN" altLang="en-US" dirty="0">
                <a:solidFill>
                  <a:schemeClr val="accent1">
                    <a:lumMod val="75000"/>
                  </a:schemeClr>
                </a:solidFill>
              </a:rPr>
              <a:t>代表性成果</a:t>
            </a:r>
            <a:r>
              <a:rPr lang="zh-CN" altLang="en-US" dirty="0"/>
              <a:t>：</a:t>
            </a:r>
          </a:p>
        </p:txBody>
      </p:sp>
    </p:spTree>
    <p:extLst>
      <p:ext uri="{BB962C8B-B14F-4D97-AF65-F5344CB8AC3E}">
        <p14:creationId xmlns:p14="http://schemas.microsoft.com/office/powerpoint/2010/main" val="160323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研究现状总结</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2308324"/>
          </a:xfrm>
          <a:prstGeom prst="rect">
            <a:avLst/>
          </a:prstGeom>
          <a:noFill/>
        </p:spPr>
        <p:txBody>
          <a:bodyPr wrap="square" rtlCol="0">
            <a:spAutoFit/>
          </a:bodyPr>
          <a:lstStyle/>
          <a:p>
            <a:endParaRPr lang="en-US" altLang="zh-CN" dirty="0"/>
          </a:p>
          <a:p>
            <a:pPr marL="342900" indent="-342900">
              <a:buAutoNum type="arabicPeriod"/>
            </a:pPr>
            <a:r>
              <a:rPr lang="zh-CN" altLang="en-US" dirty="0"/>
              <a:t>多数研究仅针对单组分浆液，缺乏有关超声波在混合成分浆液中的传播特性的研究</a:t>
            </a:r>
            <a:endParaRPr lang="en-US" altLang="zh-CN" dirty="0"/>
          </a:p>
          <a:p>
            <a:pPr marL="342900" indent="-342900">
              <a:buAutoNum type="arabicPeriod"/>
            </a:pPr>
            <a:endParaRPr lang="en-US" altLang="zh-CN" dirty="0"/>
          </a:p>
          <a:p>
            <a:pPr marL="342900" indent="-342900">
              <a:buAutoNum type="arabicPeriod"/>
            </a:pPr>
            <a:r>
              <a:rPr lang="zh-CN" altLang="en-US" dirty="0"/>
              <a:t>浆液气泡对超声波传播影响较大，干扰不易去除</a:t>
            </a:r>
            <a:endParaRPr lang="en-US" altLang="zh-CN" dirty="0"/>
          </a:p>
          <a:p>
            <a:pPr marL="342900" indent="-342900">
              <a:buAutoNum type="arabicPeriod"/>
            </a:pPr>
            <a:endParaRPr lang="en-US" altLang="zh-CN" dirty="0"/>
          </a:p>
          <a:p>
            <a:pPr marL="342900" indent="-342900">
              <a:buAutoNum type="arabicPeriod"/>
            </a:pPr>
            <a:r>
              <a:rPr lang="zh-CN" altLang="en-US" dirty="0"/>
              <a:t>多数研究均从声学和浆液物理性质的角度推导超声衰减模型，模型较为简单且存在局限性</a:t>
            </a:r>
            <a:endParaRPr lang="en-US" altLang="zh-CN" dirty="0"/>
          </a:p>
          <a:p>
            <a:pPr marL="342900" indent="-342900">
              <a:buAutoNum type="arabicPeriod"/>
            </a:pPr>
            <a:endParaRPr lang="en-US" altLang="zh-CN" dirty="0"/>
          </a:p>
          <a:p>
            <a:pPr marL="342900" indent="-342900">
              <a:buAutoNum type="arabicPeriod"/>
            </a:pPr>
            <a:r>
              <a:rPr lang="zh-CN" altLang="en-US" dirty="0"/>
              <a:t>市售的几款超声波污泥浓度计均采用单频率、单对探头测量，测量方式较为简单</a:t>
            </a:r>
            <a:endParaRPr lang="en-US" altLang="zh-CN" dirty="0"/>
          </a:p>
        </p:txBody>
      </p:sp>
      <p:sp>
        <p:nvSpPr>
          <p:cNvPr id="3" name="文本框 2">
            <a:extLst>
              <a:ext uri="{FF2B5EF4-FFF2-40B4-BE49-F238E27FC236}">
                <a16:creationId xmlns:a16="http://schemas.microsoft.com/office/drawing/2014/main" id="{FDEA913B-252F-464B-BD8D-D2B1C0333688}"/>
              </a:ext>
            </a:extLst>
          </p:cNvPr>
          <p:cNvSpPr txBox="1"/>
          <p:nvPr/>
        </p:nvSpPr>
        <p:spPr>
          <a:xfrm>
            <a:off x="760021" y="4385954"/>
            <a:ext cx="10212779" cy="2031325"/>
          </a:xfrm>
          <a:prstGeom prst="rect">
            <a:avLst/>
          </a:prstGeom>
          <a:noFill/>
        </p:spPr>
        <p:txBody>
          <a:bodyPr wrap="square" rtlCol="0">
            <a:spAutoFit/>
          </a:bodyPr>
          <a:lstStyle/>
          <a:p>
            <a:r>
              <a:rPr lang="zh-CN" altLang="en-US" dirty="0">
                <a:solidFill>
                  <a:schemeClr val="accent1">
                    <a:lumMod val="75000"/>
                  </a:schemeClr>
                </a:solidFill>
              </a:rPr>
              <a:t>改进方向：</a:t>
            </a: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1. </a:t>
            </a:r>
            <a:r>
              <a:rPr lang="zh-CN" altLang="en-US" dirty="0">
                <a:solidFill>
                  <a:schemeClr val="accent1">
                    <a:lumMod val="75000"/>
                  </a:schemeClr>
                </a:solidFill>
              </a:rPr>
              <a:t>使用多种不同频率的超声波测量，使接收信号携带多种悬浮颗粒的信息。</a:t>
            </a:r>
            <a:endParaRPr lang="en-US" altLang="zh-CN" dirty="0">
              <a:solidFill>
                <a:schemeClr val="accent1">
                  <a:lumMod val="75000"/>
                </a:schemeClr>
              </a:solidFill>
            </a:endParaRPr>
          </a:p>
          <a:p>
            <a:r>
              <a:rPr lang="en-US" altLang="zh-CN" dirty="0">
                <a:solidFill>
                  <a:schemeClr val="accent1">
                    <a:lumMod val="75000"/>
                  </a:schemeClr>
                </a:solidFill>
              </a:rPr>
              <a:t>	2. </a:t>
            </a:r>
            <a:r>
              <a:rPr lang="zh-CN" altLang="en-US" dirty="0">
                <a:solidFill>
                  <a:schemeClr val="accent1">
                    <a:lumMod val="75000"/>
                  </a:schemeClr>
                </a:solidFill>
              </a:rPr>
              <a:t>同时测量超声功率衰减以及相位变化，丰富测量手段。</a:t>
            </a:r>
            <a:endParaRPr lang="en-US" altLang="zh-CN" dirty="0">
              <a:solidFill>
                <a:schemeClr val="accent1">
                  <a:lumMod val="75000"/>
                </a:schemeClr>
              </a:solidFill>
            </a:endParaRPr>
          </a:p>
          <a:p>
            <a:r>
              <a:rPr lang="en-US" altLang="zh-CN" dirty="0">
                <a:solidFill>
                  <a:schemeClr val="accent1">
                    <a:lumMod val="75000"/>
                  </a:schemeClr>
                </a:solidFill>
              </a:rPr>
              <a:t>	3. </a:t>
            </a:r>
            <a:r>
              <a:rPr lang="zh-CN" altLang="en-US" dirty="0">
                <a:solidFill>
                  <a:schemeClr val="accent1">
                    <a:lumMod val="75000"/>
                  </a:schemeClr>
                </a:solidFill>
              </a:rPr>
              <a:t>使用多传感器融合测量（温度，光学等）补偿因温度、气泡造成的检测干扰。</a:t>
            </a:r>
            <a:r>
              <a:rPr lang="en-US" altLang="zh-CN" dirty="0">
                <a:solidFill>
                  <a:schemeClr val="accent1">
                    <a:lumMod val="75000"/>
                  </a:schemeClr>
                </a:solidFill>
              </a:rPr>
              <a:t> </a:t>
            </a:r>
          </a:p>
          <a:p>
            <a:r>
              <a:rPr lang="en-US" altLang="zh-CN" dirty="0">
                <a:solidFill>
                  <a:schemeClr val="accent1">
                    <a:lumMod val="75000"/>
                  </a:schemeClr>
                </a:solidFill>
              </a:rPr>
              <a:t>	4. </a:t>
            </a:r>
            <a:r>
              <a:rPr lang="zh-CN" altLang="en-US" dirty="0">
                <a:solidFill>
                  <a:schemeClr val="accent1">
                    <a:lumMod val="75000"/>
                  </a:schemeClr>
                </a:solidFill>
              </a:rPr>
              <a:t>使用机器学习算法分析超声衰减模型，打破传统物理模型应用局限性。</a:t>
            </a:r>
            <a:endParaRPr lang="en-US" altLang="zh-CN" dirty="0">
              <a:solidFill>
                <a:schemeClr val="accent1">
                  <a:lumMod val="75000"/>
                </a:schemeClr>
              </a:solidFill>
            </a:endParaRPr>
          </a:p>
          <a:p>
            <a:r>
              <a:rPr lang="en-US" altLang="zh-CN" dirty="0">
                <a:solidFill>
                  <a:schemeClr val="accent1">
                    <a:lumMod val="75000"/>
                  </a:schemeClr>
                </a:solidFill>
              </a:rPr>
              <a:t>         </a:t>
            </a:r>
            <a:endParaRPr lang="zh-CN" altLang="en-US" dirty="0">
              <a:solidFill>
                <a:schemeClr val="accent1">
                  <a:lumMod val="75000"/>
                </a:schemeClr>
              </a:solidFill>
            </a:endParaRPr>
          </a:p>
        </p:txBody>
      </p:sp>
    </p:spTree>
    <p:extLst>
      <p:ext uri="{BB962C8B-B14F-4D97-AF65-F5344CB8AC3E}">
        <p14:creationId xmlns:p14="http://schemas.microsoft.com/office/powerpoint/2010/main" val="192291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方案介绍</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646331"/>
          </a:xfrm>
          <a:prstGeom prst="rect">
            <a:avLst/>
          </a:prstGeom>
          <a:noFill/>
        </p:spPr>
        <p:txBody>
          <a:bodyPr wrap="square" rtlCol="0">
            <a:spAutoFit/>
          </a:bodyPr>
          <a:lstStyle/>
          <a:p>
            <a:endParaRPr lang="en-US" altLang="zh-CN" dirty="0"/>
          </a:p>
          <a:p>
            <a:endParaRPr lang="zh-CN" altLang="en-US" dirty="0"/>
          </a:p>
        </p:txBody>
      </p:sp>
      <p:pic>
        <p:nvPicPr>
          <p:cNvPr id="7" name="图片 6">
            <a:extLst>
              <a:ext uri="{FF2B5EF4-FFF2-40B4-BE49-F238E27FC236}">
                <a16:creationId xmlns:a16="http://schemas.microsoft.com/office/drawing/2014/main" id="{8D08E27E-3AA0-4F52-9241-9368FAA77B7C}"/>
              </a:ext>
            </a:extLst>
          </p:cNvPr>
          <p:cNvPicPr>
            <a:picLocks noChangeAspect="1"/>
          </p:cNvPicPr>
          <p:nvPr/>
        </p:nvPicPr>
        <p:blipFill>
          <a:blip r:embed="rId2"/>
          <a:stretch>
            <a:fillRect/>
          </a:stretch>
        </p:blipFill>
        <p:spPr>
          <a:xfrm>
            <a:off x="1088571" y="2312768"/>
            <a:ext cx="4081154" cy="3582119"/>
          </a:xfrm>
          <a:prstGeom prst="rect">
            <a:avLst/>
          </a:prstGeom>
        </p:spPr>
      </p:pic>
    </p:spTree>
    <p:extLst>
      <p:ext uri="{BB962C8B-B14F-4D97-AF65-F5344CB8AC3E}">
        <p14:creationId xmlns:p14="http://schemas.microsoft.com/office/powerpoint/2010/main" val="402331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方案介绍</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923330"/>
          </a:xfrm>
          <a:prstGeom prst="rect">
            <a:avLst/>
          </a:prstGeom>
          <a:noFill/>
        </p:spPr>
        <p:txBody>
          <a:bodyPr wrap="square" rtlCol="0">
            <a:spAutoFit/>
          </a:bodyPr>
          <a:lstStyle/>
          <a:p>
            <a:r>
              <a:rPr lang="zh-CN" altLang="en-US" dirty="0"/>
              <a:t>换能器在一定时间内连续发出不同频率的超声波脉冲，在另一端被接收，接收到的信号包含了悬浮颗粒与浆液浓度的信息。使用机器学习方法，通过分析大量包含发射信号、接收信号以及浓度值、浆液成分的测试样本，可以推导出超声衰减特性与浆液性质的数学模型。</a:t>
            </a:r>
          </a:p>
        </p:txBody>
      </p:sp>
      <p:sp>
        <p:nvSpPr>
          <p:cNvPr id="3" name="箭头: 右 2">
            <a:extLst>
              <a:ext uri="{FF2B5EF4-FFF2-40B4-BE49-F238E27FC236}">
                <a16:creationId xmlns:a16="http://schemas.microsoft.com/office/drawing/2014/main" id="{0D5EDDAE-B9A2-48A7-B6E8-52EFC09017D7}"/>
              </a:ext>
            </a:extLst>
          </p:cNvPr>
          <p:cNvSpPr/>
          <p:nvPr/>
        </p:nvSpPr>
        <p:spPr>
          <a:xfrm>
            <a:off x="823356" y="3305299"/>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超声波发射脉冲</a:t>
            </a:r>
          </a:p>
        </p:txBody>
      </p:sp>
      <p:sp>
        <p:nvSpPr>
          <p:cNvPr id="6" name="箭头: 右 5">
            <a:extLst>
              <a:ext uri="{FF2B5EF4-FFF2-40B4-BE49-F238E27FC236}">
                <a16:creationId xmlns:a16="http://schemas.microsoft.com/office/drawing/2014/main" id="{AE695759-5B0F-4B0B-BF38-90ECA9C1C7FC}"/>
              </a:ext>
            </a:extLst>
          </p:cNvPr>
          <p:cNvSpPr/>
          <p:nvPr/>
        </p:nvSpPr>
        <p:spPr>
          <a:xfrm>
            <a:off x="823356" y="4009901"/>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超声波接收脉冲</a:t>
            </a:r>
          </a:p>
        </p:txBody>
      </p:sp>
      <p:sp>
        <p:nvSpPr>
          <p:cNvPr id="7" name="箭头: 右 6">
            <a:extLst>
              <a:ext uri="{FF2B5EF4-FFF2-40B4-BE49-F238E27FC236}">
                <a16:creationId xmlns:a16="http://schemas.microsoft.com/office/drawing/2014/main" id="{6C784F09-716A-4BF7-B1CF-F81A4E2B6B8D}"/>
              </a:ext>
            </a:extLst>
          </p:cNvPr>
          <p:cNvSpPr/>
          <p:nvPr/>
        </p:nvSpPr>
        <p:spPr>
          <a:xfrm>
            <a:off x="823356" y="4775860"/>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温度传感器信号</a:t>
            </a:r>
          </a:p>
        </p:txBody>
      </p:sp>
      <p:sp>
        <p:nvSpPr>
          <p:cNvPr id="8" name="矩形: 圆角 7">
            <a:extLst>
              <a:ext uri="{FF2B5EF4-FFF2-40B4-BE49-F238E27FC236}">
                <a16:creationId xmlns:a16="http://schemas.microsoft.com/office/drawing/2014/main" id="{12437D84-2359-4CFC-918B-4D69AE1066A3}"/>
              </a:ext>
            </a:extLst>
          </p:cNvPr>
          <p:cNvSpPr/>
          <p:nvPr/>
        </p:nvSpPr>
        <p:spPr>
          <a:xfrm>
            <a:off x="3423123" y="3392384"/>
            <a:ext cx="2620488" cy="1876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802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机器学习技术</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646331"/>
          </a:xfrm>
          <a:prstGeom prst="rect">
            <a:avLst/>
          </a:prstGeom>
          <a:noFill/>
        </p:spPr>
        <p:txBody>
          <a:bodyPr wrap="square" rtlCol="0">
            <a:spAutoFit/>
          </a:bodyPr>
          <a:lstStyle/>
          <a:p>
            <a:r>
              <a:rPr lang="zh-CN" altLang="en-US" dirty="0"/>
              <a:t>使用机器学习方法，通过分析大量包含发射信号、接收信号以及浓度值、浆液成分的测试样本，可以推导出超声衰减特性与浆液性质的数学模型。</a:t>
            </a:r>
          </a:p>
        </p:txBody>
      </p:sp>
      <p:pic>
        <p:nvPicPr>
          <p:cNvPr id="3" name="图片 2">
            <a:extLst>
              <a:ext uri="{FF2B5EF4-FFF2-40B4-BE49-F238E27FC236}">
                <a16:creationId xmlns:a16="http://schemas.microsoft.com/office/drawing/2014/main" id="{2A4E63EB-B110-4031-8208-EC6420CC9006}"/>
              </a:ext>
            </a:extLst>
          </p:cNvPr>
          <p:cNvPicPr>
            <a:picLocks noChangeAspect="1"/>
          </p:cNvPicPr>
          <p:nvPr/>
        </p:nvPicPr>
        <p:blipFill>
          <a:blip r:embed="rId2"/>
          <a:stretch>
            <a:fillRect/>
          </a:stretch>
        </p:blipFill>
        <p:spPr>
          <a:xfrm>
            <a:off x="813397" y="3012374"/>
            <a:ext cx="2868904" cy="2297875"/>
          </a:xfrm>
          <a:prstGeom prst="rect">
            <a:avLst/>
          </a:prstGeom>
        </p:spPr>
      </p:pic>
      <p:pic>
        <p:nvPicPr>
          <p:cNvPr id="6" name="图片 5">
            <a:extLst>
              <a:ext uri="{FF2B5EF4-FFF2-40B4-BE49-F238E27FC236}">
                <a16:creationId xmlns:a16="http://schemas.microsoft.com/office/drawing/2014/main" id="{73E12A54-351D-43AA-985C-463A55047D8C}"/>
              </a:ext>
            </a:extLst>
          </p:cNvPr>
          <p:cNvPicPr>
            <a:picLocks noChangeAspect="1"/>
          </p:cNvPicPr>
          <p:nvPr/>
        </p:nvPicPr>
        <p:blipFill>
          <a:blip r:embed="rId3"/>
          <a:stretch>
            <a:fillRect/>
          </a:stretch>
        </p:blipFill>
        <p:spPr>
          <a:xfrm>
            <a:off x="4103679" y="3012374"/>
            <a:ext cx="2857746" cy="2297875"/>
          </a:xfrm>
          <a:prstGeom prst="rect">
            <a:avLst/>
          </a:prstGeom>
        </p:spPr>
      </p:pic>
      <p:pic>
        <p:nvPicPr>
          <p:cNvPr id="7" name="图片 6">
            <a:extLst>
              <a:ext uri="{FF2B5EF4-FFF2-40B4-BE49-F238E27FC236}">
                <a16:creationId xmlns:a16="http://schemas.microsoft.com/office/drawing/2014/main" id="{6827C3DD-745F-40F2-A4E5-2FFC92FE2EE2}"/>
              </a:ext>
            </a:extLst>
          </p:cNvPr>
          <p:cNvPicPr>
            <a:picLocks noChangeAspect="1"/>
          </p:cNvPicPr>
          <p:nvPr/>
        </p:nvPicPr>
        <p:blipFill>
          <a:blip r:embed="rId4"/>
          <a:stretch>
            <a:fillRect/>
          </a:stretch>
        </p:blipFill>
        <p:spPr>
          <a:xfrm>
            <a:off x="7237297" y="3021659"/>
            <a:ext cx="2857746" cy="2288590"/>
          </a:xfrm>
          <a:prstGeom prst="rect">
            <a:avLst/>
          </a:prstGeom>
        </p:spPr>
      </p:pic>
    </p:spTree>
    <p:extLst>
      <p:ext uri="{BB962C8B-B14F-4D97-AF65-F5344CB8AC3E}">
        <p14:creationId xmlns:p14="http://schemas.microsoft.com/office/powerpoint/2010/main" val="3365277375"/>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TM03457491[[fn=大都市]]</Template>
  <TotalTime>530</TotalTime>
  <Words>1335</Words>
  <Application>Microsoft Office PowerPoint</Application>
  <PresentationFormat>宽屏</PresentationFormat>
  <Paragraphs>99</Paragraphs>
  <Slides>14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Arial</vt:lpstr>
      <vt:lpstr>Calibri Light</vt:lpstr>
      <vt:lpstr>Cambria Math</vt:lpstr>
      <vt:lpstr>大都市</vt:lpstr>
      <vt:lpstr>超声波建筑料浆浓度计 基于机器学习方法</vt:lpstr>
      <vt:lpstr>测量对象</vt:lpstr>
      <vt:lpstr>超声法测量原理</vt:lpstr>
      <vt:lpstr>超声法测量原理</vt:lpstr>
      <vt:lpstr>相关研究现状</vt:lpstr>
      <vt:lpstr>研究现状总结</vt:lpstr>
      <vt:lpstr>方案介绍</vt:lpstr>
      <vt:lpstr>方案介绍</vt:lpstr>
      <vt:lpstr>机器学习技术</vt:lpstr>
      <vt:lpstr>测试容器与探头</vt:lpstr>
      <vt:lpstr>频率选择</vt:lpstr>
      <vt:lpstr>发射电路设计</vt:lpstr>
      <vt:lpstr>接收电路设计</vt:lpstr>
      <vt:lpstr>控制电路设计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机器学习超声波浓度计</dc:title>
  <dc:creator>Archimboldi Garcia</dc:creator>
  <cp:lastModifiedBy>Archimboldi Garcia</cp:lastModifiedBy>
  <cp:revision>68</cp:revision>
  <dcterms:created xsi:type="dcterms:W3CDTF">2020-12-01T03:37:12Z</dcterms:created>
  <dcterms:modified xsi:type="dcterms:W3CDTF">2020-12-01T13:09:01Z</dcterms:modified>
</cp:coreProperties>
</file>