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bac52f5c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bac52f5c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bb067229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bb067229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bb067229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bb067229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bb06722f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bb06722f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bb067229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bb06722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bb06722fd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bb06722fd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bb06722f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bb06722f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4b5ef1a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4b5ef1a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bb06722f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bb06722f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Clr>
                <a:schemeClr val="dk1"/>
              </a:buClr>
              <a:buSzPts val="1100"/>
              <a:buFont typeface="Arial"/>
              <a:buNone/>
            </a:pPr>
            <a:r>
              <a:rPr lang="en">
                <a:solidFill>
                  <a:schemeClr val="dk1"/>
                </a:solidFill>
                <a:latin typeface="Roboto"/>
                <a:ea typeface="Roboto"/>
                <a:cs typeface="Roboto"/>
                <a:sym typeface="Roboto"/>
              </a:rPr>
              <a:t>We </a:t>
            </a:r>
            <a:r>
              <a:rPr lang="en">
                <a:solidFill>
                  <a:schemeClr val="dk1"/>
                </a:solidFill>
                <a:latin typeface="Roboto"/>
                <a:ea typeface="Roboto"/>
                <a:cs typeface="Roboto"/>
                <a:sym typeface="Roboto"/>
              </a:rPr>
              <a:t>created a website to present the data to the public. The website is made with HTML and CSS. We also used Bootstrap’s Grid Layout System to give shape to our content. The website is divided into 4 parts: Header, Navigation Bar, the Map/Graph/Chart and description.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bac52f5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bac52f5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bdiagram.io/d" TargetMode="External"/><Relationship Id="rId4" Type="http://schemas.openxmlformats.org/officeDocument/2006/relationships/image" Target="../media/image14.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1</a:t>
            </a:r>
            <a:endParaRPr/>
          </a:p>
          <a:p>
            <a:pPr indent="0" lvl="0" marL="0" rtl="0" algn="l">
              <a:spcBef>
                <a:spcPts val="0"/>
              </a:spcBef>
              <a:spcAft>
                <a:spcPts val="0"/>
              </a:spcAft>
              <a:buNone/>
            </a:pPr>
            <a:r>
              <a:rPr lang="en"/>
              <a:t>Bubbles for Brews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Travis Molnoskey, Gage Stout, Cindy Ngo, Juneelyn Bacaltos, &amp; Tigist Keneni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43325" y="222900"/>
            <a:ext cx="3825000" cy="4453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SQL</a:t>
            </a:r>
            <a:endParaRPr/>
          </a:p>
          <a:p>
            <a:pPr indent="-321733" lvl="0" marL="457200" rtl="0" algn="l">
              <a:spcBef>
                <a:spcPts val="0"/>
              </a:spcBef>
              <a:spcAft>
                <a:spcPts val="0"/>
              </a:spcAft>
              <a:buSzPts val="1467"/>
              <a:buChar char="-"/>
            </a:pPr>
            <a:r>
              <a:rPr lang="en" sz="1466"/>
              <a:t>Created schema to importing csv files to relational database, pgAdmin</a:t>
            </a:r>
            <a:endParaRPr sz="1466"/>
          </a:p>
          <a:p>
            <a:pPr indent="-321733" lvl="0" marL="457200" rtl="0" algn="l">
              <a:spcBef>
                <a:spcPts val="0"/>
              </a:spcBef>
              <a:spcAft>
                <a:spcPts val="0"/>
              </a:spcAft>
              <a:buSzPts val="1467"/>
              <a:buChar char="-"/>
            </a:pPr>
            <a:r>
              <a:rPr lang="en" sz="1466"/>
              <a:t>all the column/attributes must match the data type and name to quarry the data</a:t>
            </a:r>
            <a:endParaRPr sz="1466"/>
          </a:p>
          <a:p>
            <a:pPr indent="-321733" lvl="0" marL="457200" rtl="0" algn="l">
              <a:spcBef>
                <a:spcPts val="0"/>
              </a:spcBef>
              <a:spcAft>
                <a:spcPts val="0"/>
              </a:spcAft>
              <a:buSzPts val="1467"/>
              <a:buChar char="-"/>
            </a:pPr>
            <a:r>
              <a:rPr lang="en" sz="1466"/>
              <a:t>Cleaned up data to make it reliable for our project </a:t>
            </a:r>
            <a:endParaRPr sz="1466"/>
          </a:p>
          <a:p>
            <a:pPr indent="-355600" lvl="0" marL="457200" rtl="0" algn="l">
              <a:spcBef>
                <a:spcPts val="0"/>
              </a:spcBef>
              <a:spcAft>
                <a:spcPts val="0"/>
              </a:spcAft>
              <a:buSzPts val="2000"/>
              <a:buChar char="-"/>
            </a:pPr>
            <a:r>
              <a:rPr lang="en" sz="1466"/>
              <a:t>Quickly realized we had too much data and we dropped half the data to get specific about the results </a:t>
            </a:r>
            <a:r>
              <a:rPr lang="en" sz="1688"/>
              <a:t> </a:t>
            </a:r>
            <a:endParaRPr sz="2488"/>
          </a:p>
        </p:txBody>
      </p:sp>
      <p:pic>
        <p:nvPicPr>
          <p:cNvPr id="132" name="Google Shape;132;p22"/>
          <p:cNvPicPr preferRelativeResize="0"/>
          <p:nvPr/>
        </p:nvPicPr>
        <p:blipFill>
          <a:blip r:embed="rId3">
            <a:alphaModFix/>
          </a:blip>
          <a:stretch>
            <a:fillRect/>
          </a:stretch>
        </p:blipFill>
        <p:spPr>
          <a:xfrm>
            <a:off x="4341250" y="152400"/>
            <a:ext cx="4650350" cy="2595201"/>
          </a:xfrm>
          <a:prstGeom prst="rect">
            <a:avLst/>
          </a:prstGeom>
          <a:noFill/>
          <a:ln>
            <a:noFill/>
          </a:ln>
        </p:spPr>
      </p:pic>
      <p:pic>
        <p:nvPicPr>
          <p:cNvPr id="133" name="Google Shape;133;p22"/>
          <p:cNvPicPr preferRelativeResize="0"/>
          <p:nvPr/>
        </p:nvPicPr>
        <p:blipFill>
          <a:blip r:embed="rId4">
            <a:alphaModFix/>
          </a:blip>
          <a:stretch>
            <a:fillRect/>
          </a:stretch>
        </p:blipFill>
        <p:spPr>
          <a:xfrm>
            <a:off x="5083638" y="3171325"/>
            <a:ext cx="3165575" cy="1505375"/>
          </a:xfrm>
          <a:prstGeom prst="rect">
            <a:avLst/>
          </a:prstGeom>
          <a:noFill/>
          <a:ln>
            <a:noFill/>
          </a:ln>
        </p:spPr>
      </p:pic>
      <p:pic>
        <p:nvPicPr>
          <p:cNvPr id="134" name="Google Shape;134;p22"/>
          <p:cNvPicPr preferRelativeResize="0"/>
          <p:nvPr/>
        </p:nvPicPr>
        <p:blipFill>
          <a:blip r:embed="rId5">
            <a:alphaModFix/>
          </a:blip>
          <a:stretch>
            <a:fillRect/>
          </a:stretch>
        </p:blipFill>
        <p:spPr>
          <a:xfrm>
            <a:off x="2875897" y="3533075"/>
            <a:ext cx="1199549" cy="14779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Furthering the Analysis</a:t>
            </a:r>
            <a:endParaRPr/>
          </a:p>
        </p:txBody>
      </p:sp>
      <p:sp>
        <p:nvSpPr>
          <p:cNvPr id="140" name="Google Shape;140;p23"/>
          <p:cNvSpPr txBox="1"/>
          <p:nvPr/>
        </p:nvSpPr>
        <p:spPr>
          <a:xfrm>
            <a:off x="73125" y="1389475"/>
            <a:ext cx="7990200" cy="36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As it stands, our project gives a quick, concise look at trends of beer production within the United States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The team thought of many more interesting analyses that could be conducted and visualized, but for brevity were cut out.</a:t>
            </a:r>
            <a:endParaRPr sz="18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Unique types of beers produced within the U.S.</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Top reviewed beer linked to every location on the leaflet map</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Most produced category of beer across U.S.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Top 10 reviewed breweries by state</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Highest reviewed beer type across nation</a:t>
            </a:r>
            <a:endParaRPr sz="17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71" name="Google Shape;71;p14"/>
          <p:cNvSpPr txBox="1"/>
          <p:nvPr/>
        </p:nvSpPr>
        <p:spPr>
          <a:xfrm>
            <a:off x="73125" y="1389475"/>
            <a:ext cx="7990200" cy="36564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Roboto"/>
              <a:buChar char="-"/>
            </a:pPr>
            <a:r>
              <a:rPr lang="en" sz="1700">
                <a:latin typeface="Roboto"/>
                <a:ea typeface="Roboto"/>
                <a:cs typeface="Roboto"/>
                <a:sym typeface="Roboto"/>
              </a:rPr>
              <a:t>Comprehensive summary of all brewery production and locations within the United States</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Data collected for production includes 2008 to 2019</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D3.js force diagram </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Line Graph</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Brewery information </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Leaflet map</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Bar graph</a:t>
            </a:r>
            <a:endParaRPr sz="17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 Brewery Production by Type </a:t>
            </a:r>
            <a:endParaRPr/>
          </a:p>
        </p:txBody>
      </p:sp>
      <p:pic>
        <p:nvPicPr>
          <p:cNvPr id="77" name="Google Shape;77;p15"/>
          <p:cNvPicPr preferRelativeResize="0"/>
          <p:nvPr/>
        </p:nvPicPr>
        <p:blipFill>
          <a:blip r:embed="rId3">
            <a:alphaModFix/>
          </a:blip>
          <a:stretch>
            <a:fillRect/>
          </a:stretch>
        </p:blipFill>
        <p:spPr>
          <a:xfrm>
            <a:off x="4793225" y="1301400"/>
            <a:ext cx="4350775" cy="3842099"/>
          </a:xfrm>
          <a:prstGeom prst="rect">
            <a:avLst/>
          </a:prstGeom>
          <a:noFill/>
          <a:ln>
            <a:noFill/>
          </a:ln>
        </p:spPr>
      </p:pic>
      <p:pic>
        <p:nvPicPr>
          <p:cNvPr id="78" name="Google Shape;78;p15"/>
          <p:cNvPicPr preferRelativeResize="0"/>
          <p:nvPr/>
        </p:nvPicPr>
        <p:blipFill>
          <a:blip r:embed="rId4">
            <a:alphaModFix/>
          </a:blip>
          <a:stretch>
            <a:fillRect/>
          </a:stretch>
        </p:blipFill>
        <p:spPr>
          <a:xfrm>
            <a:off x="4029100" y="1301400"/>
            <a:ext cx="1085850" cy="770650"/>
          </a:xfrm>
          <a:prstGeom prst="rect">
            <a:avLst/>
          </a:prstGeom>
          <a:noFill/>
          <a:ln>
            <a:noFill/>
          </a:ln>
        </p:spPr>
      </p:pic>
      <p:sp>
        <p:nvSpPr>
          <p:cNvPr id="79" name="Google Shape;79;p15"/>
          <p:cNvSpPr txBox="1"/>
          <p:nvPr/>
        </p:nvSpPr>
        <p:spPr>
          <a:xfrm>
            <a:off x="73125" y="1389475"/>
            <a:ext cx="3753900" cy="36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Roboto"/>
                <a:ea typeface="Roboto"/>
                <a:cs typeface="Roboto"/>
                <a:sym typeface="Roboto"/>
              </a:rPr>
              <a:t>D3.js Force is used to create the bubble graph!</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Each circle’s radius is based on the size of its production value.</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There are three production types</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Bottles &amp; Cans</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Kegs &amp; </a:t>
            </a:r>
            <a:r>
              <a:rPr lang="en" sz="1700">
                <a:latin typeface="Roboto"/>
                <a:ea typeface="Roboto"/>
                <a:cs typeface="Roboto"/>
                <a:sym typeface="Roboto"/>
              </a:rPr>
              <a:t>Barrels</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On Premises</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Force essentially allows you to apply a </a:t>
            </a:r>
            <a:r>
              <a:rPr lang="en" sz="1700">
                <a:latin typeface="Roboto"/>
                <a:ea typeface="Roboto"/>
                <a:cs typeface="Roboto"/>
                <a:sym typeface="Roboto"/>
              </a:rPr>
              <a:t>physical</a:t>
            </a:r>
            <a:r>
              <a:rPr lang="en" sz="1700">
                <a:latin typeface="Roboto"/>
                <a:ea typeface="Roboto"/>
                <a:cs typeface="Roboto"/>
                <a:sym typeface="Roboto"/>
              </a:rPr>
              <a:t> push/pull on the circles</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Used in several physics papers!</a:t>
            </a:r>
            <a:endParaRPr sz="17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Brewery Production over Time</a:t>
            </a:r>
            <a:endParaRPr/>
          </a:p>
        </p:txBody>
      </p:sp>
      <p:sp>
        <p:nvSpPr>
          <p:cNvPr id="85" name="Google Shape;85;p16"/>
          <p:cNvSpPr txBox="1"/>
          <p:nvPr>
            <p:ph idx="4294967295" type="body"/>
          </p:nvPr>
        </p:nvSpPr>
        <p:spPr>
          <a:xfrm>
            <a:off x="311725" y="1481200"/>
            <a:ext cx="3352800" cy="311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000000"/>
                </a:solidFill>
              </a:rPr>
              <a:t>Effective visualization of production per state since 2008</a:t>
            </a:r>
            <a:endParaRPr sz="1700">
              <a:solidFill>
                <a:srgbClr val="000000"/>
              </a:solidFill>
            </a:endParaRPr>
          </a:p>
          <a:p>
            <a:pPr indent="-336550" lvl="0" marL="457200" rtl="0" algn="l">
              <a:spcBef>
                <a:spcPts val="1200"/>
              </a:spcBef>
              <a:spcAft>
                <a:spcPts val="0"/>
              </a:spcAft>
              <a:buClr>
                <a:srgbClr val="000000"/>
              </a:buClr>
              <a:buSzPts val="1700"/>
              <a:buChar char="-"/>
            </a:pPr>
            <a:r>
              <a:rPr lang="en" sz="1700">
                <a:solidFill>
                  <a:srgbClr val="000000"/>
                </a:solidFill>
              </a:rPr>
              <a:t>By type of production</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Drop down to select state</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Axes and lines rescale on selection.</a:t>
            </a:r>
            <a:endParaRPr sz="1700">
              <a:solidFill>
                <a:srgbClr val="000000"/>
              </a:solidFill>
            </a:endParaRPr>
          </a:p>
          <a:p>
            <a:pPr indent="0" lvl="0" marL="0" rtl="0" algn="l">
              <a:spcBef>
                <a:spcPts val="1200"/>
              </a:spcBef>
              <a:spcAft>
                <a:spcPts val="1200"/>
              </a:spcAft>
              <a:buNone/>
            </a:pPr>
            <a:r>
              <a:rPr lang="en" sz="1700">
                <a:solidFill>
                  <a:srgbClr val="000000"/>
                </a:solidFill>
              </a:rPr>
              <a:t>Trends</a:t>
            </a:r>
            <a:endParaRPr sz="1700">
              <a:solidFill>
                <a:srgbClr val="000000"/>
              </a:solidFill>
            </a:endParaRPr>
          </a:p>
        </p:txBody>
      </p:sp>
      <p:pic>
        <p:nvPicPr>
          <p:cNvPr id="86" name="Google Shape;86;p16"/>
          <p:cNvPicPr preferRelativeResize="0"/>
          <p:nvPr/>
        </p:nvPicPr>
        <p:blipFill>
          <a:blip r:embed="rId3">
            <a:alphaModFix/>
          </a:blip>
          <a:stretch>
            <a:fillRect/>
          </a:stretch>
        </p:blipFill>
        <p:spPr>
          <a:xfrm>
            <a:off x="3664600" y="1569755"/>
            <a:ext cx="5364325" cy="2852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Where is the good beer at ? Lets use Leaflet !</a:t>
            </a:r>
            <a:endParaRPr/>
          </a:p>
        </p:txBody>
      </p:sp>
      <p:pic>
        <p:nvPicPr>
          <p:cNvPr id="92" name="Google Shape;92;p17"/>
          <p:cNvPicPr preferRelativeResize="0"/>
          <p:nvPr/>
        </p:nvPicPr>
        <p:blipFill>
          <a:blip r:embed="rId3">
            <a:alphaModFix/>
          </a:blip>
          <a:stretch>
            <a:fillRect/>
          </a:stretch>
        </p:blipFill>
        <p:spPr>
          <a:xfrm>
            <a:off x="2829575" y="1486450"/>
            <a:ext cx="6217349" cy="3394075"/>
          </a:xfrm>
          <a:prstGeom prst="rect">
            <a:avLst/>
          </a:prstGeom>
          <a:noFill/>
          <a:ln>
            <a:noFill/>
          </a:ln>
        </p:spPr>
      </p:pic>
      <p:sp>
        <p:nvSpPr>
          <p:cNvPr id="93" name="Google Shape;93;p17"/>
          <p:cNvSpPr txBox="1"/>
          <p:nvPr>
            <p:ph idx="1" type="body"/>
          </p:nvPr>
        </p:nvSpPr>
        <p:spPr>
          <a:xfrm>
            <a:off x="201550" y="1505725"/>
            <a:ext cx="2554200" cy="34323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2524">
                <a:solidFill>
                  <a:srgbClr val="000000"/>
                </a:solidFill>
              </a:rPr>
              <a:t>How did we find the beer?</a:t>
            </a:r>
            <a:endParaRPr sz="2524">
              <a:solidFill>
                <a:srgbClr val="000000"/>
              </a:solidFill>
            </a:endParaRPr>
          </a:p>
          <a:p>
            <a:pPr indent="-316751" lvl="0" marL="457200" rtl="0" algn="l">
              <a:spcBef>
                <a:spcPts val="1200"/>
              </a:spcBef>
              <a:spcAft>
                <a:spcPts val="0"/>
              </a:spcAft>
              <a:buClr>
                <a:srgbClr val="000000"/>
              </a:buClr>
              <a:buSzPct val="100000"/>
              <a:buChar char="●"/>
            </a:pPr>
            <a:r>
              <a:rPr lang="en" sz="2524">
                <a:solidFill>
                  <a:srgbClr val="000000"/>
                </a:solidFill>
              </a:rPr>
              <a:t>To create the tile layer for the background of our map, we used Lightmap.</a:t>
            </a:r>
            <a:endParaRPr sz="2524">
              <a:solidFill>
                <a:srgbClr val="000000"/>
              </a:solidFill>
            </a:endParaRPr>
          </a:p>
          <a:p>
            <a:pPr indent="-316751" lvl="0" marL="457200" rtl="0" algn="l">
              <a:spcBef>
                <a:spcPts val="0"/>
              </a:spcBef>
              <a:spcAft>
                <a:spcPts val="0"/>
              </a:spcAft>
              <a:buClr>
                <a:srgbClr val="000000"/>
              </a:buClr>
              <a:buSzPct val="100000"/>
              <a:buChar char="●"/>
            </a:pPr>
            <a:r>
              <a:rPr lang="en" sz="2524">
                <a:solidFill>
                  <a:srgbClr val="000000"/>
                </a:solidFill>
              </a:rPr>
              <a:t>With each marker, we added  a pop-up of the </a:t>
            </a:r>
            <a:r>
              <a:rPr lang="en" sz="2524">
                <a:solidFill>
                  <a:srgbClr val="000000"/>
                </a:solidFill>
              </a:rPr>
              <a:t>Breweries</a:t>
            </a:r>
            <a:r>
              <a:rPr lang="en" sz="2524">
                <a:solidFill>
                  <a:srgbClr val="000000"/>
                </a:solidFill>
              </a:rPr>
              <a:t> ID and </a:t>
            </a:r>
            <a:r>
              <a:rPr lang="en" sz="2524">
                <a:solidFill>
                  <a:srgbClr val="000000"/>
                </a:solidFill>
              </a:rPr>
              <a:t>its location</a:t>
            </a:r>
            <a:r>
              <a:rPr lang="en" sz="2524">
                <a:solidFill>
                  <a:srgbClr val="000000"/>
                </a:solidFill>
              </a:rPr>
              <a:t>.</a:t>
            </a:r>
            <a:endParaRPr sz="2524">
              <a:solidFill>
                <a:srgbClr val="000000"/>
              </a:solidFill>
            </a:endParaRPr>
          </a:p>
          <a:p>
            <a:pPr indent="-316751" lvl="0" marL="457200" rtl="0" algn="l">
              <a:spcBef>
                <a:spcPts val="0"/>
              </a:spcBef>
              <a:spcAft>
                <a:spcPts val="0"/>
              </a:spcAft>
              <a:buClr>
                <a:srgbClr val="000000"/>
              </a:buClr>
              <a:buSzPct val="100000"/>
              <a:buChar char="●"/>
            </a:pPr>
            <a:r>
              <a:rPr lang="en" sz="2524">
                <a:solidFill>
                  <a:srgbClr val="000000"/>
                </a:solidFill>
              </a:rPr>
              <a:t>As you can see, the concentration of the markers is in the US and Europe.</a:t>
            </a:r>
            <a:endParaRPr sz="2524">
              <a:solidFill>
                <a:srgbClr val="000000"/>
              </a:solidFill>
            </a:endParaRPr>
          </a:p>
          <a:p>
            <a:pPr indent="0" lvl="0" marL="457200" rtl="0" algn="l">
              <a:spcBef>
                <a:spcPts val="1200"/>
              </a:spcBef>
              <a:spcAft>
                <a:spcPts val="1200"/>
              </a:spcAft>
              <a:buNone/>
            </a:pPr>
            <a:r>
              <a:t/>
            </a:r>
            <a:endParaRPr/>
          </a:p>
        </p:txBody>
      </p:sp>
      <p:sp>
        <p:nvSpPr>
          <p:cNvPr id="94" name="Google Shape;94;p17"/>
          <p:cNvSpPr txBox="1"/>
          <p:nvPr>
            <p:ph idx="2" type="body"/>
          </p:nvPr>
        </p:nvSpPr>
        <p:spPr>
          <a:xfrm>
            <a:off x="4848525" y="1505725"/>
            <a:ext cx="4245300" cy="335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7"/>
          <p:cNvPicPr preferRelativeResize="0"/>
          <p:nvPr/>
        </p:nvPicPr>
        <p:blipFill rotWithShape="1">
          <a:blip r:embed="rId4">
            <a:alphaModFix/>
          </a:blip>
          <a:srcRect b="12153" l="10773" r="13834" t="8253"/>
          <a:stretch/>
        </p:blipFill>
        <p:spPr>
          <a:xfrm>
            <a:off x="2919400" y="3426525"/>
            <a:ext cx="1997950" cy="1300300"/>
          </a:xfrm>
          <a:prstGeom prst="rect">
            <a:avLst/>
          </a:prstGeom>
          <a:noFill/>
          <a:ln>
            <a:noFill/>
          </a:ln>
        </p:spPr>
      </p:pic>
      <p:cxnSp>
        <p:nvCxnSpPr>
          <p:cNvPr id="96" name="Google Shape;96;p17"/>
          <p:cNvCxnSpPr/>
          <p:nvPr/>
        </p:nvCxnSpPr>
        <p:spPr>
          <a:xfrm>
            <a:off x="2345375" y="3394650"/>
            <a:ext cx="838800" cy="597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Countries With the Most Breweries : US #1</a:t>
            </a:r>
            <a:endParaRPr sz="2000"/>
          </a:p>
        </p:txBody>
      </p:sp>
      <p:sp>
        <p:nvSpPr>
          <p:cNvPr id="102" name="Google Shape;102;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US has 7.48x more breweries than Germany!</a:t>
            </a:r>
            <a:endParaRPr/>
          </a:p>
        </p:txBody>
      </p:sp>
      <p:pic>
        <p:nvPicPr>
          <p:cNvPr id="103" name="Google Shape;103;p18"/>
          <p:cNvPicPr preferRelativeResize="0"/>
          <p:nvPr/>
        </p:nvPicPr>
        <p:blipFill>
          <a:blip r:embed="rId3">
            <a:alphaModFix/>
          </a:blip>
          <a:stretch>
            <a:fillRect/>
          </a:stretch>
        </p:blipFill>
        <p:spPr>
          <a:xfrm>
            <a:off x="418450" y="1424400"/>
            <a:ext cx="3241700" cy="2817750"/>
          </a:xfrm>
          <a:prstGeom prst="rect">
            <a:avLst/>
          </a:prstGeom>
          <a:noFill/>
          <a:ln>
            <a:noFill/>
          </a:ln>
        </p:spPr>
      </p:pic>
      <p:pic>
        <p:nvPicPr>
          <p:cNvPr id="104" name="Google Shape;104;p18"/>
          <p:cNvPicPr preferRelativeResize="0"/>
          <p:nvPr/>
        </p:nvPicPr>
        <p:blipFill>
          <a:blip r:embed="rId4">
            <a:alphaModFix/>
          </a:blip>
          <a:stretch>
            <a:fillRect/>
          </a:stretch>
        </p:blipFill>
        <p:spPr>
          <a:xfrm>
            <a:off x="4368950" y="901350"/>
            <a:ext cx="4717850" cy="3340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259025" y="274100"/>
            <a:ext cx="3706500" cy="273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Top Ten States in the US that Have the Most Breweries !  </a:t>
            </a:r>
            <a:endParaRPr sz="2000"/>
          </a:p>
        </p:txBody>
      </p:sp>
      <p:sp>
        <p:nvSpPr>
          <p:cNvPr id="110" name="Google Shape;110;p19"/>
          <p:cNvSpPr txBox="1"/>
          <p:nvPr>
            <p:ph idx="1" type="body"/>
          </p:nvPr>
        </p:nvSpPr>
        <p:spPr>
          <a:xfrm>
            <a:off x="4652750" y="45617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California holds the highest proportion compared to other states. We really like our beer!</a:t>
            </a:r>
            <a:endParaRPr sz="1400"/>
          </a:p>
        </p:txBody>
      </p:sp>
      <p:pic>
        <p:nvPicPr>
          <p:cNvPr id="111" name="Google Shape;111;p19"/>
          <p:cNvPicPr preferRelativeResize="0"/>
          <p:nvPr/>
        </p:nvPicPr>
        <p:blipFill>
          <a:blip r:embed="rId3">
            <a:alphaModFix/>
          </a:blip>
          <a:stretch>
            <a:fillRect/>
          </a:stretch>
        </p:blipFill>
        <p:spPr>
          <a:xfrm>
            <a:off x="202575" y="1563725"/>
            <a:ext cx="3383675" cy="2458950"/>
          </a:xfrm>
          <a:prstGeom prst="rect">
            <a:avLst/>
          </a:prstGeom>
          <a:noFill/>
          <a:ln>
            <a:noFill/>
          </a:ln>
        </p:spPr>
      </p:pic>
      <p:pic>
        <p:nvPicPr>
          <p:cNvPr id="112" name="Google Shape;112;p19"/>
          <p:cNvPicPr preferRelativeResize="0"/>
          <p:nvPr/>
        </p:nvPicPr>
        <p:blipFill>
          <a:blip r:embed="rId4">
            <a:alphaModFix/>
          </a:blip>
          <a:stretch>
            <a:fillRect/>
          </a:stretch>
        </p:blipFill>
        <p:spPr>
          <a:xfrm>
            <a:off x="4351375" y="1193200"/>
            <a:ext cx="4769150" cy="2902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131500"/>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a:t>
            </a:r>
            <a:endParaRPr/>
          </a:p>
          <a:p>
            <a:pPr indent="0" lvl="0" marL="0" rtl="0" algn="l">
              <a:lnSpc>
                <a:spcPct val="100000"/>
              </a:lnSpc>
              <a:spcBef>
                <a:spcPts val="1200"/>
              </a:spcBef>
              <a:spcAft>
                <a:spcPts val="1200"/>
              </a:spcAft>
              <a:buNone/>
            </a:pPr>
            <a:r>
              <a:rPr lang="en" sz="1544">
                <a:solidFill>
                  <a:srgbClr val="FFFFFF"/>
                </a:solidFill>
                <a:latin typeface="Roboto"/>
                <a:ea typeface="Roboto"/>
                <a:cs typeface="Roboto"/>
                <a:sym typeface="Roboto"/>
              </a:rPr>
              <a:t>We created a website to present the data to the public. The website is made with HTML and CSS. We also used Bootstrap’s Grid Layout System to give shape to our content. The website is divided into 4  parts:</a:t>
            </a:r>
            <a:endParaRPr sz="3244">
              <a:solidFill>
                <a:srgbClr val="000000"/>
              </a:solidFill>
              <a:latin typeface="Roboto"/>
              <a:ea typeface="Roboto"/>
              <a:cs typeface="Roboto"/>
              <a:sym typeface="Roboto"/>
            </a:endParaRPr>
          </a:p>
        </p:txBody>
      </p:sp>
      <p:pic>
        <p:nvPicPr>
          <p:cNvPr id="118" name="Google Shape;118;p20"/>
          <p:cNvPicPr preferRelativeResize="0"/>
          <p:nvPr/>
        </p:nvPicPr>
        <p:blipFill>
          <a:blip r:embed="rId3">
            <a:alphaModFix/>
          </a:blip>
          <a:stretch>
            <a:fillRect/>
          </a:stretch>
        </p:blipFill>
        <p:spPr>
          <a:xfrm>
            <a:off x="732725" y="1307150"/>
            <a:ext cx="7479649" cy="3736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242300" y="153800"/>
            <a:ext cx="3706500" cy="42720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en"/>
              <a:t>Database Model</a:t>
            </a:r>
            <a:endParaRPr/>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Benefits </a:t>
            </a:r>
            <a:endParaRPr sz="1300"/>
          </a:p>
          <a:p>
            <a:pPr indent="-311150" lvl="1" marL="914400" rtl="0" algn="l">
              <a:spcBef>
                <a:spcPts val="0"/>
              </a:spcBef>
              <a:spcAft>
                <a:spcPts val="0"/>
              </a:spcAft>
              <a:buSzPts val="1300"/>
              <a:buChar char="-"/>
            </a:pPr>
            <a:r>
              <a:rPr lang="en" sz="1300"/>
              <a:t>All data appears consistently across the database and data is the same for all the users viewing the database. </a:t>
            </a:r>
            <a:endParaRPr sz="1300"/>
          </a:p>
          <a:p>
            <a:pPr indent="-311150" lvl="1" marL="914400" rtl="0" algn="l">
              <a:spcBef>
                <a:spcPts val="0"/>
              </a:spcBef>
              <a:spcAft>
                <a:spcPts val="0"/>
              </a:spcAft>
              <a:buSzPts val="1300"/>
              <a:buChar char="-"/>
            </a:pPr>
            <a:r>
              <a:rPr lang="en" sz="1300"/>
              <a:t>It was helpful to keep us organized and keep information easily accessible. </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Creating DB model </a:t>
            </a:r>
            <a:endParaRPr sz="1300"/>
          </a:p>
          <a:p>
            <a:pPr indent="-311150" lvl="1" marL="914400" rtl="0" algn="l">
              <a:spcBef>
                <a:spcPts val="0"/>
              </a:spcBef>
              <a:spcAft>
                <a:spcPts val="0"/>
              </a:spcAft>
              <a:buSzPts val="1300"/>
              <a:buChar char="-"/>
            </a:pPr>
            <a:r>
              <a:rPr lang="en" sz="1300"/>
              <a:t>Used </a:t>
            </a:r>
            <a:r>
              <a:rPr lang="en" sz="1300" u="sng">
                <a:solidFill>
                  <a:schemeClr val="hlink"/>
                </a:solidFill>
                <a:hlinkClick r:id="rId3"/>
              </a:rPr>
              <a:t>https://dbdiagram.io/d</a:t>
            </a:r>
            <a:r>
              <a:rPr lang="en" sz="1300"/>
              <a:t> </a:t>
            </a:r>
            <a:endParaRPr sz="1300"/>
          </a:p>
          <a:p>
            <a:pPr indent="-311150" lvl="1" marL="914400" rtl="0" algn="l">
              <a:spcBef>
                <a:spcPts val="0"/>
              </a:spcBef>
              <a:spcAft>
                <a:spcPts val="0"/>
              </a:spcAft>
              <a:buSzPts val="1300"/>
              <a:buChar char="-"/>
            </a:pPr>
            <a:r>
              <a:rPr lang="en" sz="1300"/>
              <a:t>Keys for ID/Brewery</a:t>
            </a:r>
            <a:endParaRPr sz="1300"/>
          </a:p>
          <a:p>
            <a:pPr indent="-311150" lvl="1" marL="914400" rtl="0" algn="l">
              <a:spcBef>
                <a:spcPts val="0"/>
              </a:spcBef>
              <a:spcAft>
                <a:spcPts val="0"/>
              </a:spcAft>
              <a:buSzPts val="1300"/>
              <a:buChar char="-"/>
            </a:pPr>
            <a:r>
              <a:rPr lang="en" sz="1300"/>
              <a:t>Data type int or varchar</a:t>
            </a:r>
            <a:endParaRPr sz="1300"/>
          </a:p>
          <a:p>
            <a:pPr indent="0" lvl="0" marL="0" rtl="0" algn="l">
              <a:spcBef>
                <a:spcPts val="0"/>
              </a:spcBef>
              <a:spcAft>
                <a:spcPts val="0"/>
              </a:spcAft>
              <a:buNone/>
            </a:pPr>
            <a:r>
              <a:t/>
            </a:r>
            <a:endParaRPr sz="1300"/>
          </a:p>
          <a:p>
            <a:pPr indent="457200" lvl="0" marL="0" rtl="0" algn="l">
              <a:spcBef>
                <a:spcPts val="0"/>
              </a:spcBef>
              <a:spcAft>
                <a:spcPts val="0"/>
              </a:spcAft>
              <a:buNone/>
            </a:pPr>
            <a:r>
              <a:t/>
            </a:r>
            <a:endParaRPr/>
          </a:p>
        </p:txBody>
      </p:sp>
      <p:sp>
        <p:nvSpPr>
          <p:cNvPr id="124" name="Google Shape;124;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21"/>
          <p:cNvPicPr preferRelativeResize="0"/>
          <p:nvPr/>
        </p:nvPicPr>
        <p:blipFill>
          <a:blip r:embed="rId4">
            <a:alphaModFix/>
          </a:blip>
          <a:stretch>
            <a:fillRect/>
          </a:stretch>
        </p:blipFill>
        <p:spPr>
          <a:xfrm>
            <a:off x="4644678" y="500925"/>
            <a:ext cx="4166401" cy="2397604"/>
          </a:xfrm>
          <a:prstGeom prst="rect">
            <a:avLst/>
          </a:prstGeom>
          <a:noFill/>
          <a:ln>
            <a:noFill/>
          </a:ln>
        </p:spPr>
      </p:pic>
      <p:pic>
        <p:nvPicPr>
          <p:cNvPr id="126" name="Google Shape;126;p21"/>
          <p:cNvPicPr preferRelativeResize="0"/>
          <p:nvPr/>
        </p:nvPicPr>
        <p:blipFill>
          <a:blip r:embed="rId5">
            <a:alphaModFix/>
          </a:blip>
          <a:stretch>
            <a:fillRect/>
          </a:stretch>
        </p:blipFill>
        <p:spPr>
          <a:xfrm>
            <a:off x="4856213" y="3256500"/>
            <a:ext cx="3743325" cy="1343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