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7" d="100"/>
          <a:sy n="77"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8AA0E-14E4-4936-86BC-3D157D82B38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B171F12-8784-4C10-8475-56ADACA149AB}">
      <dgm:prSet/>
      <dgm:spPr/>
      <dgm:t>
        <a:bodyPr/>
        <a:lstStyle/>
        <a:p>
          <a:pPr>
            <a:lnSpc>
              <a:spcPct val="100000"/>
            </a:lnSpc>
          </a:pPr>
          <a:r>
            <a:rPr lang="en-US"/>
            <a:t>Scaling</a:t>
          </a:r>
        </a:p>
      </dgm:t>
    </dgm:pt>
    <dgm:pt modelId="{3EAF5BFF-BEC7-4409-8BFC-362161289356}" type="parTrans" cxnId="{5A747BDC-1D47-4F1F-BD11-369F2412FB2E}">
      <dgm:prSet/>
      <dgm:spPr/>
      <dgm:t>
        <a:bodyPr/>
        <a:lstStyle/>
        <a:p>
          <a:endParaRPr lang="en-US"/>
        </a:p>
      </dgm:t>
    </dgm:pt>
    <dgm:pt modelId="{0E6E86D0-2EBD-4263-96BF-1FD3AF3F8057}" type="sibTrans" cxnId="{5A747BDC-1D47-4F1F-BD11-369F2412FB2E}">
      <dgm:prSet/>
      <dgm:spPr/>
      <dgm:t>
        <a:bodyPr/>
        <a:lstStyle/>
        <a:p>
          <a:endParaRPr lang="en-US"/>
        </a:p>
      </dgm:t>
    </dgm:pt>
    <dgm:pt modelId="{1A3EB5C8-F348-44A2-95ED-139823FAFAEF}">
      <dgm:prSet/>
      <dgm:spPr/>
      <dgm:t>
        <a:bodyPr/>
        <a:lstStyle/>
        <a:p>
          <a:pPr>
            <a:lnSpc>
              <a:spcPct val="100000"/>
            </a:lnSpc>
          </a:pPr>
          <a:r>
            <a:rPr lang="en-US"/>
            <a:t>Improve feedback</a:t>
          </a:r>
        </a:p>
      </dgm:t>
    </dgm:pt>
    <dgm:pt modelId="{532494F0-B9EC-447C-971D-16CF56AA8811}" type="parTrans" cxnId="{171D6B03-1BC0-4EB7-9729-82F9DD13B8F1}">
      <dgm:prSet/>
      <dgm:spPr/>
      <dgm:t>
        <a:bodyPr/>
        <a:lstStyle/>
        <a:p>
          <a:endParaRPr lang="en-US"/>
        </a:p>
      </dgm:t>
    </dgm:pt>
    <dgm:pt modelId="{67309804-7A18-4159-AF2B-B92CD643A511}" type="sibTrans" cxnId="{171D6B03-1BC0-4EB7-9729-82F9DD13B8F1}">
      <dgm:prSet/>
      <dgm:spPr/>
      <dgm:t>
        <a:bodyPr/>
        <a:lstStyle/>
        <a:p>
          <a:endParaRPr lang="en-US"/>
        </a:p>
      </dgm:t>
    </dgm:pt>
    <dgm:pt modelId="{A32BC0AC-8503-4264-B69A-6B1D9EA3569A}">
      <dgm:prSet/>
      <dgm:spPr/>
      <dgm:t>
        <a:bodyPr/>
        <a:lstStyle/>
        <a:p>
          <a:pPr>
            <a:lnSpc>
              <a:spcPct val="100000"/>
            </a:lnSpc>
          </a:pPr>
          <a:r>
            <a:rPr lang="en-US"/>
            <a:t>Better collaboration and communication</a:t>
          </a:r>
        </a:p>
      </dgm:t>
    </dgm:pt>
    <dgm:pt modelId="{06791795-6979-49C6-B9C8-03AF881568F1}" type="parTrans" cxnId="{A3EAB82D-2547-4E7F-AC7B-0A4D220D8877}">
      <dgm:prSet/>
      <dgm:spPr/>
      <dgm:t>
        <a:bodyPr/>
        <a:lstStyle/>
        <a:p>
          <a:endParaRPr lang="en-US"/>
        </a:p>
      </dgm:t>
    </dgm:pt>
    <dgm:pt modelId="{EAC56737-03C0-4858-A822-7E1CF6F0BDC2}" type="sibTrans" cxnId="{A3EAB82D-2547-4E7F-AC7B-0A4D220D8877}">
      <dgm:prSet/>
      <dgm:spPr/>
      <dgm:t>
        <a:bodyPr/>
        <a:lstStyle/>
        <a:p>
          <a:endParaRPr lang="en-US"/>
        </a:p>
      </dgm:t>
    </dgm:pt>
    <dgm:pt modelId="{F21611C3-451F-47E9-A470-2B498407F498}" type="pres">
      <dgm:prSet presAssocID="{3698AA0E-14E4-4936-86BC-3D157D82B382}" presName="root" presStyleCnt="0">
        <dgm:presLayoutVars>
          <dgm:dir/>
          <dgm:resizeHandles val="exact"/>
        </dgm:presLayoutVars>
      </dgm:prSet>
      <dgm:spPr/>
    </dgm:pt>
    <dgm:pt modelId="{54983CA1-6751-4BD8-965C-4BC841458379}" type="pres">
      <dgm:prSet presAssocID="{3B171F12-8784-4C10-8475-56ADACA149AB}" presName="compNode" presStyleCnt="0"/>
      <dgm:spPr/>
    </dgm:pt>
    <dgm:pt modelId="{0F302476-7E3D-4FD9-B8C7-486557E2A30D}" type="pres">
      <dgm:prSet presAssocID="{3B171F12-8784-4C10-8475-56ADACA149AB}" presName="bgRect" presStyleLbl="bgShp" presStyleIdx="0" presStyleCnt="3"/>
      <dgm:spPr/>
    </dgm:pt>
    <dgm:pt modelId="{51231461-26B9-4BB3-ADBB-E67AF21CFC9B}" type="pres">
      <dgm:prSet presAssocID="{3B171F12-8784-4C10-8475-56ADACA149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03749AE1-6494-4B5C-95BE-B965A887FA13}" type="pres">
      <dgm:prSet presAssocID="{3B171F12-8784-4C10-8475-56ADACA149AB}" presName="spaceRect" presStyleCnt="0"/>
      <dgm:spPr/>
    </dgm:pt>
    <dgm:pt modelId="{ECF279A2-2CEF-4B93-8AE1-AABE7FD95D01}" type="pres">
      <dgm:prSet presAssocID="{3B171F12-8784-4C10-8475-56ADACA149AB}" presName="parTx" presStyleLbl="revTx" presStyleIdx="0" presStyleCnt="3">
        <dgm:presLayoutVars>
          <dgm:chMax val="0"/>
          <dgm:chPref val="0"/>
        </dgm:presLayoutVars>
      </dgm:prSet>
      <dgm:spPr/>
    </dgm:pt>
    <dgm:pt modelId="{CD497299-F055-4B98-8645-079590ED1421}" type="pres">
      <dgm:prSet presAssocID="{0E6E86D0-2EBD-4263-96BF-1FD3AF3F8057}" presName="sibTrans" presStyleCnt="0"/>
      <dgm:spPr/>
    </dgm:pt>
    <dgm:pt modelId="{1C104EA5-AEC5-47CE-A824-14EC9F4C6C90}" type="pres">
      <dgm:prSet presAssocID="{1A3EB5C8-F348-44A2-95ED-139823FAFAEF}" presName="compNode" presStyleCnt="0"/>
      <dgm:spPr/>
    </dgm:pt>
    <dgm:pt modelId="{4EC073B0-7E2B-4671-8462-C242ABF720E6}" type="pres">
      <dgm:prSet presAssocID="{1A3EB5C8-F348-44A2-95ED-139823FAFAEF}" presName="bgRect" presStyleLbl="bgShp" presStyleIdx="1" presStyleCnt="3"/>
      <dgm:spPr/>
    </dgm:pt>
    <dgm:pt modelId="{050A6D49-F8F9-4CAF-BB6B-40B6226987DC}" type="pres">
      <dgm:prSet presAssocID="{1A3EB5C8-F348-44A2-95ED-139823FAFA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6B95ACC9-96A4-41B7-AEE8-DCA5884454DF}" type="pres">
      <dgm:prSet presAssocID="{1A3EB5C8-F348-44A2-95ED-139823FAFAEF}" presName="spaceRect" presStyleCnt="0"/>
      <dgm:spPr/>
    </dgm:pt>
    <dgm:pt modelId="{5CD22B6D-A3FE-433E-BDA4-A1CA97A3E9AD}" type="pres">
      <dgm:prSet presAssocID="{1A3EB5C8-F348-44A2-95ED-139823FAFAEF}" presName="parTx" presStyleLbl="revTx" presStyleIdx="1" presStyleCnt="3">
        <dgm:presLayoutVars>
          <dgm:chMax val="0"/>
          <dgm:chPref val="0"/>
        </dgm:presLayoutVars>
      </dgm:prSet>
      <dgm:spPr/>
    </dgm:pt>
    <dgm:pt modelId="{E6B14765-7A33-4121-83CD-AB583C2BE389}" type="pres">
      <dgm:prSet presAssocID="{67309804-7A18-4159-AF2B-B92CD643A511}" presName="sibTrans" presStyleCnt="0"/>
      <dgm:spPr/>
    </dgm:pt>
    <dgm:pt modelId="{8C9104B8-97F0-4EE7-9C2D-43069812D298}" type="pres">
      <dgm:prSet presAssocID="{A32BC0AC-8503-4264-B69A-6B1D9EA3569A}" presName="compNode" presStyleCnt="0"/>
      <dgm:spPr/>
    </dgm:pt>
    <dgm:pt modelId="{6B073CE8-55CE-4284-932A-094482C8F8AC}" type="pres">
      <dgm:prSet presAssocID="{A32BC0AC-8503-4264-B69A-6B1D9EA3569A}" presName="bgRect" presStyleLbl="bgShp" presStyleIdx="2" presStyleCnt="3"/>
      <dgm:spPr/>
    </dgm:pt>
    <dgm:pt modelId="{DC197563-BBDE-4B43-92D7-8DB206AEF3B0}" type="pres">
      <dgm:prSet presAssocID="{A32BC0AC-8503-4264-B69A-6B1D9EA356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9E041CBD-2611-4134-AE77-4198C4718F1E}" type="pres">
      <dgm:prSet presAssocID="{A32BC0AC-8503-4264-B69A-6B1D9EA3569A}" presName="spaceRect" presStyleCnt="0"/>
      <dgm:spPr/>
    </dgm:pt>
    <dgm:pt modelId="{824B9450-9D57-4B49-A494-7936658C3F9E}" type="pres">
      <dgm:prSet presAssocID="{A32BC0AC-8503-4264-B69A-6B1D9EA3569A}" presName="parTx" presStyleLbl="revTx" presStyleIdx="2" presStyleCnt="3">
        <dgm:presLayoutVars>
          <dgm:chMax val="0"/>
          <dgm:chPref val="0"/>
        </dgm:presLayoutVars>
      </dgm:prSet>
      <dgm:spPr/>
    </dgm:pt>
  </dgm:ptLst>
  <dgm:cxnLst>
    <dgm:cxn modelId="{171D6B03-1BC0-4EB7-9729-82F9DD13B8F1}" srcId="{3698AA0E-14E4-4936-86BC-3D157D82B382}" destId="{1A3EB5C8-F348-44A2-95ED-139823FAFAEF}" srcOrd="1" destOrd="0" parTransId="{532494F0-B9EC-447C-971D-16CF56AA8811}" sibTransId="{67309804-7A18-4159-AF2B-B92CD643A511}"/>
    <dgm:cxn modelId="{A3EAB82D-2547-4E7F-AC7B-0A4D220D8877}" srcId="{3698AA0E-14E4-4936-86BC-3D157D82B382}" destId="{A32BC0AC-8503-4264-B69A-6B1D9EA3569A}" srcOrd="2" destOrd="0" parTransId="{06791795-6979-49C6-B9C8-03AF881568F1}" sibTransId="{EAC56737-03C0-4858-A822-7E1CF6F0BDC2}"/>
    <dgm:cxn modelId="{291DB235-CDDE-4196-97D9-DB81E49A34B8}" type="presOf" srcId="{3698AA0E-14E4-4936-86BC-3D157D82B382}" destId="{F21611C3-451F-47E9-A470-2B498407F498}" srcOrd="0" destOrd="0" presId="urn:microsoft.com/office/officeart/2018/2/layout/IconVerticalSolidList"/>
    <dgm:cxn modelId="{6DDAFB3E-28B9-4099-A018-CF17ED314A49}" type="presOf" srcId="{A32BC0AC-8503-4264-B69A-6B1D9EA3569A}" destId="{824B9450-9D57-4B49-A494-7936658C3F9E}" srcOrd="0" destOrd="0" presId="urn:microsoft.com/office/officeart/2018/2/layout/IconVerticalSolidList"/>
    <dgm:cxn modelId="{8BE80B4B-C29A-44AD-AC60-64F4940B8194}" type="presOf" srcId="{1A3EB5C8-F348-44A2-95ED-139823FAFAEF}" destId="{5CD22B6D-A3FE-433E-BDA4-A1CA97A3E9AD}" srcOrd="0" destOrd="0" presId="urn:microsoft.com/office/officeart/2018/2/layout/IconVerticalSolidList"/>
    <dgm:cxn modelId="{EFEED2B9-228C-4D10-A268-8D8A155103D8}" type="presOf" srcId="{3B171F12-8784-4C10-8475-56ADACA149AB}" destId="{ECF279A2-2CEF-4B93-8AE1-AABE7FD95D01}" srcOrd="0" destOrd="0" presId="urn:microsoft.com/office/officeart/2018/2/layout/IconVerticalSolidList"/>
    <dgm:cxn modelId="{5A747BDC-1D47-4F1F-BD11-369F2412FB2E}" srcId="{3698AA0E-14E4-4936-86BC-3D157D82B382}" destId="{3B171F12-8784-4C10-8475-56ADACA149AB}" srcOrd="0" destOrd="0" parTransId="{3EAF5BFF-BEC7-4409-8BFC-362161289356}" sibTransId="{0E6E86D0-2EBD-4263-96BF-1FD3AF3F8057}"/>
    <dgm:cxn modelId="{2AB07410-C15C-4462-979C-502225CAEB20}" type="presParOf" srcId="{F21611C3-451F-47E9-A470-2B498407F498}" destId="{54983CA1-6751-4BD8-965C-4BC841458379}" srcOrd="0" destOrd="0" presId="urn:microsoft.com/office/officeart/2018/2/layout/IconVerticalSolidList"/>
    <dgm:cxn modelId="{86D3093F-0401-4FBE-B406-E457BF68B6B7}" type="presParOf" srcId="{54983CA1-6751-4BD8-965C-4BC841458379}" destId="{0F302476-7E3D-4FD9-B8C7-486557E2A30D}" srcOrd="0" destOrd="0" presId="urn:microsoft.com/office/officeart/2018/2/layout/IconVerticalSolidList"/>
    <dgm:cxn modelId="{1F50D622-F50B-40CA-A5ED-81F24536C6B9}" type="presParOf" srcId="{54983CA1-6751-4BD8-965C-4BC841458379}" destId="{51231461-26B9-4BB3-ADBB-E67AF21CFC9B}" srcOrd="1" destOrd="0" presId="urn:microsoft.com/office/officeart/2018/2/layout/IconVerticalSolidList"/>
    <dgm:cxn modelId="{D40C3A06-0AE2-4918-BAD7-F0E10679E877}" type="presParOf" srcId="{54983CA1-6751-4BD8-965C-4BC841458379}" destId="{03749AE1-6494-4B5C-95BE-B965A887FA13}" srcOrd="2" destOrd="0" presId="urn:microsoft.com/office/officeart/2018/2/layout/IconVerticalSolidList"/>
    <dgm:cxn modelId="{36B68523-BF6D-4C3C-9F0D-F0B5CDFE6018}" type="presParOf" srcId="{54983CA1-6751-4BD8-965C-4BC841458379}" destId="{ECF279A2-2CEF-4B93-8AE1-AABE7FD95D01}" srcOrd="3" destOrd="0" presId="urn:microsoft.com/office/officeart/2018/2/layout/IconVerticalSolidList"/>
    <dgm:cxn modelId="{C77A5E1D-5825-416C-8EF5-7F5C220CFCD2}" type="presParOf" srcId="{F21611C3-451F-47E9-A470-2B498407F498}" destId="{CD497299-F055-4B98-8645-079590ED1421}" srcOrd="1" destOrd="0" presId="urn:microsoft.com/office/officeart/2018/2/layout/IconVerticalSolidList"/>
    <dgm:cxn modelId="{4C9E3797-18E9-4872-ABF2-3DF8B9B1A29B}" type="presParOf" srcId="{F21611C3-451F-47E9-A470-2B498407F498}" destId="{1C104EA5-AEC5-47CE-A824-14EC9F4C6C90}" srcOrd="2" destOrd="0" presId="urn:microsoft.com/office/officeart/2018/2/layout/IconVerticalSolidList"/>
    <dgm:cxn modelId="{EC77A9DB-0D2F-45E9-9DF4-C3E5D7F24979}" type="presParOf" srcId="{1C104EA5-AEC5-47CE-A824-14EC9F4C6C90}" destId="{4EC073B0-7E2B-4671-8462-C242ABF720E6}" srcOrd="0" destOrd="0" presId="urn:microsoft.com/office/officeart/2018/2/layout/IconVerticalSolidList"/>
    <dgm:cxn modelId="{BDFDE43C-D8EB-4053-A0CF-470B535EDE17}" type="presParOf" srcId="{1C104EA5-AEC5-47CE-A824-14EC9F4C6C90}" destId="{050A6D49-F8F9-4CAF-BB6B-40B6226987DC}" srcOrd="1" destOrd="0" presId="urn:microsoft.com/office/officeart/2018/2/layout/IconVerticalSolidList"/>
    <dgm:cxn modelId="{01279F77-82D3-4089-B34F-FEAD65BCBE50}" type="presParOf" srcId="{1C104EA5-AEC5-47CE-A824-14EC9F4C6C90}" destId="{6B95ACC9-96A4-41B7-AEE8-DCA5884454DF}" srcOrd="2" destOrd="0" presId="urn:microsoft.com/office/officeart/2018/2/layout/IconVerticalSolidList"/>
    <dgm:cxn modelId="{87949523-00A1-4B45-8E0A-1C0295D60AC3}" type="presParOf" srcId="{1C104EA5-AEC5-47CE-A824-14EC9F4C6C90}" destId="{5CD22B6D-A3FE-433E-BDA4-A1CA97A3E9AD}" srcOrd="3" destOrd="0" presId="urn:microsoft.com/office/officeart/2018/2/layout/IconVerticalSolidList"/>
    <dgm:cxn modelId="{B6014D50-DC7C-4CE7-BDE5-2E6E0ADE9A21}" type="presParOf" srcId="{F21611C3-451F-47E9-A470-2B498407F498}" destId="{E6B14765-7A33-4121-83CD-AB583C2BE389}" srcOrd="3" destOrd="0" presId="urn:microsoft.com/office/officeart/2018/2/layout/IconVerticalSolidList"/>
    <dgm:cxn modelId="{4B5938C5-86CD-4A9E-86B6-8D37E60C77AD}" type="presParOf" srcId="{F21611C3-451F-47E9-A470-2B498407F498}" destId="{8C9104B8-97F0-4EE7-9C2D-43069812D298}" srcOrd="4" destOrd="0" presId="urn:microsoft.com/office/officeart/2018/2/layout/IconVerticalSolidList"/>
    <dgm:cxn modelId="{6B8A2C93-E6FE-4F96-A52B-BA1E4AB23B0C}" type="presParOf" srcId="{8C9104B8-97F0-4EE7-9C2D-43069812D298}" destId="{6B073CE8-55CE-4284-932A-094482C8F8AC}" srcOrd="0" destOrd="0" presId="urn:microsoft.com/office/officeart/2018/2/layout/IconVerticalSolidList"/>
    <dgm:cxn modelId="{E2E7CA57-76CF-4688-9B6D-0A3F7BA7663F}" type="presParOf" srcId="{8C9104B8-97F0-4EE7-9C2D-43069812D298}" destId="{DC197563-BBDE-4B43-92D7-8DB206AEF3B0}" srcOrd="1" destOrd="0" presId="urn:microsoft.com/office/officeart/2018/2/layout/IconVerticalSolidList"/>
    <dgm:cxn modelId="{383E7FA9-F01C-489C-9A2C-296C7ADD9BD0}" type="presParOf" srcId="{8C9104B8-97F0-4EE7-9C2D-43069812D298}" destId="{9E041CBD-2611-4134-AE77-4198C4718F1E}" srcOrd="2" destOrd="0" presId="urn:microsoft.com/office/officeart/2018/2/layout/IconVerticalSolidList"/>
    <dgm:cxn modelId="{AD16E0A2-3DF6-423C-8D9E-815E46661FEA}" type="presParOf" srcId="{8C9104B8-97F0-4EE7-9C2D-43069812D298}" destId="{824B9450-9D57-4B49-A494-7936658C3F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644E6-9BC7-41A9-A4B4-4964C6F4D38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E2AF47-E275-43C1-89E6-F4984825F5BB}">
      <dgm:prSet/>
      <dgm:spPr/>
      <dgm:t>
        <a:bodyPr/>
        <a:lstStyle/>
        <a:p>
          <a:r>
            <a:rPr lang="en-US"/>
            <a:t>Test Driven Development</a:t>
          </a:r>
        </a:p>
      </dgm:t>
    </dgm:pt>
    <dgm:pt modelId="{39C7EC03-EB7F-4D78-A011-A71CB09DA83B}" type="parTrans" cxnId="{EE2C4018-4462-4191-8A66-6F51E73FC3F7}">
      <dgm:prSet/>
      <dgm:spPr/>
      <dgm:t>
        <a:bodyPr/>
        <a:lstStyle/>
        <a:p>
          <a:endParaRPr lang="en-US"/>
        </a:p>
      </dgm:t>
    </dgm:pt>
    <dgm:pt modelId="{202E8573-8BC8-4ED7-A86C-3DAD016BC423}" type="sibTrans" cxnId="{EE2C4018-4462-4191-8A66-6F51E73FC3F7}">
      <dgm:prSet/>
      <dgm:spPr/>
      <dgm:t>
        <a:bodyPr/>
        <a:lstStyle/>
        <a:p>
          <a:endParaRPr lang="en-US"/>
        </a:p>
      </dgm:t>
    </dgm:pt>
    <dgm:pt modelId="{433C9DD1-D190-4EC0-A410-975E26CCF7F4}">
      <dgm:prSet/>
      <dgm:spPr/>
      <dgm:t>
        <a:bodyPr/>
        <a:lstStyle/>
        <a:p>
          <a:r>
            <a:rPr lang="en-US"/>
            <a:t>Pipeline Speed</a:t>
          </a:r>
        </a:p>
      </dgm:t>
    </dgm:pt>
    <dgm:pt modelId="{F68A9022-DCDA-49F3-B174-DA8A9A8CAE46}" type="parTrans" cxnId="{17984D10-105C-4D3B-AC4C-6CF2A073CD5F}">
      <dgm:prSet/>
      <dgm:spPr/>
      <dgm:t>
        <a:bodyPr/>
        <a:lstStyle/>
        <a:p>
          <a:endParaRPr lang="en-US"/>
        </a:p>
      </dgm:t>
    </dgm:pt>
    <dgm:pt modelId="{02347976-2E2D-477B-8711-A554CAB318B5}" type="sibTrans" cxnId="{17984D10-105C-4D3B-AC4C-6CF2A073CD5F}">
      <dgm:prSet/>
      <dgm:spPr/>
      <dgm:t>
        <a:bodyPr/>
        <a:lstStyle/>
        <a:p>
          <a:endParaRPr lang="en-US"/>
        </a:p>
      </dgm:t>
    </dgm:pt>
    <dgm:pt modelId="{A5682794-4EED-4CA2-8A50-3F8B47FE19E0}" type="pres">
      <dgm:prSet presAssocID="{C94644E6-9BC7-41A9-A4B4-4964C6F4D38A}" presName="root" presStyleCnt="0">
        <dgm:presLayoutVars>
          <dgm:dir/>
          <dgm:resizeHandles val="exact"/>
        </dgm:presLayoutVars>
      </dgm:prSet>
      <dgm:spPr/>
    </dgm:pt>
    <dgm:pt modelId="{937BA4E8-B896-46B4-999F-43933C48FDDB}" type="pres">
      <dgm:prSet presAssocID="{14E2AF47-E275-43C1-89E6-F4984825F5BB}" presName="compNode" presStyleCnt="0"/>
      <dgm:spPr/>
    </dgm:pt>
    <dgm:pt modelId="{8B9E68CD-B600-4843-AB0F-5C60781C32F4}" type="pres">
      <dgm:prSet presAssocID="{14E2AF47-E275-43C1-89E6-F4984825F5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3F3A72D-B460-4D8A-AE9C-605900B7A0AE}" type="pres">
      <dgm:prSet presAssocID="{14E2AF47-E275-43C1-89E6-F4984825F5BB}" presName="spaceRect" presStyleCnt="0"/>
      <dgm:spPr/>
    </dgm:pt>
    <dgm:pt modelId="{558EF855-97D3-49DF-BD96-76501CE2A424}" type="pres">
      <dgm:prSet presAssocID="{14E2AF47-E275-43C1-89E6-F4984825F5BB}" presName="textRect" presStyleLbl="revTx" presStyleIdx="0" presStyleCnt="2">
        <dgm:presLayoutVars>
          <dgm:chMax val="1"/>
          <dgm:chPref val="1"/>
        </dgm:presLayoutVars>
      </dgm:prSet>
      <dgm:spPr/>
    </dgm:pt>
    <dgm:pt modelId="{591826B5-F9BD-4E68-BADC-5818166BBA77}" type="pres">
      <dgm:prSet presAssocID="{202E8573-8BC8-4ED7-A86C-3DAD016BC423}" presName="sibTrans" presStyleCnt="0"/>
      <dgm:spPr/>
    </dgm:pt>
    <dgm:pt modelId="{F03062F4-9F4C-449A-974E-75F8D800C4F6}" type="pres">
      <dgm:prSet presAssocID="{433C9DD1-D190-4EC0-A410-975E26CCF7F4}" presName="compNode" presStyleCnt="0"/>
      <dgm:spPr/>
    </dgm:pt>
    <dgm:pt modelId="{7D7C9FBC-95DC-4452-9524-C95CF64AFE00}" type="pres">
      <dgm:prSet presAssocID="{433C9DD1-D190-4EC0-A410-975E26CCF7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D7C8D635-AFD2-4197-A79C-1F766E76EDCA}" type="pres">
      <dgm:prSet presAssocID="{433C9DD1-D190-4EC0-A410-975E26CCF7F4}" presName="spaceRect" presStyleCnt="0"/>
      <dgm:spPr/>
    </dgm:pt>
    <dgm:pt modelId="{C7619EFD-3473-4FAB-91A2-9896C59111B9}" type="pres">
      <dgm:prSet presAssocID="{433C9DD1-D190-4EC0-A410-975E26CCF7F4}" presName="textRect" presStyleLbl="revTx" presStyleIdx="1" presStyleCnt="2">
        <dgm:presLayoutVars>
          <dgm:chMax val="1"/>
          <dgm:chPref val="1"/>
        </dgm:presLayoutVars>
      </dgm:prSet>
      <dgm:spPr/>
    </dgm:pt>
  </dgm:ptLst>
  <dgm:cxnLst>
    <dgm:cxn modelId="{17984D10-105C-4D3B-AC4C-6CF2A073CD5F}" srcId="{C94644E6-9BC7-41A9-A4B4-4964C6F4D38A}" destId="{433C9DD1-D190-4EC0-A410-975E26CCF7F4}" srcOrd="1" destOrd="0" parTransId="{F68A9022-DCDA-49F3-B174-DA8A9A8CAE46}" sibTransId="{02347976-2E2D-477B-8711-A554CAB318B5}"/>
    <dgm:cxn modelId="{EE2C4018-4462-4191-8A66-6F51E73FC3F7}" srcId="{C94644E6-9BC7-41A9-A4B4-4964C6F4D38A}" destId="{14E2AF47-E275-43C1-89E6-F4984825F5BB}" srcOrd="0" destOrd="0" parTransId="{39C7EC03-EB7F-4D78-A011-A71CB09DA83B}" sibTransId="{202E8573-8BC8-4ED7-A86C-3DAD016BC423}"/>
    <dgm:cxn modelId="{1FAE8CA8-9E29-4ED9-968B-4FC436CC350B}" type="presOf" srcId="{C94644E6-9BC7-41A9-A4B4-4964C6F4D38A}" destId="{A5682794-4EED-4CA2-8A50-3F8B47FE19E0}" srcOrd="0" destOrd="0" presId="urn:microsoft.com/office/officeart/2018/2/layout/IconLabelList"/>
    <dgm:cxn modelId="{BC12BACA-9A06-4FC9-B983-D0F030376D1C}" type="presOf" srcId="{433C9DD1-D190-4EC0-A410-975E26CCF7F4}" destId="{C7619EFD-3473-4FAB-91A2-9896C59111B9}" srcOrd="0" destOrd="0" presId="urn:microsoft.com/office/officeart/2018/2/layout/IconLabelList"/>
    <dgm:cxn modelId="{0929EEFA-1D9D-47CE-8766-EBC321682997}" type="presOf" srcId="{14E2AF47-E275-43C1-89E6-F4984825F5BB}" destId="{558EF855-97D3-49DF-BD96-76501CE2A424}" srcOrd="0" destOrd="0" presId="urn:microsoft.com/office/officeart/2018/2/layout/IconLabelList"/>
    <dgm:cxn modelId="{87C227E6-1D89-4E12-A591-06EE1E7ABE7F}" type="presParOf" srcId="{A5682794-4EED-4CA2-8A50-3F8B47FE19E0}" destId="{937BA4E8-B896-46B4-999F-43933C48FDDB}" srcOrd="0" destOrd="0" presId="urn:microsoft.com/office/officeart/2018/2/layout/IconLabelList"/>
    <dgm:cxn modelId="{6E830359-61FC-4D70-8F5E-0CEE4EC32D15}" type="presParOf" srcId="{937BA4E8-B896-46B4-999F-43933C48FDDB}" destId="{8B9E68CD-B600-4843-AB0F-5C60781C32F4}" srcOrd="0" destOrd="0" presId="urn:microsoft.com/office/officeart/2018/2/layout/IconLabelList"/>
    <dgm:cxn modelId="{5808D143-60B0-4645-AB52-EF6EB77FC037}" type="presParOf" srcId="{937BA4E8-B896-46B4-999F-43933C48FDDB}" destId="{43F3A72D-B460-4D8A-AE9C-605900B7A0AE}" srcOrd="1" destOrd="0" presId="urn:microsoft.com/office/officeart/2018/2/layout/IconLabelList"/>
    <dgm:cxn modelId="{EDDE62A0-2C2C-4294-BFE0-4381FD7DF264}" type="presParOf" srcId="{937BA4E8-B896-46B4-999F-43933C48FDDB}" destId="{558EF855-97D3-49DF-BD96-76501CE2A424}" srcOrd="2" destOrd="0" presId="urn:microsoft.com/office/officeart/2018/2/layout/IconLabelList"/>
    <dgm:cxn modelId="{E532430A-53AB-4F53-BE54-C3BF9F9E9489}" type="presParOf" srcId="{A5682794-4EED-4CA2-8A50-3F8B47FE19E0}" destId="{591826B5-F9BD-4E68-BADC-5818166BBA77}" srcOrd="1" destOrd="0" presId="urn:microsoft.com/office/officeart/2018/2/layout/IconLabelList"/>
    <dgm:cxn modelId="{DD15E6A3-21DD-46A7-9127-41B63D581C2C}" type="presParOf" srcId="{A5682794-4EED-4CA2-8A50-3F8B47FE19E0}" destId="{F03062F4-9F4C-449A-974E-75F8D800C4F6}" srcOrd="2" destOrd="0" presId="urn:microsoft.com/office/officeart/2018/2/layout/IconLabelList"/>
    <dgm:cxn modelId="{0E8F57F9-88B2-4E5D-B4B3-B2A8DAF3FAF3}" type="presParOf" srcId="{F03062F4-9F4C-449A-974E-75F8D800C4F6}" destId="{7D7C9FBC-95DC-4452-9524-C95CF64AFE00}" srcOrd="0" destOrd="0" presId="urn:microsoft.com/office/officeart/2018/2/layout/IconLabelList"/>
    <dgm:cxn modelId="{AE1BD283-4CEB-4822-A200-352D5DB44775}" type="presParOf" srcId="{F03062F4-9F4C-449A-974E-75F8D800C4F6}" destId="{D7C8D635-AFD2-4197-A79C-1F766E76EDCA}" srcOrd="1" destOrd="0" presId="urn:microsoft.com/office/officeart/2018/2/layout/IconLabelList"/>
    <dgm:cxn modelId="{74225CE0-E4F2-4098-B926-1F6E5350601F}" type="presParOf" srcId="{F03062F4-9F4C-449A-974E-75F8D800C4F6}" destId="{C7619EFD-3473-4FAB-91A2-9896C59111B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02476-7E3D-4FD9-B8C7-486557E2A30D}">
      <dsp:nvSpPr>
        <dsp:cNvPr id="0" name=""/>
        <dsp:cNvSpPr/>
      </dsp:nvSpPr>
      <dsp:spPr>
        <a:xfrm>
          <a:off x="0" y="459"/>
          <a:ext cx="10753725" cy="10757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31461-26B9-4BB3-ADBB-E67AF21CFC9B}">
      <dsp:nvSpPr>
        <dsp:cNvPr id="0" name=""/>
        <dsp:cNvSpPr/>
      </dsp:nvSpPr>
      <dsp:spPr>
        <a:xfrm>
          <a:off x="325426" y="242512"/>
          <a:ext cx="591684" cy="5916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279A2-2CEF-4B93-8AE1-AABE7FD95D01}">
      <dsp:nvSpPr>
        <dsp:cNvPr id="0" name=""/>
        <dsp:cNvSpPr/>
      </dsp:nvSpPr>
      <dsp:spPr>
        <a:xfrm>
          <a:off x="1242537" y="459"/>
          <a:ext cx="9511187" cy="107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4" tIns="113854" rIns="113854" bIns="113854" numCol="1" spcCol="1270" anchor="ctr" anchorCtr="0">
          <a:noAutofit/>
        </a:bodyPr>
        <a:lstStyle/>
        <a:p>
          <a:pPr marL="0" lvl="0" indent="0" algn="l" defTabSz="1111250">
            <a:lnSpc>
              <a:spcPct val="100000"/>
            </a:lnSpc>
            <a:spcBef>
              <a:spcPct val="0"/>
            </a:spcBef>
            <a:spcAft>
              <a:spcPct val="35000"/>
            </a:spcAft>
            <a:buNone/>
          </a:pPr>
          <a:r>
            <a:rPr lang="en-US" sz="2500" kern="1200"/>
            <a:t>Scaling</a:t>
          </a:r>
        </a:p>
      </dsp:txBody>
      <dsp:txXfrm>
        <a:off x="1242537" y="459"/>
        <a:ext cx="9511187" cy="1075790"/>
      </dsp:txXfrm>
    </dsp:sp>
    <dsp:sp modelId="{4EC073B0-7E2B-4671-8462-C242ABF720E6}">
      <dsp:nvSpPr>
        <dsp:cNvPr id="0" name=""/>
        <dsp:cNvSpPr/>
      </dsp:nvSpPr>
      <dsp:spPr>
        <a:xfrm>
          <a:off x="0" y="1345197"/>
          <a:ext cx="10753725" cy="10757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A6D49-F8F9-4CAF-BB6B-40B6226987DC}">
      <dsp:nvSpPr>
        <dsp:cNvPr id="0" name=""/>
        <dsp:cNvSpPr/>
      </dsp:nvSpPr>
      <dsp:spPr>
        <a:xfrm>
          <a:off x="325426" y="1587250"/>
          <a:ext cx="591684" cy="5916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22B6D-A3FE-433E-BDA4-A1CA97A3E9AD}">
      <dsp:nvSpPr>
        <dsp:cNvPr id="0" name=""/>
        <dsp:cNvSpPr/>
      </dsp:nvSpPr>
      <dsp:spPr>
        <a:xfrm>
          <a:off x="1242537" y="1345197"/>
          <a:ext cx="9511187" cy="107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4" tIns="113854" rIns="113854" bIns="113854" numCol="1" spcCol="1270" anchor="ctr" anchorCtr="0">
          <a:noAutofit/>
        </a:bodyPr>
        <a:lstStyle/>
        <a:p>
          <a:pPr marL="0" lvl="0" indent="0" algn="l" defTabSz="1111250">
            <a:lnSpc>
              <a:spcPct val="100000"/>
            </a:lnSpc>
            <a:spcBef>
              <a:spcPct val="0"/>
            </a:spcBef>
            <a:spcAft>
              <a:spcPct val="35000"/>
            </a:spcAft>
            <a:buNone/>
          </a:pPr>
          <a:r>
            <a:rPr lang="en-US" sz="2500" kern="1200"/>
            <a:t>Improve feedback</a:t>
          </a:r>
        </a:p>
      </dsp:txBody>
      <dsp:txXfrm>
        <a:off x="1242537" y="1345197"/>
        <a:ext cx="9511187" cy="1075790"/>
      </dsp:txXfrm>
    </dsp:sp>
    <dsp:sp modelId="{6B073CE8-55CE-4284-932A-094482C8F8AC}">
      <dsp:nvSpPr>
        <dsp:cNvPr id="0" name=""/>
        <dsp:cNvSpPr/>
      </dsp:nvSpPr>
      <dsp:spPr>
        <a:xfrm>
          <a:off x="0" y="2689935"/>
          <a:ext cx="10753725" cy="10757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97563-BBDE-4B43-92D7-8DB206AEF3B0}">
      <dsp:nvSpPr>
        <dsp:cNvPr id="0" name=""/>
        <dsp:cNvSpPr/>
      </dsp:nvSpPr>
      <dsp:spPr>
        <a:xfrm>
          <a:off x="325426" y="2931987"/>
          <a:ext cx="591684" cy="5916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B9450-9D57-4B49-A494-7936658C3F9E}">
      <dsp:nvSpPr>
        <dsp:cNvPr id="0" name=""/>
        <dsp:cNvSpPr/>
      </dsp:nvSpPr>
      <dsp:spPr>
        <a:xfrm>
          <a:off x="1242537" y="2689935"/>
          <a:ext cx="9511187" cy="107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4" tIns="113854" rIns="113854" bIns="113854" numCol="1" spcCol="1270" anchor="ctr" anchorCtr="0">
          <a:noAutofit/>
        </a:bodyPr>
        <a:lstStyle/>
        <a:p>
          <a:pPr marL="0" lvl="0" indent="0" algn="l" defTabSz="1111250">
            <a:lnSpc>
              <a:spcPct val="100000"/>
            </a:lnSpc>
            <a:spcBef>
              <a:spcPct val="0"/>
            </a:spcBef>
            <a:spcAft>
              <a:spcPct val="35000"/>
            </a:spcAft>
            <a:buNone/>
          </a:pPr>
          <a:r>
            <a:rPr lang="en-US" sz="2500" kern="1200"/>
            <a:t>Better collaboration and communication</a:t>
          </a:r>
        </a:p>
      </dsp:txBody>
      <dsp:txXfrm>
        <a:off x="1242537" y="2689935"/>
        <a:ext cx="9511187" cy="1075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E68CD-B600-4843-AB0F-5C60781C32F4}">
      <dsp:nvSpPr>
        <dsp:cNvPr id="0" name=""/>
        <dsp:cNvSpPr/>
      </dsp:nvSpPr>
      <dsp:spPr>
        <a:xfrm>
          <a:off x="1866862" y="23247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8EF855-97D3-49DF-BD96-76501CE2A424}">
      <dsp:nvSpPr>
        <dsp:cNvPr id="0" name=""/>
        <dsp:cNvSpPr/>
      </dsp:nvSpPr>
      <dsp:spPr>
        <a:xfrm>
          <a:off x="678862" y="26467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Test Driven Development</a:t>
          </a:r>
        </a:p>
      </dsp:txBody>
      <dsp:txXfrm>
        <a:off x="678862" y="2646762"/>
        <a:ext cx="4320000" cy="720000"/>
      </dsp:txXfrm>
    </dsp:sp>
    <dsp:sp modelId="{7D7C9FBC-95DC-4452-9524-C95CF64AFE00}">
      <dsp:nvSpPr>
        <dsp:cNvPr id="0" name=""/>
        <dsp:cNvSpPr/>
      </dsp:nvSpPr>
      <dsp:spPr>
        <a:xfrm>
          <a:off x="6942862" y="23247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619EFD-3473-4FAB-91A2-9896C59111B9}">
      <dsp:nvSpPr>
        <dsp:cNvPr id="0" name=""/>
        <dsp:cNvSpPr/>
      </dsp:nvSpPr>
      <dsp:spPr>
        <a:xfrm>
          <a:off x="5754862" y="26467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Pipeline Speed</a:t>
          </a:r>
        </a:p>
      </dsp:txBody>
      <dsp:txXfrm>
        <a:off x="5754862" y="2646762"/>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D7950AC-6F5A-463D-BD60-C62E21F1D203}" type="datetimeFigureOut">
              <a:rPr lang="en-US" smtClean="0"/>
              <a:t>8/29/2021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0B47D5D-4410-4132-A1F2-A78635833C9F}" type="slidenum">
              <a:rPr lang="en-US" smtClean="0"/>
              <a:t>‹#›</a:t>
            </a:fld>
            <a:endParaRPr lang="en-US"/>
          </a:p>
        </p:txBody>
      </p:sp>
    </p:spTree>
    <p:extLst>
      <p:ext uri="{BB962C8B-B14F-4D97-AF65-F5344CB8AC3E}">
        <p14:creationId xmlns:p14="http://schemas.microsoft.com/office/powerpoint/2010/main" val="260836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950AC-6F5A-463D-BD60-C62E21F1D203}"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7D5D-4410-4132-A1F2-A78635833C9F}" type="slidenum">
              <a:rPr lang="en-US" smtClean="0"/>
              <a:t>‹#›</a:t>
            </a:fld>
            <a:endParaRPr lang="en-US"/>
          </a:p>
        </p:txBody>
      </p:sp>
    </p:spTree>
    <p:extLst>
      <p:ext uri="{BB962C8B-B14F-4D97-AF65-F5344CB8AC3E}">
        <p14:creationId xmlns:p14="http://schemas.microsoft.com/office/powerpoint/2010/main" val="76604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950AC-6F5A-463D-BD60-C62E21F1D203}"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7D5D-4410-4132-A1F2-A78635833C9F}" type="slidenum">
              <a:rPr lang="en-US" smtClean="0"/>
              <a:t>‹#›</a:t>
            </a:fld>
            <a:endParaRPr lang="en-US"/>
          </a:p>
        </p:txBody>
      </p:sp>
    </p:spTree>
    <p:extLst>
      <p:ext uri="{BB962C8B-B14F-4D97-AF65-F5344CB8AC3E}">
        <p14:creationId xmlns:p14="http://schemas.microsoft.com/office/powerpoint/2010/main" val="316168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950AC-6F5A-463D-BD60-C62E21F1D203}"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7D5D-4410-4132-A1F2-A78635833C9F}" type="slidenum">
              <a:rPr lang="en-US" smtClean="0"/>
              <a:t>‹#›</a:t>
            </a:fld>
            <a:endParaRPr lang="en-US"/>
          </a:p>
        </p:txBody>
      </p:sp>
    </p:spTree>
    <p:extLst>
      <p:ext uri="{BB962C8B-B14F-4D97-AF65-F5344CB8AC3E}">
        <p14:creationId xmlns:p14="http://schemas.microsoft.com/office/powerpoint/2010/main" val="129302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950AC-6F5A-463D-BD60-C62E21F1D203}"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47D5D-4410-4132-A1F2-A78635833C9F}" type="slidenum">
              <a:rPr lang="en-US" smtClean="0"/>
              <a:t>‹#›</a:t>
            </a:fld>
            <a:endParaRPr lang="en-US"/>
          </a:p>
        </p:txBody>
      </p:sp>
    </p:spTree>
    <p:extLst>
      <p:ext uri="{BB962C8B-B14F-4D97-AF65-F5344CB8AC3E}">
        <p14:creationId xmlns:p14="http://schemas.microsoft.com/office/powerpoint/2010/main" val="291546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950AC-6F5A-463D-BD60-C62E21F1D203}"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47D5D-4410-4132-A1F2-A78635833C9F}" type="slidenum">
              <a:rPr lang="en-US" smtClean="0"/>
              <a:t>‹#›</a:t>
            </a:fld>
            <a:endParaRPr lang="en-US"/>
          </a:p>
        </p:txBody>
      </p:sp>
    </p:spTree>
    <p:extLst>
      <p:ext uri="{BB962C8B-B14F-4D97-AF65-F5344CB8AC3E}">
        <p14:creationId xmlns:p14="http://schemas.microsoft.com/office/powerpoint/2010/main" val="81426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950AC-6F5A-463D-BD60-C62E21F1D203}" type="datetimeFigureOut">
              <a:rPr lang="en-US" smtClean="0"/>
              <a:t>8/29/2021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47D5D-4410-4132-A1F2-A78635833C9F}" type="slidenum">
              <a:rPr lang="en-US" smtClean="0"/>
              <a:t>‹#›</a:t>
            </a:fld>
            <a:endParaRPr lang="en-US"/>
          </a:p>
        </p:txBody>
      </p:sp>
    </p:spTree>
    <p:extLst>
      <p:ext uri="{BB962C8B-B14F-4D97-AF65-F5344CB8AC3E}">
        <p14:creationId xmlns:p14="http://schemas.microsoft.com/office/powerpoint/2010/main" val="87717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7950AC-6F5A-463D-BD60-C62E21F1D203}" type="datetimeFigureOut">
              <a:rPr lang="en-US" smtClean="0"/>
              <a:t>8/29/2021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47D5D-4410-4132-A1F2-A78635833C9F}" type="slidenum">
              <a:rPr lang="en-US" smtClean="0"/>
              <a:t>‹#›</a:t>
            </a:fld>
            <a:endParaRPr lang="en-US"/>
          </a:p>
        </p:txBody>
      </p:sp>
    </p:spTree>
    <p:extLst>
      <p:ext uri="{BB962C8B-B14F-4D97-AF65-F5344CB8AC3E}">
        <p14:creationId xmlns:p14="http://schemas.microsoft.com/office/powerpoint/2010/main" val="205592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950AC-6F5A-463D-BD60-C62E21F1D203}" type="datetimeFigureOut">
              <a:rPr lang="en-US" smtClean="0"/>
              <a:t>8/29/2021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47D5D-4410-4132-A1F2-A78635833C9F}" type="slidenum">
              <a:rPr lang="en-US" smtClean="0"/>
              <a:t>‹#›</a:t>
            </a:fld>
            <a:endParaRPr lang="en-US"/>
          </a:p>
        </p:txBody>
      </p:sp>
    </p:spTree>
    <p:extLst>
      <p:ext uri="{BB962C8B-B14F-4D97-AF65-F5344CB8AC3E}">
        <p14:creationId xmlns:p14="http://schemas.microsoft.com/office/powerpoint/2010/main" val="331342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D7950AC-6F5A-463D-BD60-C62E21F1D203}"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0B47D5D-4410-4132-A1F2-A78635833C9F}" type="slidenum">
              <a:rPr lang="en-US" smtClean="0"/>
              <a:t>‹#›</a:t>
            </a:fld>
            <a:endParaRPr lang="en-US"/>
          </a:p>
        </p:txBody>
      </p:sp>
    </p:spTree>
    <p:extLst>
      <p:ext uri="{BB962C8B-B14F-4D97-AF65-F5344CB8AC3E}">
        <p14:creationId xmlns:p14="http://schemas.microsoft.com/office/powerpoint/2010/main" val="212481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D7950AC-6F5A-463D-BD60-C62E21F1D203}" type="datetimeFigureOut">
              <a:rPr lang="en-US" smtClean="0"/>
              <a:t>8/29/2021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0B47D5D-4410-4132-A1F2-A78635833C9F}" type="slidenum">
              <a:rPr lang="en-US" smtClean="0"/>
              <a:t>‹#›</a:t>
            </a:fld>
            <a:endParaRPr lang="en-US"/>
          </a:p>
        </p:txBody>
      </p:sp>
    </p:spTree>
    <p:extLst>
      <p:ext uri="{BB962C8B-B14F-4D97-AF65-F5344CB8AC3E}">
        <p14:creationId xmlns:p14="http://schemas.microsoft.com/office/powerpoint/2010/main" val="30173491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D7950AC-6F5A-463D-BD60-C62E21F1D203}" type="datetimeFigureOut">
              <a:rPr lang="en-US" smtClean="0"/>
              <a:t>8/29/2021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0B47D5D-4410-4132-A1F2-A78635833C9F}" type="slidenum">
              <a:rPr lang="en-US" smtClean="0"/>
              <a:t>‹#›</a:t>
            </a:fld>
            <a:endParaRPr lang="en-US"/>
          </a:p>
        </p:txBody>
      </p:sp>
    </p:spTree>
    <p:extLst>
      <p:ext uri="{BB962C8B-B14F-4D97-AF65-F5344CB8AC3E}">
        <p14:creationId xmlns:p14="http://schemas.microsoft.com/office/powerpoint/2010/main" val="3155233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7061-B356-4800-A247-B8EAAFA81FC4}"/>
              </a:ext>
            </a:extLst>
          </p:cNvPr>
          <p:cNvSpPr>
            <a:spLocks noGrp="1"/>
          </p:cNvSpPr>
          <p:nvPr>
            <p:ph type="ctrTitle"/>
          </p:nvPr>
        </p:nvSpPr>
        <p:spPr/>
        <p:txBody>
          <a:bodyPr/>
          <a:lstStyle/>
          <a:p>
            <a:r>
              <a:rPr lang="en-US" dirty="0"/>
              <a:t>Continuous Integration</a:t>
            </a:r>
          </a:p>
        </p:txBody>
      </p:sp>
      <p:sp>
        <p:nvSpPr>
          <p:cNvPr id="3" name="Subtitle 2">
            <a:extLst>
              <a:ext uri="{FF2B5EF4-FFF2-40B4-BE49-F238E27FC236}">
                <a16:creationId xmlns:a16="http://schemas.microsoft.com/office/drawing/2014/main" id="{B9DA1B50-79D6-4F66-AA24-D2780C984752}"/>
              </a:ext>
            </a:extLst>
          </p:cNvPr>
          <p:cNvSpPr>
            <a:spLocks noGrp="1"/>
          </p:cNvSpPr>
          <p:nvPr>
            <p:ph type="subTitle" idx="1"/>
          </p:nvPr>
        </p:nvSpPr>
        <p:spPr/>
        <p:txBody>
          <a:bodyPr/>
          <a:lstStyle/>
          <a:p>
            <a:r>
              <a:rPr lang="en-US" dirty="0"/>
              <a:t>Travis Rosen</a:t>
            </a:r>
          </a:p>
        </p:txBody>
      </p:sp>
    </p:spTree>
    <p:extLst>
      <p:ext uri="{BB962C8B-B14F-4D97-AF65-F5344CB8AC3E}">
        <p14:creationId xmlns:p14="http://schemas.microsoft.com/office/powerpoint/2010/main" val="6446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8ECB-9759-4E99-BDA7-1BA8F6B39D03}"/>
              </a:ext>
            </a:extLst>
          </p:cNvPr>
          <p:cNvSpPr>
            <a:spLocks noGrp="1"/>
          </p:cNvSpPr>
          <p:nvPr>
            <p:ph type="title"/>
          </p:nvPr>
        </p:nvSpPr>
        <p:spPr>
          <a:xfrm>
            <a:off x="657224" y="499533"/>
            <a:ext cx="10772775" cy="1658198"/>
          </a:xfrm>
        </p:spPr>
        <p:txBody>
          <a:bodyPr>
            <a:normAutofit/>
          </a:bodyPr>
          <a:lstStyle/>
          <a:p>
            <a:r>
              <a:rPr lang="en-US" dirty="0"/>
              <a:t>CI Best Practices</a:t>
            </a:r>
          </a:p>
        </p:txBody>
      </p:sp>
      <p:graphicFrame>
        <p:nvGraphicFramePr>
          <p:cNvPr id="7" name="Content Placeholder 2">
            <a:extLst>
              <a:ext uri="{FF2B5EF4-FFF2-40B4-BE49-F238E27FC236}">
                <a16:creationId xmlns:a16="http://schemas.microsoft.com/office/drawing/2014/main" id="{85973A1B-0034-4BFC-B80B-084DA8A4A42B}"/>
              </a:ext>
            </a:extLst>
          </p:cNvPr>
          <p:cNvGraphicFramePr>
            <a:graphicFrameLocks noGrp="1"/>
          </p:cNvGraphicFramePr>
          <p:nvPr>
            <p:ph idx="1"/>
            <p:extLst>
              <p:ext uri="{D42A27DB-BD31-4B8C-83A1-F6EECF244321}">
                <p14:modId xmlns:p14="http://schemas.microsoft.com/office/powerpoint/2010/main" val="3038321458"/>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23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090937-65B6-4E69-8A51-DC43F550C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B0712-A735-4FF3-973F-AEF7B53A5E9F}"/>
              </a:ext>
            </a:extLst>
          </p:cNvPr>
          <p:cNvSpPr>
            <a:spLocks noGrp="1"/>
          </p:cNvSpPr>
          <p:nvPr>
            <p:ph type="title"/>
          </p:nvPr>
        </p:nvSpPr>
        <p:spPr>
          <a:xfrm>
            <a:off x="631370" y="1059893"/>
            <a:ext cx="3462229" cy="4738211"/>
          </a:xfrm>
        </p:spPr>
        <p:txBody>
          <a:bodyPr>
            <a:normAutofit/>
          </a:bodyPr>
          <a:lstStyle/>
          <a:p>
            <a:r>
              <a:rPr lang="en-US" sz="5000"/>
              <a:t>Test Driven Development</a:t>
            </a:r>
          </a:p>
        </p:txBody>
      </p:sp>
      <p:sp>
        <p:nvSpPr>
          <p:cNvPr id="10" name="Rectangle 9">
            <a:extLst>
              <a:ext uri="{FF2B5EF4-FFF2-40B4-BE49-F238E27FC236}">
                <a16:creationId xmlns:a16="http://schemas.microsoft.com/office/drawing/2014/main" id="{18EF8026-88C8-40AD-89D3-AB638002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C024C2-9AF6-463E-86CB-245524FAE7C6}"/>
              </a:ext>
            </a:extLst>
          </p:cNvPr>
          <p:cNvSpPr>
            <a:spLocks noGrp="1"/>
          </p:cNvSpPr>
          <p:nvPr>
            <p:ph idx="1"/>
          </p:nvPr>
        </p:nvSpPr>
        <p:spPr>
          <a:xfrm>
            <a:off x="5080674" y="1059894"/>
            <a:ext cx="6349708" cy="4717972"/>
          </a:xfrm>
        </p:spPr>
        <p:txBody>
          <a:bodyPr anchor="ctr">
            <a:normAutofit/>
          </a:bodyPr>
          <a:lstStyle/>
          <a:p>
            <a:r>
              <a:rPr lang="en-US" dirty="0"/>
              <a:t>It is massively important to have test driven development when using CI. Each change in code should have tests ran constantly to ensure its quality. </a:t>
            </a:r>
          </a:p>
        </p:txBody>
      </p:sp>
    </p:spTree>
    <p:extLst>
      <p:ext uri="{BB962C8B-B14F-4D97-AF65-F5344CB8AC3E}">
        <p14:creationId xmlns:p14="http://schemas.microsoft.com/office/powerpoint/2010/main" val="212384783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88DD7-1904-48DC-868C-2EF3B66FEDA4}"/>
              </a:ext>
            </a:extLst>
          </p:cNvPr>
          <p:cNvSpPr>
            <a:spLocks noGrp="1"/>
          </p:cNvSpPr>
          <p:nvPr>
            <p:ph type="title"/>
          </p:nvPr>
        </p:nvSpPr>
        <p:spPr>
          <a:xfrm>
            <a:off x="706299" y="639763"/>
            <a:ext cx="3947998" cy="5492750"/>
          </a:xfrm>
        </p:spPr>
        <p:txBody>
          <a:bodyPr>
            <a:normAutofit/>
          </a:bodyPr>
          <a:lstStyle/>
          <a:p>
            <a:r>
              <a:rPr lang="en-US" sz="6000">
                <a:solidFill>
                  <a:srgbClr val="FFFFFF"/>
                </a:solidFill>
              </a:rPr>
              <a:t>Pipeline Speed</a:t>
            </a:r>
          </a:p>
        </p:txBody>
      </p:sp>
      <p:cxnSp>
        <p:nvCxnSpPr>
          <p:cNvPr id="25"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8ACA76-A6F9-428A-8B03-B3CF32A54EC1}"/>
              </a:ext>
            </a:extLst>
          </p:cNvPr>
          <p:cNvSpPr>
            <a:spLocks noGrp="1"/>
          </p:cNvSpPr>
          <p:nvPr>
            <p:ph idx="1"/>
          </p:nvPr>
        </p:nvSpPr>
        <p:spPr>
          <a:xfrm>
            <a:off x="5288349" y="639764"/>
            <a:ext cx="6142032" cy="5492749"/>
          </a:xfrm>
        </p:spPr>
        <p:txBody>
          <a:bodyPr anchor="ctr">
            <a:normAutofit/>
          </a:bodyPr>
          <a:lstStyle/>
          <a:p>
            <a:r>
              <a:rPr lang="en-US"/>
              <a:t>The speed at which things are completed within teams needs to be executed at a high rate. </a:t>
            </a:r>
            <a:endParaRPr lang="en-US" dirty="0"/>
          </a:p>
        </p:txBody>
      </p:sp>
    </p:spTree>
    <p:extLst>
      <p:ext uri="{BB962C8B-B14F-4D97-AF65-F5344CB8AC3E}">
        <p14:creationId xmlns:p14="http://schemas.microsoft.com/office/powerpoint/2010/main" val="11928341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BF46-213C-4A51-A5A6-1E739840A7BA}"/>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CC9298CB-082E-41B6-B36B-2F8340BBA76A}"/>
              </a:ext>
            </a:extLst>
          </p:cNvPr>
          <p:cNvSpPr>
            <a:spLocks noGrp="1"/>
          </p:cNvSpPr>
          <p:nvPr>
            <p:ph idx="1"/>
          </p:nvPr>
        </p:nvSpPr>
        <p:spPr/>
        <p:txBody>
          <a:bodyPr/>
          <a:lstStyle/>
          <a:p>
            <a:pPr lvl="1"/>
            <a:r>
              <a:rPr lang="en-US" sz="2000" dirty="0">
                <a:effectLst/>
              </a:rPr>
              <a:t>Atlassian. (n.d.). </a:t>
            </a:r>
            <a:r>
              <a:rPr lang="en-US" sz="2000" i="1" dirty="0">
                <a:effectLst/>
              </a:rPr>
              <a:t>What is continuous integration</a:t>
            </a:r>
            <a:r>
              <a:rPr lang="en-US" sz="2000" dirty="0">
                <a:effectLst/>
              </a:rPr>
              <a:t>. Atlassian. https://www.atlassian.com/continuous-delivery/continuous-integration#:~:text=Continuous%20integration%20(CI)%20is%20the,builds%20and%20tests%20then%20run. </a:t>
            </a:r>
          </a:p>
          <a:p>
            <a:endParaRPr lang="en-US" sz="2000" dirty="0">
              <a:effectLst/>
            </a:endParaRPr>
          </a:p>
          <a:p>
            <a:pPr lvl="1"/>
            <a:r>
              <a:rPr lang="en-US" sz="2000" dirty="0">
                <a:effectLst/>
              </a:rPr>
              <a:t>Freeman, E. (2019). </a:t>
            </a:r>
            <a:r>
              <a:rPr lang="en-US" sz="2000" i="1" dirty="0" err="1">
                <a:effectLst/>
              </a:rPr>
              <a:t>Devops</a:t>
            </a:r>
            <a:r>
              <a:rPr lang="en-US" sz="2000" dirty="0">
                <a:effectLst/>
              </a:rPr>
              <a:t>. Amazon. https://aws.amazon.com/devops/continuous-integration/. </a:t>
            </a:r>
          </a:p>
          <a:p>
            <a:endParaRPr lang="en-US" dirty="0"/>
          </a:p>
        </p:txBody>
      </p:sp>
    </p:spTree>
    <p:extLst>
      <p:ext uri="{BB962C8B-B14F-4D97-AF65-F5344CB8AC3E}">
        <p14:creationId xmlns:p14="http://schemas.microsoft.com/office/powerpoint/2010/main" val="391453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688D-B339-44A7-972F-EACB9061B1EE}"/>
              </a:ext>
            </a:extLst>
          </p:cNvPr>
          <p:cNvSpPr>
            <a:spLocks noGrp="1"/>
          </p:cNvSpPr>
          <p:nvPr>
            <p:ph type="title"/>
          </p:nvPr>
        </p:nvSpPr>
        <p:spPr>
          <a:xfrm>
            <a:off x="657224" y="499533"/>
            <a:ext cx="10772775" cy="1658198"/>
          </a:xfrm>
        </p:spPr>
        <p:txBody>
          <a:bodyPr>
            <a:normAutofit/>
          </a:bodyPr>
          <a:lstStyle/>
          <a:p>
            <a:r>
              <a:rPr lang="en-US"/>
              <a:t>What is CI?</a:t>
            </a:r>
            <a:endParaRPr lang="en-US" dirty="0"/>
          </a:p>
        </p:txBody>
      </p:sp>
      <p:sp>
        <p:nvSpPr>
          <p:cNvPr id="3" name="Content Placeholder 2">
            <a:extLst>
              <a:ext uri="{FF2B5EF4-FFF2-40B4-BE49-F238E27FC236}">
                <a16:creationId xmlns:a16="http://schemas.microsoft.com/office/drawing/2014/main" id="{B4A988E7-417C-4673-A217-A0BAA4C96E76}"/>
              </a:ext>
            </a:extLst>
          </p:cNvPr>
          <p:cNvSpPr>
            <a:spLocks noGrp="1"/>
          </p:cNvSpPr>
          <p:nvPr>
            <p:ph idx="1"/>
          </p:nvPr>
        </p:nvSpPr>
        <p:spPr>
          <a:xfrm>
            <a:off x="676656" y="2011680"/>
            <a:ext cx="6875611" cy="3766185"/>
          </a:xfrm>
        </p:spPr>
        <p:txBody>
          <a:bodyPr>
            <a:normAutofit/>
          </a:bodyPr>
          <a:lstStyle/>
          <a:p>
            <a:pPr marL="0" indent="0">
              <a:buNone/>
            </a:pPr>
            <a:r>
              <a:rPr lang="en-US"/>
              <a:t>CI, or continuous integration, is a DevOps principle in which developers constantly implement code changes into a central repository. This is done after the developers have run tests on the new code to be implemented. CI often refers to the build or integration stage of the release process. </a:t>
            </a:r>
            <a:endParaRPr lang="en-US" dirty="0"/>
          </a:p>
        </p:txBody>
      </p:sp>
      <p:pic>
        <p:nvPicPr>
          <p:cNvPr id="1026" name="Picture 2" descr="What is Continuous Integration? | PagerDuty">
            <a:extLst>
              <a:ext uri="{FF2B5EF4-FFF2-40B4-BE49-F238E27FC236}">
                <a16:creationId xmlns:a16="http://schemas.microsoft.com/office/drawing/2014/main" id="{CDB80285-EC2E-4917-B784-C23806C3A6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8539" y="2332118"/>
            <a:ext cx="3551896" cy="304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79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DD8EF-DD00-4A9B-A827-E136308262EA}"/>
              </a:ext>
            </a:extLst>
          </p:cNvPr>
          <p:cNvSpPr>
            <a:spLocks noGrp="1"/>
          </p:cNvSpPr>
          <p:nvPr>
            <p:ph type="title"/>
          </p:nvPr>
        </p:nvSpPr>
        <p:spPr>
          <a:xfrm>
            <a:off x="706299" y="639763"/>
            <a:ext cx="3947998" cy="5492750"/>
          </a:xfrm>
        </p:spPr>
        <p:txBody>
          <a:bodyPr>
            <a:normAutofit/>
          </a:bodyPr>
          <a:lstStyle/>
          <a:p>
            <a:r>
              <a:rPr lang="en-US" sz="6000">
                <a:solidFill>
                  <a:srgbClr val="FFFFFF"/>
                </a:solidFill>
              </a:rPr>
              <a:t>Goals of CI</a:t>
            </a:r>
          </a:p>
        </p:txBody>
      </p:sp>
      <p:cxnSp>
        <p:nvCxnSpPr>
          <p:cNvPr id="13"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DCF34B-F011-4EF6-A193-F48623E8276D}"/>
              </a:ext>
            </a:extLst>
          </p:cNvPr>
          <p:cNvSpPr>
            <a:spLocks noGrp="1"/>
          </p:cNvSpPr>
          <p:nvPr>
            <p:ph idx="1"/>
          </p:nvPr>
        </p:nvSpPr>
        <p:spPr>
          <a:xfrm>
            <a:off x="5288349" y="639764"/>
            <a:ext cx="6142032" cy="5492749"/>
          </a:xfrm>
        </p:spPr>
        <p:txBody>
          <a:bodyPr anchor="ctr">
            <a:normAutofit/>
          </a:bodyPr>
          <a:lstStyle/>
          <a:p>
            <a:r>
              <a:rPr lang="en-US" dirty="0"/>
              <a:t>Ideally, CI focuses on the goals of quicker bug finds, improvement of overall quality, and reduce time needed to release new changes. </a:t>
            </a:r>
          </a:p>
        </p:txBody>
      </p:sp>
    </p:spTree>
    <p:extLst>
      <p:ext uri="{BB962C8B-B14F-4D97-AF65-F5344CB8AC3E}">
        <p14:creationId xmlns:p14="http://schemas.microsoft.com/office/powerpoint/2010/main" val="15549770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A0E2-C8BA-4113-B6D8-C779ECA51803}"/>
              </a:ext>
            </a:extLst>
          </p:cNvPr>
          <p:cNvSpPr>
            <a:spLocks noGrp="1"/>
          </p:cNvSpPr>
          <p:nvPr>
            <p:ph type="title"/>
          </p:nvPr>
        </p:nvSpPr>
        <p:spPr>
          <a:xfrm>
            <a:off x="657224" y="499533"/>
            <a:ext cx="10772775" cy="1658198"/>
          </a:xfrm>
        </p:spPr>
        <p:txBody>
          <a:bodyPr>
            <a:normAutofit/>
          </a:bodyPr>
          <a:lstStyle/>
          <a:p>
            <a:r>
              <a:rPr lang="en-US" dirty="0"/>
              <a:t>How is CI best used?</a:t>
            </a:r>
          </a:p>
        </p:txBody>
      </p:sp>
      <p:sp>
        <p:nvSpPr>
          <p:cNvPr id="3" name="Content Placeholder 2">
            <a:extLst>
              <a:ext uri="{FF2B5EF4-FFF2-40B4-BE49-F238E27FC236}">
                <a16:creationId xmlns:a16="http://schemas.microsoft.com/office/drawing/2014/main" id="{EAC1CAE7-CADD-4674-A929-EA10C18272F8}"/>
              </a:ext>
            </a:extLst>
          </p:cNvPr>
          <p:cNvSpPr>
            <a:spLocks noGrp="1"/>
          </p:cNvSpPr>
          <p:nvPr>
            <p:ph idx="1"/>
          </p:nvPr>
        </p:nvSpPr>
        <p:spPr>
          <a:xfrm>
            <a:off x="676656" y="2011680"/>
            <a:ext cx="6875611" cy="3766185"/>
          </a:xfrm>
        </p:spPr>
        <p:txBody>
          <a:bodyPr>
            <a:normAutofit/>
          </a:bodyPr>
          <a:lstStyle/>
          <a:p>
            <a:r>
              <a:rPr lang="en-US" dirty="0"/>
              <a:t>CI is fantastic when used alongside agile methods and workflow. When tasks are distributed to developers, CI enables an independent and parallel working environment. </a:t>
            </a:r>
          </a:p>
        </p:txBody>
      </p:sp>
      <p:pic>
        <p:nvPicPr>
          <p:cNvPr id="7" name="Graphic 6" descr="Circular Flowchart">
            <a:extLst>
              <a:ext uri="{FF2B5EF4-FFF2-40B4-BE49-F238E27FC236}">
                <a16:creationId xmlns:a16="http://schemas.microsoft.com/office/drawing/2014/main" id="{745C36A9-BA12-48C7-A3EA-6271A24798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499" y="2235038"/>
            <a:ext cx="3383936" cy="3383936"/>
          </a:xfrm>
          <a:prstGeom prst="rect">
            <a:avLst/>
          </a:prstGeom>
        </p:spPr>
      </p:pic>
    </p:spTree>
    <p:extLst>
      <p:ext uri="{BB962C8B-B14F-4D97-AF65-F5344CB8AC3E}">
        <p14:creationId xmlns:p14="http://schemas.microsoft.com/office/powerpoint/2010/main" val="20741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AD42-6945-4515-A6D1-E3E46C9806C8}"/>
              </a:ext>
            </a:extLst>
          </p:cNvPr>
          <p:cNvSpPr>
            <a:spLocks noGrp="1"/>
          </p:cNvSpPr>
          <p:nvPr>
            <p:ph type="title"/>
          </p:nvPr>
        </p:nvSpPr>
        <p:spPr/>
        <p:txBody>
          <a:bodyPr/>
          <a:lstStyle/>
          <a:p>
            <a:r>
              <a:rPr lang="en-US" dirty="0"/>
              <a:t>Benefits of CI</a:t>
            </a:r>
          </a:p>
        </p:txBody>
      </p:sp>
      <p:graphicFrame>
        <p:nvGraphicFramePr>
          <p:cNvPr id="5" name="Content Placeholder 2">
            <a:extLst>
              <a:ext uri="{FF2B5EF4-FFF2-40B4-BE49-F238E27FC236}">
                <a16:creationId xmlns:a16="http://schemas.microsoft.com/office/drawing/2014/main" id="{4042D0D6-12EA-4DDC-A8AD-63AE747D2872}"/>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93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1264D-56BF-4006-B648-78CB5B252F72}"/>
              </a:ext>
            </a:extLst>
          </p:cNvPr>
          <p:cNvSpPr>
            <a:spLocks noGrp="1"/>
          </p:cNvSpPr>
          <p:nvPr>
            <p:ph type="title"/>
          </p:nvPr>
        </p:nvSpPr>
        <p:spPr>
          <a:xfrm>
            <a:off x="657224" y="936711"/>
            <a:ext cx="2988265" cy="4984578"/>
          </a:xfrm>
        </p:spPr>
        <p:txBody>
          <a:bodyPr>
            <a:normAutofit/>
          </a:bodyPr>
          <a:lstStyle/>
          <a:p>
            <a:r>
              <a:rPr lang="en-US" sz="4400">
                <a:solidFill>
                  <a:srgbClr val="FFFFFF"/>
                </a:solidFill>
              </a:rPr>
              <a:t>Benefit - Scaling</a:t>
            </a:r>
          </a:p>
        </p:txBody>
      </p:sp>
      <p:sp>
        <p:nvSpPr>
          <p:cNvPr id="3" name="Content Placeholder 2">
            <a:extLst>
              <a:ext uri="{FF2B5EF4-FFF2-40B4-BE49-F238E27FC236}">
                <a16:creationId xmlns:a16="http://schemas.microsoft.com/office/drawing/2014/main" id="{C94695FA-24D9-45D9-A466-0FCF38F222EB}"/>
              </a:ext>
            </a:extLst>
          </p:cNvPr>
          <p:cNvSpPr>
            <a:spLocks noGrp="1"/>
          </p:cNvSpPr>
          <p:nvPr>
            <p:ph idx="1"/>
          </p:nvPr>
        </p:nvSpPr>
        <p:spPr>
          <a:xfrm>
            <a:off x="4614389" y="936711"/>
            <a:ext cx="6815992" cy="4984578"/>
          </a:xfrm>
        </p:spPr>
        <p:txBody>
          <a:bodyPr anchor="ctr">
            <a:normAutofit/>
          </a:bodyPr>
          <a:lstStyle/>
          <a:p>
            <a:r>
              <a:rPr lang="en-US" dirty="0"/>
              <a:t>CI allows for environments to scale in many ways. This includes, but not limited to, development team size, code size, and infrastructure. CI removed dependencies between development of individual features and minimizes code integration bureaucracy. </a:t>
            </a:r>
          </a:p>
        </p:txBody>
      </p:sp>
    </p:spTree>
    <p:extLst>
      <p:ext uri="{BB962C8B-B14F-4D97-AF65-F5344CB8AC3E}">
        <p14:creationId xmlns:p14="http://schemas.microsoft.com/office/powerpoint/2010/main" val="329575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B5B65-3A8D-4309-8A79-11F8544892C0}"/>
              </a:ext>
            </a:extLst>
          </p:cNvPr>
          <p:cNvSpPr>
            <a:spLocks noGrp="1"/>
          </p:cNvSpPr>
          <p:nvPr>
            <p:ph type="title"/>
          </p:nvPr>
        </p:nvSpPr>
        <p:spPr>
          <a:xfrm>
            <a:off x="657224" y="936711"/>
            <a:ext cx="2988265" cy="4984578"/>
          </a:xfrm>
        </p:spPr>
        <p:txBody>
          <a:bodyPr>
            <a:normAutofit/>
          </a:bodyPr>
          <a:lstStyle/>
          <a:p>
            <a:r>
              <a:rPr lang="en-US" sz="4400">
                <a:solidFill>
                  <a:srgbClr val="FFFFFF"/>
                </a:solidFill>
              </a:rPr>
              <a:t>Benefit - Feedback</a:t>
            </a:r>
          </a:p>
        </p:txBody>
      </p:sp>
      <p:sp>
        <p:nvSpPr>
          <p:cNvPr id="3" name="Content Placeholder 2">
            <a:extLst>
              <a:ext uri="{FF2B5EF4-FFF2-40B4-BE49-F238E27FC236}">
                <a16:creationId xmlns:a16="http://schemas.microsoft.com/office/drawing/2014/main" id="{0F8778E1-A474-4D7C-8BB9-B034701A9EDA}"/>
              </a:ext>
            </a:extLst>
          </p:cNvPr>
          <p:cNvSpPr>
            <a:spLocks noGrp="1"/>
          </p:cNvSpPr>
          <p:nvPr>
            <p:ph idx="1"/>
          </p:nvPr>
        </p:nvSpPr>
        <p:spPr>
          <a:xfrm>
            <a:off x="4614389" y="936711"/>
            <a:ext cx="6815992" cy="4984578"/>
          </a:xfrm>
        </p:spPr>
        <p:txBody>
          <a:bodyPr anchor="ctr">
            <a:normAutofit/>
          </a:bodyPr>
          <a:lstStyle/>
          <a:p>
            <a:r>
              <a:rPr lang="en-US" dirty="0"/>
              <a:t>Because developer teams can test ideas quicker and more efficiently, CI is able to create a faster feedback loop. Changes are quickly pushed, and issues are quickly addressed. </a:t>
            </a:r>
          </a:p>
        </p:txBody>
      </p:sp>
    </p:spTree>
    <p:extLst>
      <p:ext uri="{BB962C8B-B14F-4D97-AF65-F5344CB8AC3E}">
        <p14:creationId xmlns:p14="http://schemas.microsoft.com/office/powerpoint/2010/main" val="297574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3BD8B-8F25-4F69-822C-B9BC2D8C47F7}"/>
              </a:ext>
            </a:extLst>
          </p:cNvPr>
          <p:cNvSpPr>
            <a:spLocks noGrp="1"/>
          </p:cNvSpPr>
          <p:nvPr>
            <p:ph type="title"/>
          </p:nvPr>
        </p:nvSpPr>
        <p:spPr>
          <a:xfrm>
            <a:off x="657224" y="936711"/>
            <a:ext cx="2988265" cy="4984578"/>
          </a:xfrm>
        </p:spPr>
        <p:txBody>
          <a:bodyPr>
            <a:normAutofit/>
          </a:bodyPr>
          <a:lstStyle/>
          <a:p>
            <a:r>
              <a:rPr lang="en-US" sz="4100">
                <a:solidFill>
                  <a:srgbClr val="FFFFFF"/>
                </a:solidFill>
              </a:rPr>
              <a:t>Benefit - Collaboration</a:t>
            </a:r>
          </a:p>
        </p:txBody>
      </p:sp>
      <p:sp>
        <p:nvSpPr>
          <p:cNvPr id="3" name="Content Placeholder 2">
            <a:extLst>
              <a:ext uri="{FF2B5EF4-FFF2-40B4-BE49-F238E27FC236}">
                <a16:creationId xmlns:a16="http://schemas.microsoft.com/office/drawing/2014/main" id="{E728B04A-07D2-41DF-A550-5676340AD843}"/>
              </a:ext>
            </a:extLst>
          </p:cNvPr>
          <p:cNvSpPr>
            <a:spLocks noGrp="1"/>
          </p:cNvSpPr>
          <p:nvPr>
            <p:ph idx="1"/>
          </p:nvPr>
        </p:nvSpPr>
        <p:spPr>
          <a:xfrm>
            <a:off x="4614389" y="936711"/>
            <a:ext cx="6815992" cy="4984578"/>
          </a:xfrm>
        </p:spPr>
        <p:txBody>
          <a:bodyPr anchor="ctr">
            <a:normAutofit/>
          </a:bodyPr>
          <a:lstStyle/>
          <a:p>
            <a:r>
              <a:rPr lang="en-US" dirty="0"/>
              <a:t>CI creates an environment that encourages better communication and accountability. There is common knowledge that is learned passively through a CI platform. </a:t>
            </a:r>
          </a:p>
        </p:txBody>
      </p:sp>
    </p:spTree>
    <p:extLst>
      <p:ext uri="{BB962C8B-B14F-4D97-AF65-F5344CB8AC3E}">
        <p14:creationId xmlns:p14="http://schemas.microsoft.com/office/powerpoint/2010/main" val="325177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4EBFB-86E4-4CA4-B30C-344477F389B6}"/>
              </a:ext>
            </a:extLst>
          </p:cNvPr>
          <p:cNvSpPr>
            <a:spLocks noGrp="1"/>
          </p:cNvSpPr>
          <p:nvPr>
            <p:ph type="title"/>
          </p:nvPr>
        </p:nvSpPr>
        <p:spPr>
          <a:xfrm>
            <a:off x="706299" y="639763"/>
            <a:ext cx="3947998" cy="5492750"/>
          </a:xfrm>
        </p:spPr>
        <p:txBody>
          <a:bodyPr>
            <a:normAutofit/>
          </a:bodyPr>
          <a:lstStyle/>
          <a:p>
            <a:r>
              <a:rPr lang="en-US" sz="5100">
                <a:solidFill>
                  <a:srgbClr val="FFFFFF"/>
                </a:solidFill>
              </a:rPr>
              <a:t>Disadvantages of CI</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1174B8-6B30-490B-B8FC-0BEA09A5292A}"/>
              </a:ext>
            </a:extLst>
          </p:cNvPr>
          <p:cNvSpPr>
            <a:spLocks noGrp="1"/>
          </p:cNvSpPr>
          <p:nvPr>
            <p:ph idx="1"/>
          </p:nvPr>
        </p:nvSpPr>
        <p:spPr>
          <a:xfrm>
            <a:off x="5288349" y="639764"/>
            <a:ext cx="6142032" cy="5492749"/>
          </a:xfrm>
        </p:spPr>
        <p:txBody>
          <a:bodyPr anchor="ctr">
            <a:normAutofit/>
          </a:bodyPr>
          <a:lstStyle/>
          <a:p>
            <a:pPr marL="0" indent="0">
              <a:buNone/>
            </a:pPr>
            <a:r>
              <a:rPr lang="en-US" dirty="0"/>
              <a:t>While the benefits of a CI certainly outweigh that of the drawbacks, it is important to be aware of the disadvantages. A CI platform comes with tools and technologies that will take developers time to learn and understand fully. These systems could include version control systems, hosting infrastructure, and other technologies. </a:t>
            </a:r>
          </a:p>
        </p:txBody>
      </p:sp>
    </p:spTree>
    <p:extLst>
      <p:ext uri="{BB962C8B-B14F-4D97-AF65-F5344CB8AC3E}">
        <p14:creationId xmlns:p14="http://schemas.microsoft.com/office/powerpoint/2010/main" val="23933598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20</TotalTime>
  <Words>432</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 Light</vt:lpstr>
      <vt:lpstr>Metropolitan</vt:lpstr>
      <vt:lpstr>Continuous Integration</vt:lpstr>
      <vt:lpstr>What is CI?</vt:lpstr>
      <vt:lpstr>Goals of CI</vt:lpstr>
      <vt:lpstr>How is CI best used?</vt:lpstr>
      <vt:lpstr>Benefits of CI</vt:lpstr>
      <vt:lpstr>Benefit - Scaling</vt:lpstr>
      <vt:lpstr>Benefit - Feedback</vt:lpstr>
      <vt:lpstr>Benefit - Collaboration</vt:lpstr>
      <vt:lpstr>Disadvantages of CI</vt:lpstr>
      <vt:lpstr>CI Best Practices</vt:lpstr>
      <vt:lpstr>Test Driven Development</vt:lpstr>
      <vt:lpstr>Pipeline Speed</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Travis Rosen</dc:creator>
  <cp:lastModifiedBy>Travis Rosen</cp:lastModifiedBy>
  <cp:revision>1</cp:revision>
  <dcterms:created xsi:type="dcterms:W3CDTF">2021-08-30T02:32:02Z</dcterms:created>
  <dcterms:modified xsi:type="dcterms:W3CDTF">2021-08-30T02:52:38Z</dcterms:modified>
</cp:coreProperties>
</file>