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62" r:id="rId3"/>
  </p:sldIdLst>
  <p:sldSz cx="43891200" cy="32918400"/>
  <p:notesSz cx="7019925" cy="9305925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2664"/>
    <a:srgbClr val="003587"/>
    <a:srgbClr val="1F60A9"/>
    <a:srgbClr val="0B1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7" autoAdjust="0"/>
    <p:restoredTop sz="84682" autoAdjust="0"/>
  </p:normalViewPr>
  <p:slideViewPr>
    <p:cSldViewPr>
      <p:cViewPr>
        <p:scale>
          <a:sx n="10" d="100"/>
          <a:sy n="10" d="100"/>
        </p:scale>
        <p:origin x="1963" y="595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D886DC0-0A93-42D6-A675-017B8760B41B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A26487E-518C-43F7-A8EE-728BE3956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6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6487E-518C-43F7-A8EE-728BE39564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3657603"/>
            <a:ext cx="9875520" cy="257479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3657603"/>
            <a:ext cx="28895040" cy="257479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3666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bg1"/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69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60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900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6946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723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3657600"/>
            <a:ext cx="14439902" cy="323088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3657603"/>
            <a:ext cx="24536400" cy="2574798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36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4023358"/>
            <a:ext cx="26334720" cy="1866900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59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1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3657603"/>
            <a:ext cx="9875520" cy="257479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3657603"/>
            <a:ext cx="28895040" cy="257479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3657600"/>
            <a:ext cx="14439902" cy="323088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3657603"/>
            <a:ext cx="24536400" cy="2574798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4023358"/>
            <a:ext cx="26334720" cy="1866900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5120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74789"/>
            <a:ext cx="43891200" cy="279603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6804657"/>
            <a:ext cx="39502080" cy="3436618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462260"/>
            <a:ext cx="39502080" cy="1916430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1799" y="30981871"/>
            <a:ext cx="8380757" cy="1181861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4800" baseline="0" dirty="0">
                <a:solidFill>
                  <a:schemeClr val="bg1"/>
                </a:solidFill>
              </a:rPr>
              <a:t>© 2012 Boise State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867840" y="30981871"/>
            <a:ext cx="1609670" cy="1181861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fld id="{4B85C46D-3ED5-4508-B9D1-FB41570D2BFF}" type="slidenum">
              <a:rPr lang="en-US" sz="4800" baseline="0" smtClean="0">
                <a:solidFill>
                  <a:schemeClr val="bg1"/>
                </a:solidFill>
              </a:rPr>
              <a:t>‹#›</a:t>
            </a:fld>
            <a:endParaRPr lang="en-US" sz="4800" baseline="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7260387" y="731520"/>
            <a:ext cx="9370426" cy="3440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389120" rtl="0" eaLnBrk="1" latinLnBrk="0" hangingPunct="1">
        <a:spcBef>
          <a:spcPct val="0"/>
        </a:spcBef>
        <a:buNone/>
        <a:defRPr sz="21100" b="0" kern="1200" baseline="0">
          <a:solidFill>
            <a:srgbClr val="09347A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 cap="none" baseline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4023360"/>
            <a:ext cx="39502080" cy="3436618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5"/>
            <a:ext cx="39502080" cy="20116800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1799" y="30981871"/>
            <a:ext cx="8380757" cy="1181861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4800" baseline="0" dirty="0">
                <a:solidFill>
                  <a:schemeClr val="bg1"/>
                </a:solidFill>
              </a:rPr>
              <a:t>© 2012 Boise State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867840" y="30981871"/>
            <a:ext cx="1609670" cy="1181861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fld id="{4B85C46D-3ED5-4508-B9D1-FB41570D2BFF}" type="slidenum">
              <a:rPr lang="en-US" sz="4800" baseline="0" smtClean="0">
                <a:solidFill>
                  <a:schemeClr val="bg1"/>
                </a:solidFill>
              </a:rPr>
              <a:t>‹#›</a:t>
            </a:fld>
            <a:endParaRPr lang="en-US" sz="4800" baseline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eriwilliams\Desktop\logo_b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469" y="881359"/>
            <a:ext cx="8938262" cy="23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66240"/>
            <a:ext cx="438912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389120" rtl="0" eaLnBrk="1" latinLnBrk="0" hangingPunct="1">
        <a:spcBef>
          <a:spcPct val="0"/>
        </a:spcBef>
        <a:buNone/>
        <a:defRPr sz="211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bg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 cap="none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bg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bg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bg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5" Type="http://schemas.openxmlformats.org/officeDocument/2006/relationships/image" Target="../media/image19.png"/><Relationship Id="rId10" Type="http://schemas.openxmlformats.org/officeDocument/2006/relationships/image" Target="../media/image14.emf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AD4274-1FBE-48CB-8A0D-1783409ACA56}"/>
              </a:ext>
            </a:extLst>
          </p:cNvPr>
          <p:cNvSpPr/>
          <p:nvPr/>
        </p:nvSpPr>
        <p:spPr>
          <a:xfrm rot="1242315">
            <a:off x="-2648128" y="-1521853"/>
            <a:ext cx="11233887" cy="6934200"/>
          </a:xfrm>
          <a:prstGeom prst="ellipse">
            <a:avLst/>
          </a:prstGeom>
          <a:solidFill>
            <a:schemeClr val="bg1"/>
          </a:solidFill>
          <a:ln w="2286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894FE8-9EEC-44C1-9EDF-B80DFD000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4495800" cy="188823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A48AF4-C6AB-4025-AD72-081E8D050021}"/>
              </a:ext>
            </a:extLst>
          </p:cNvPr>
          <p:cNvSpPr txBox="1"/>
          <p:nvPr/>
        </p:nvSpPr>
        <p:spPr>
          <a:xfrm>
            <a:off x="37566600" y="457200"/>
            <a:ext cx="6096000" cy="4343400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Logan Barclay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Joseph Bell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Patrick Cullings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Benjamin Hetz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Chris McLellen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Aaron Whetzel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749489-CA1A-46A8-B476-74A7B5E9DB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28900"/>
            <a:ext cx="5867400" cy="209446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4D4BAB8-6CE5-4519-9923-CF9353826E48}"/>
              </a:ext>
            </a:extLst>
          </p:cNvPr>
          <p:cNvSpPr txBox="1"/>
          <p:nvPr/>
        </p:nvSpPr>
        <p:spPr>
          <a:xfrm>
            <a:off x="1143000" y="6837583"/>
            <a:ext cx="145732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reliable access to data, it is hard to be a data scientist.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5C9FB-40EF-4BBB-B23E-4725044ECB41}"/>
              </a:ext>
            </a:extLst>
          </p:cNvPr>
          <p:cNvSpPr txBox="1"/>
          <p:nvPr/>
        </p:nvSpPr>
        <p:spPr>
          <a:xfrm>
            <a:off x="1831848" y="18661216"/>
            <a:ext cx="10969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Earth Observation data is collected continuously from satellites, aircraft, and ground-based sensors.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1584A7-5C66-42F8-8525-AB1BAA02A662}"/>
              </a:ext>
            </a:extLst>
          </p:cNvPr>
          <p:cNvSpPr txBox="1"/>
          <p:nvPr/>
        </p:nvSpPr>
        <p:spPr>
          <a:xfrm>
            <a:off x="1485900" y="22325794"/>
            <a:ext cx="165735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NASA and NOAA collect more than 20TB of data per day.</a:t>
            </a:r>
          </a:p>
          <a:p>
            <a:r>
              <a:rPr lang="en-US" sz="5400" dirty="0"/>
              <a:t>(Twice the entire printed collection of the United States Library of Congress)</a:t>
            </a:r>
          </a:p>
          <a:p>
            <a:endParaRPr lang="en-US" sz="5400" dirty="0"/>
          </a:p>
          <a:p>
            <a:r>
              <a:rPr lang="en-US" sz="5400" dirty="0"/>
              <a:t>Because of the volume, access to this data via web services is available for only a short period of time, after which it is written to tape and must be obtained via special request</a:t>
            </a:r>
            <a:r>
              <a:rPr lang="en-US" sz="4800" dirty="0"/>
              <a:t>.</a:t>
            </a:r>
            <a:endParaRPr lang="en-US" sz="66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0D203F-FFA9-461F-8282-3477F8707F67}"/>
              </a:ext>
            </a:extLst>
          </p:cNvPr>
          <p:cNvGrpSpPr/>
          <p:nvPr/>
        </p:nvGrpSpPr>
        <p:grpSpPr>
          <a:xfrm>
            <a:off x="3148691" y="10575238"/>
            <a:ext cx="9556473" cy="6629400"/>
            <a:chOff x="3621749" y="12914435"/>
            <a:chExt cx="9556473" cy="662940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88321B2-BF6E-4921-824A-89F1B35B0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076" y="12914435"/>
              <a:ext cx="6629400" cy="66294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CFFBA3D-905C-4F86-A291-C80DF718F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6935" y="13054294"/>
              <a:ext cx="1879600" cy="9398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76EB018-4506-44CF-A883-58FDE010A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993" y="13054294"/>
              <a:ext cx="1219200" cy="86517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6CB933F-958D-41AC-AEA8-1A8311FE1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749" y="17925472"/>
              <a:ext cx="1500188" cy="76200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DDC013B-4914-4511-9CE0-DBF221428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5874" y="17673560"/>
              <a:ext cx="1872348" cy="724668"/>
            </a:xfrm>
            <a:prstGeom prst="rect">
              <a:avLst/>
            </a:prstGeom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1A94726-5805-49F1-A2BD-56BD74E46271}"/>
              </a:ext>
            </a:extLst>
          </p:cNvPr>
          <p:cNvGrpSpPr/>
          <p:nvPr/>
        </p:nvGrpSpPr>
        <p:grpSpPr>
          <a:xfrm>
            <a:off x="24331530" y="22341034"/>
            <a:ext cx="6061135" cy="5390704"/>
            <a:chOff x="36072148" y="30127791"/>
            <a:chExt cx="6061135" cy="5390704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C678D064-A116-4F56-B4B9-29626FAC7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75000"/>
            </a:blip>
            <a:stretch>
              <a:fillRect/>
            </a:stretch>
          </p:blipFill>
          <p:spPr>
            <a:xfrm>
              <a:off x="36072148" y="30127791"/>
              <a:ext cx="6061135" cy="539070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6C6E874-7039-400A-8E8F-B28BC7E6F1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23481" b="3341"/>
            <a:stretch/>
          </p:blipFill>
          <p:spPr>
            <a:xfrm>
              <a:off x="36603477" y="30288919"/>
              <a:ext cx="5063779" cy="3368994"/>
            </a:xfrm>
            <a:prstGeom prst="rect">
              <a:avLst/>
            </a:prstGeom>
          </p:spPr>
        </p:pic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110334A-55BA-4222-8BDE-5D8B523CADA1}"/>
              </a:ext>
            </a:extLst>
          </p:cNvPr>
          <p:cNvCxnSpPr>
            <a:cxnSpLocks/>
          </p:cNvCxnSpPr>
          <p:nvPr/>
        </p:nvCxnSpPr>
        <p:spPr>
          <a:xfrm>
            <a:off x="27362098" y="18661216"/>
            <a:ext cx="0" cy="3360584"/>
          </a:xfrm>
          <a:prstGeom prst="line">
            <a:avLst/>
          </a:prstGeom>
          <a:ln w="5715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hape 171">
            <a:extLst>
              <a:ext uri="{FF2B5EF4-FFF2-40B4-BE49-F238E27FC236}">
                <a16:creationId xmlns:a16="http://schemas.microsoft.com/office/drawing/2014/main" id="{69C16746-84BB-49E4-AD59-F0DFF1441109}"/>
              </a:ext>
            </a:extLst>
          </p:cNvPr>
          <p:cNvSpPr txBox="1"/>
          <p:nvPr/>
        </p:nvSpPr>
        <p:spPr>
          <a:xfrm>
            <a:off x="34815580" y="8823166"/>
            <a:ext cx="6545700" cy="196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Char char="●"/>
            </a:pPr>
            <a:r>
              <a:rPr lang="en-US" sz="5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Expandable to allow for easy addition of other data sources</a:t>
            </a: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571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Char char="●"/>
            </a:pPr>
            <a:r>
              <a:rPr lang="en-US" sz="5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FTP and HTTP protocols</a:t>
            </a: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571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Char char="●"/>
            </a:pPr>
            <a:r>
              <a:rPr lang="en-US" sz="5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source will be checked for newly available data at desired intervals </a:t>
            </a: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571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Char char="●"/>
            </a:pPr>
            <a:r>
              <a:rPr lang="en-US" sz="5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Researchers get access to files through a web application using BSU credentials</a:t>
            </a: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571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Char char="●"/>
            </a:pPr>
            <a:r>
              <a:rPr lang="en-US" sz="5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website displays locally available files and will allow researchers to download subsets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147">
            <a:extLst>
              <a:ext uri="{FF2B5EF4-FFF2-40B4-BE49-F238E27FC236}">
                <a16:creationId xmlns:a16="http://schemas.microsoft.com/office/drawing/2014/main" id="{DD0D373C-1D55-4053-A5B8-92721AFE8430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9905775" y="8842081"/>
            <a:ext cx="4669011" cy="153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148">
            <a:extLst>
              <a:ext uri="{FF2B5EF4-FFF2-40B4-BE49-F238E27FC236}">
                <a16:creationId xmlns:a16="http://schemas.microsoft.com/office/drawing/2014/main" id="{BD935E28-6E22-4142-BE61-9035C971DB5E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6347684" y="8529780"/>
            <a:ext cx="2292229" cy="18096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165">
            <a:extLst>
              <a:ext uri="{FF2B5EF4-FFF2-40B4-BE49-F238E27FC236}">
                <a16:creationId xmlns:a16="http://schemas.microsoft.com/office/drawing/2014/main" id="{608872D8-88DF-40CA-BA91-A545FA57D213}"/>
              </a:ext>
            </a:extLst>
          </p:cNvPr>
          <p:cNvCxnSpPr/>
          <p:nvPr/>
        </p:nvCxnSpPr>
        <p:spPr>
          <a:xfrm>
            <a:off x="22876425" y="10824217"/>
            <a:ext cx="0" cy="1681500"/>
          </a:xfrm>
          <a:prstGeom prst="straightConnector1">
            <a:avLst/>
          </a:prstGeom>
          <a:noFill/>
          <a:ln w="57150" cap="flat" cmpd="sng">
            <a:solidFill>
              <a:srgbClr val="007BC2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58" name="Shape 166">
            <a:extLst>
              <a:ext uri="{FF2B5EF4-FFF2-40B4-BE49-F238E27FC236}">
                <a16:creationId xmlns:a16="http://schemas.microsoft.com/office/drawing/2014/main" id="{20C7B3FA-FAED-466D-8A2D-9AF00BEEE311}"/>
              </a:ext>
            </a:extLst>
          </p:cNvPr>
          <p:cNvCxnSpPr>
            <a:cxnSpLocks/>
          </p:cNvCxnSpPr>
          <p:nvPr/>
        </p:nvCxnSpPr>
        <p:spPr>
          <a:xfrm>
            <a:off x="22876425" y="12496800"/>
            <a:ext cx="3728025" cy="8917"/>
          </a:xfrm>
          <a:prstGeom prst="straightConnector1">
            <a:avLst/>
          </a:prstGeom>
          <a:noFill/>
          <a:ln w="57150" cap="flat" cmpd="sng">
            <a:solidFill>
              <a:srgbClr val="007BC2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59" name="Shape 167">
            <a:extLst>
              <a:ext uri="{FF2B5EF4-FFF2-40B4-BE49-F238E27FC236}">
                <a16:creationId xmlns:a16="http://schemas.microsoft.com/office/drawing/2014/main" id="{E677E154-C8B4-4692-B492-9C5A3F529BFC}"/>
              </a:ext>
            </a:extLst>
          </p:cNvPr>
          <p:cNvCxnSpPr>
            <a:cxnSpLocks/>
          </p:cNvCxnSpPr>
          <p:nvPr/>
        </p:nvCxnSpPr>
        <p:spPr>
          <a:xfrm flipH="1">
            <a:off x="26580446" y="12505717"/>
            <a:ext cx="24004" cy="1972283"/>
          </a:xfrm>
          <a:prstGeom prst="straightConnector1">
            <a:avLst/>
          </a:prstGeom>
          <a:noFill/>
          <a:ln w="57150" cap="flat" cmpd="sng">
            <a:solidFill>
              <a:srgbClr val="007BC2"/>
            </a:solidFill>
            <a:prstDash val="lgDash"/>
            <a:round/>
            <a:headEnd type="none" w="sm" len="sm"/>
            <a:tailEnd type="triangle" w="lg" len="lg"/>
          </a:ln>
        </p:spPr>
      </p:cxnSp>
      <p:cxnSp>
        <p:nvCxnSpPr>
          <p:cNvPr id="64" name="Shape 169">
            <a:extLst>
              <a:ext uri="{FF2B5EF4-FFF2-40B4-BE49-F238E27FC236}">
                <a16:creationId xmlns:a16="http://schemas.microsoft.com/office/drawing/2014/main" id="{09C30189-CD7F-46E8-B398-39B43595C6E5}"/>
              </a:ext>
            </a:extLst>
          </p:cNvPr>
          <p:cNvCxnSpPr>
            <a:cxnSpLocks/>
          </p:cNvCxnSpPr>
          <p:nvPr/>
        </p:nvCxnSpPr>
        <p:spPr>
          <a:xfrm>
            <a:off x="27475619" y="10831880"/>
            <a:ext cx="0" cy="3646120"/>
          </a:xfrm>
          <a:prstGeom prst="straightConnector1">
            <a:avLst/>
          </a:prstGeom>
          <a:noFill/>
          <a:ln w="57150" cap="flat" cmpd="sng">
            <a:solidFill>
              <a:srgbClr val="007BC2"/>
            </a:solidFill>
            <a:prstDash val="lgDash"/>
            <a:round/>
            <a:headEnd type="none" w="sm" len="sm"/>
            <a:tailEnd type="triangle" w="lg" len="lg"/>
          </a:ln>
        </p:spPr>
      </p:cxnSp>
      <p:pic>
        <p:nvPicPr>
          <p:cNvPr id="65" name="Shape 172">
            <a:extLst>
              <a:ext uri="{FF2B5EF4-FFF2-40B4-BE49-F238E27FC236}">
                <a16:creationId xmlns:a16="http://schemas.microsoft.com/office/drawing/2014/main" id="{BAFA73B5-5552-4D8E-903C-554CCD9D783A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0412816" y="8612662"/>
            <a:ext cx="3195760" cy="17346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hape 173">
            <a:extLst>
              <a:ext uri="{FF2B5EF4-FFF2-40B4-BE49-F238E27FC236}">
                <a16:creationId xmlns:a16="http://schemas.microsoft.com/office/drawing/2014/main" id="{DB3068D4-67D0-42F6-8D71-1EC118F6C249}"/>
              </a:ext>
            </a:extLst>
          </p:cNvPr>
          <p:cNvCxnSpPr/>
          <p:nvPr/>
        </p:nvCxnSpPr>
        <p:spPr>
          <a:xfrm>
            <a:off x="32045250" y="10831880"/>
            <a:ext cx="0" cy="1666200"/>
          </a:xfrm>
          <a:prstGeom prst="straightConnector1">
            <a:avLst/>
          </a:prstGeom>
          <a:noFill/>
          <a:ln w="57150" cap="flat" cmpd="sng">
            <a:solidFill>
              <a:srgbClr val="002664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67" name="Shape 174">
            <a:extLst>
              <a:ext uri="{FF2B5EF4-FFF2-40B4-BE49-F238E27FC236}">
                <a16:creationId xmlns:a16="http://schemas.microsoft.com/office/drawing/2014/main" id="{0B0B38FD-6639-4A4C-B8F3-D1D2745A33A7}"/>
              </a:ext>
            </a:extLst>
          </p:cNvPr>
          <p:cNvCxnSpPr>
            <a:cxnSpLocks/>
          </p:cNvCxnSpPr>
          <p:nvPr/>
        </p:nvCxnSpPr>
        <p:spPr>
          <a:xfrm flipH="1">
            <a:off x="28270325" y="12496875"/>
            <a:ext cx="3774925" cy="0"/>
          </a:xfrm>
          <a:prstGeom prst="straightConnector1">
            <a:avLst/>
          </a:prstGeom>
          <a:noFill/>
          <a:ln w="57150" cap="flat" cmpd="sng">
            <a:solidFill>
              <a:srgbClr val="002664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68" name="Shape 175">
            <a:extLst>
              <a:ext uri="{FF2B5EF4-FFF2-40B4-BE49-F238E27FC236}">
                <a16:creationId xmlns:a16="http://schemas.microsoft.com/office/drawing/2014/main" id="{ECA7D158-550E-4BC2-B53F-85B33326F7F3}"/>
              </a:ext>
            </a:extLst>
          </p:cNvPr>
          <p:cNvCxnSpPr>
            <a:cxnSpLocks/>
          </p:cNvCxnSpPr>
          <p:nvPr/>
        </p:nvCxnSpPr>
        <p:spPr>
          <a:xfrm>
            <a:off x="28270200" y="12496800"/>
            <a:ext cx="0" cy="1981200"/>
          </a:xfrm>
          <a:prstGeom prst="straightConnector1">
            <a:avLst/>
          </a:prstGeom>
          <a:noFill/>
          <a:ln w="57150" cap="flat" cmpd="sng">
            <a:solidFill>
              <a:srgbClr val="002664"/>
            </a:solidFill>
            <a:prstDash val="lgDash"/>
            <a:round/>
            <a:headEnd type="none" w="sm" len="sm"/>
            <a:tailEnd type="triangle" w="lg" len="lg"/>
          </a:ln>
        </p:spPr>
      </p:cxnSp>
      <p:sp>
        <p:nvSpPr>
          <p:cNvPr id="73" name="Shape 161">
            <a:extLst>
              <a:ext uri="{FF2B5EF4-FFF2-40B4-BE49-F238E27FC236}">
                <a16:creationId xmlns:a16="http://schemas.microsoft.com/office/drawing/2014/main" id="{6C3A1EAB-5AE0-4FD5-9E8A-77FE4DA753DD}"/>
              </a:ext>
            </a:extLst>
          </p:cNvPr>
          <p:cNvSpPr txBox="1"/>
          <p:nvPr/>
        </p:nvSpPr>
        <p:spPr>
          <a:xfrm>
            <a:off x="21178450" y="5842299"/>
            <a:ext cx="11506800" cy="15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Earth Data Solutions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Shape 170">
            <a:extLst>
              <a:ext uri="{FF2B5EF4-FFF2-40B4-BE49-F238E27FC236}">
                <a16:creationId xmlns:a16="http://schemas.microsoft.com/office/drawing/2014/main" id="{A44F8CB2-5BC0-49EF-82E0-614C553EF9DA}"/>
              </a:ext>
            </a:extLst>
          </p:cNvPr>
          <p:cNvSpPr txBox="1"/>
          <p:nvPr/>
        </p:nvSpPr>
        <p:spPr>
          <a:xfrm>
            <a:off x="18745200" y="7127250"/>
            <a:ext cx="165735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7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application automatically downloads the desired data</a:t>
            </a:r>
            <a:endParaRPr dirty="0"/>
          </a:p>
        </p:txBody>
      </p:sp>
      <p:pic>
        <p:nvPicPr>
          <p:cNvPr id="75" name="Shape 150">
            <a:extLst>
              <a:ext uri="{FF2B5EF4-FFF2-40B4-BE49-F238E27FC236}">
                <a16:creationId xmlns:a16="http://schemas.microsoft.com/office/drawing/2014/main" id="{13B17785-625B-46B5-9492-768268F65B96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 b="15697"/>
          <a:stretch/>
        </p:blipFill>
        <p:spPr>
          <a:xfrm>
            <a:off x="19460997" y="28725700"/>
            <a:ext cx="4816823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152">
            <a:extLst>
              <a:ext uri="{FF2B5EF4-FFF2-40B4-BE49-F238E27FC236}">
                <a16:creationId xmlns:a16="http://schemas.microsoft.com/office/drawing/2014/main" id="{AA3DCC4C-A525-48BB-BB69-22605C254F8C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4480325" y="28911166"/>
            <a:ext cx="1777705" cy="100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153">
            <a:extLst>
              <a:ext uri="{FF2B5EF4-FFF2-40B4-BE49-F238E27FC236}">
                <a16:creationId xmlns:a16="http://schemas.microsoft.com/office/drawing/2014/main" id="{CA7674F1-B83C-4EB1-8795-0412C9BD1853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6394698" y="28937709"/>
            <a:ext cx="2863811" cy="9475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Shape 162">
            <a:extLst>
              <a:ext uri="{FF2B5EF4-FFF2-40B4-BE49-F238E27FC236}">
                <a16:creationId xmlns:a16="http://schemas.microsoft.com/office/drawing/2014/main" id="{956B2110-30E1-4086-BD65-34B0BF631987}"/>
              </a:ext>
            </a:extLst>
          </p:cNvPr>
          <p:cNvGrpSpPr/>
          <p:nvPr/>
        </p:nvGrpSpPr>
        <p:grpSpPr>
          <a:xfrm>
            <a:off x="23852027" y="14917237"/>
            <a:ext cx="5710078" cy="3269556"/>
            <a:chOff x="25227122" y="13799244"/>
            <a:chExt cx="5710078" cy="3269556"/>
          </a:xfrm>
        </p:grpSpPr>
        <p:pic>
          <p:nvPicPr>
            <p:cNvPr id="45" name="Shape 163">
              <a:extLst>
                <a:ext uri="{FF2B5EF4-FFF2-40B4-BE49-F238E27FC236}">
                  <a16:creationId xmlns:a16="http://schemas.microsoft.com/office/drawing/2014/main" id="{E3E00510-7D5D-46F2-8CB5-25925BF4CBF8}"/>
                </a:ext>
              </a:extLst>
            </p:cNvPr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256100" y="13799244"/>
              <a:ext cx="2174396" cy="2913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Shape 164">
              <a:extLst>
                <a:ext uri="{FF2B5EF4-FFF2-40B4-BE49-F238E27FC236}">
                  <a16:creationId xmlns:a16="http://schemas.microsoft.com/office/drawing/2014/main" id="{DF4501AE-399C-4C1C-9959-154E17F6EB1C}"/>
                </a:ext>
              </a:extLst>
            </p:cNvPr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25227122" y="15334363"/>
              <a:ext cx="5710078" cy="173443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0314031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15129</TotalTime>
  <Words>168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blank</vt:lpstr>
      <vt:lpstr>1_blank</vt:lpstr>
      <vt:lpstr>PowerPoint Presentation</vt:lpstr>
    </vt:vector>
  </TitlesOfParts>
  <Company>Boise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teriwilliams</dc:creator>
  <cp:lastModifiedBy>Joe Bell</cp:lastModifiedBy>
  <cp:revision>103</cp:revision>
  <cp:lastPrinted>2017-04-04T15:34:42Z</cp:lastPrinted>
  <dcterms:created xsi:type="dcterms:W3CDTF">2012-11-02T22:58:36Z</dcterms:created>
  <dcterms:modified xsi:type="dcterms:W3CDTF">2018-04-10T20:05:24Z</dcterms:modified>
</cp:coreProperties>
</file>