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66" r:id="rId3"/>
    <p:sldId id="257" r:id="rId4"/>
    <p:sldId id="258" r:id="rId5"/>
    <p:sldId id="275" r:id="rId6"/>
    <p:sldId id="285" r:id="rId7"/>
    <p:sldId id="268" r:id="rId8"/>
    <p:sldId id="282" r:id="rId9"/>
    <p:sldId id="281" r:id="rId10"/>
    <p:sldId id="262" r:id="rId11"/>
    <p:sldId id="288" r:id="rId12"/>
    <p:sldId id="269" r:id="rId13"/>
    <p:sldId id="276" r:id="rId14"/>
    <p:sldId id="277" r:id="rId15"/>
    <p:sldId id="264" r:id="rId16"/>
    <p:sldId id="279" r:id="rId17"/>
    <p:sldId id="286" r:id="rId18"/>
    <p:sldId id="267" r:id="rId19"/>
    <p:sldId id="280" r:id="rId20"/>
    <p:sldId id="259" r:id="rId21"/>
    <p:sldId id="261" r:id="rId22"/>
    <p:sldId id="274" r:id="rId23"/>
    <p:sldId id="270" r:id="rId24"/>
    <p:sldId id="271" r:id="rId25"/>
    <p:sldId id="272" r:id="rId26"/>
    <p:sldId id="273" r:id="rId27"/>
    <p:sldId id="287" r:id="rId28"/>
    <p:sldId id="263" r:id="rId29"/>
    <p:sldId id="289" r:id="rId30"/>
    <p:sldId id="290" r:id="rId31"/>
    <p:sldId id="291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020"/>
    <p:restoredTop sz="91876"/>
  </p:normalViewPr>
  <p:slideViewPr>
    <p:cSldViewPr snapToGrid="0" snapToObjects="1">
      <p:cViewPr varScale="1">
        <p:scale>
          <a:sx n="78" d="100"/>
          <a:sy n="78" d="100"/>
        </p:scale>
        <p:origin x="965" y="72"/>
      </p:cViewPr>
      <p:guideLst/>
    </p:cSldViewPr>
  </p:slid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07D5F-5C9C-E24D-9843-7F9A320F92BB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0500A-49BE-D840-9D07-DE549FAE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40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0500A-49BE-D840-9D07-DE549FAE16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0500A-49BE-D840-9D07-DE549FAE16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3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301-78A9-2D45-B4BD-A3B89C920A2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7401-3154-7F47-A637-33AAC296A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301-78A9-2D45-B4BD-A3B89C920A2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7401-3154-7F47-A637-33AAC296A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301-78A9-2D45-B4BD-A3B89C920A2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7401-3154-7F47-A637-33AAC296A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301-78A9-2D45-B4BD-A3B89C920A2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7401-3154-7F47-A637-33AAC296A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301-78A9-2D45-B4BD-A3B89C920A2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7401-3154-7F47-A637-33AAC296A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301-78A9-2D45-B4BD-A3B89C920A2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7401-3154-7F47-A637-33AAC296A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301-78A9-2D45-B4BD-A3B89C920A2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7401-3154-7F47-A637-33AAC296A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301-78A9-2D45-B4BD-A3B89C920A2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7401-3154-7F47-A637-33AAC296A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301-78A9-2D45-B4BD-A3B89C920A2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7401-3154-7F47-A637-33AAC296A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301-78A9-2D45-B4BD-A3B89C920A2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7401-3154-7F47-A637-33AAC296A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301-78A9-2D45-B4BD-A3B89C920A2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7401-3154-7F47-A637-33AAC296A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4301-78A9-2D45-B4BD-A3B89C920A2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7401-3154-7F47-A637-33AAC296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1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Driven Resource Allocation for Distributed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14656"/>
            <a:ext cx="6858000" cy="1655762"/>
          </a:xfrm>
        </p:spPr>
        <p:txBody>
          <a:bodyPr/>
          <a:lstStyle/>
          <a:p>
            <a:r>
              <a:rPr lang="en-US" dirty="0" smtClean="0"/>
              <a:t>Travis Dick, Mu Li, </a:t>
            </a:r>
            <a:r>
              <a:rPr lang="en-US" dirty="0" err="1" smtClean="0"/>
              <a:t>Venkata</a:t>
            </a:r>
            <a:r>
              <a:rPr lang="en-US" dirty="0" smtClean="0"/>
              <a:t> Krishna </a:t>
            </a:r>
            <a:r>
              <a:rPr lang="en-US" dirty="0" err="1" smtClean="0"/>
              <a:t>Pillutla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Colin White, Maria-Florina </a:t>
            </a:r>
            <a:r>
              <a:rPr lang="en-US" dirty="0" err="1" smtClean="0"/>
              <a:t>Balcan</a:t>
            </a:r>
            <a:r>
              <a:rPr lang="en-US" dirty="0" smtClean="0"/>
              <a:t>, Alex </a:t>
            </a:r>
            <a:r>
              <a:rPr lang="en-US" dirty="0" err="1" smtClean="0"/>
              <a:t>Smola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7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69"/>
    </mc:Choice>
    <mc:Fallback xmlns="">
      <p:transition spd="slow" advTm="1236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472152" y="4966990"/>
            <a:ext cx="8326773" cy="1627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16032" y="-11892"/>
                <a:ext cx="78867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Beyond worst-case: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-means++</a:t>
                </a:r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2" y="-11892"/>
                <a:ext cx="78867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82285" y="2993365"/>
            <a:ext cx="3921918" cy="1875996"/>
            <a:chOff x="4877007" y="2993365"/>
            <a:chExt cx="3921918" cy="1875996"/>
          </a:xfrm>
        </p:grpSpPr>
        <p:sp>
          <p:nvSpPr>
            <p:cNvPr id="26" name="Flowchart: Connector 305"/>
            <p:cNvSpPr/>
            <p:nvPr/>
          </p:nvSpPr>
          <p:spPr>
            <a:xfrm>
              <a:off x="4969031" y="3526129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306"/>
            <p:cNvSpPr/>
            <p:nvPr/>
          </p:nvSpPr>
          <p:spPr>
            <a:xfrm>
              <a:off x="5026914" y="3268987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307"/>
            <p:cNvSpPr/>
            <p:nvPr/>
          </p:nvSpPr>
          <p:spPr>
            <a:xfrm>
              <a:off x="5389027" y="3434362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308"/>
            <p:cNvSpPr/>
            <p:nvPr/>
          </p:nvSpPr>
          <p:spPr>
            <a:xfrm>
              <a:off x="5563079" y="3126239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309"/>
            <p:cNvSpPr/>
            <p:nvPr/>
          </p:nvSpPr>
          <p:spPr>
            <a:xfrm>
              <a:off x="5304845" y="3937973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10"/>
            <p:cNvSpPr/>
            <p:nvPr/>
          </p:nvSpPr>
          <p:spPr>
            <a:xfrm>
              <a:off x="5597894" y="3567021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1"/>
            <p:cNvSpPr/>
            <p:nvPr/>
          </p:nvSpPr>
          <p:spPr>
            <a:xfrm>
              <a:off x="5970845" y="3318596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12"/>
            <p:cNvSpPr/>
            <p:nvPr/>
          </p:nvSpPr>
          <p:spPr>
            <a:xfrm>
              <a:off x="5752406" y="3932109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14"/>
            <p:cNvSpPr/>
            <p:nvPr/>
          </p:nvSpPr>
          <p:spPr>
            <a:xfrm>
              <a:off x="7847863" y="3363071"/>
              <a:ext cx="89464" cy="89464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15"/>
            <p:cNvSpPr/>
            <p:nvPr/>
          </p:nvSpPr>
          <p:spPr>
            <a:xfrm>
              <a:off x="6483212" y="4460056"/>
              <a:ext cx="89464" cy="89464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16"/>
            <p:cNvSpPr/>
            <p:nvPr/>
          </p:nvSpPr>
          <p:spPr>
            <a:xfrm>
              <a:off x="7041257" y="4107404"/>
              <a:ext cx="89464" cy="89464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17"/>
            <p:cNvSpPr/>
            <p:nvPr/>
          </p:nvSpPr>
          <p:spPr>
            <a:xfrm>
              <a:off x="6658814" y="4213187"/>
              <a:ext cx="89464" cy="89464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18"/>
            <p:cNvSpPr/>
            <p:nvPr/>
          </p:nvSpPr>
          <p:spPr>
            <a:xfrm>
              <a:off x="6935195" y="4366598"/>
              <a:ext cx="89464" cy="89464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19"/>
            <p:cNvSpPr/>
            <p:nvPr/>
          </p:nvSpPr>
          <p:spPr>
            <a:xfrm>
              <a:off x="6979927" y="4625031"/>
              <a:ext cx="89464" cy="89464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20"/>
            <p:cNvSpPr/>
            <p:nvPr/>
          </p:nvSpPr>
          <p:spPr>
            <a:xfrm>
              <a:off x="8193783" y="3559862"/>
              <a:ext cx="89464" cy="89464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321"/>
            <p:cNvSpPr/>
            <p:nvPr/>
          </p:nvSpPr>
          <p:spPr>
            <a:xfrm>
              <a:off x="8196255" y="3229131"/>
              <a:ext cx="89464" cy="89464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323"/>
            <p:cNvSpPr/>
            <p:nvPr/>
          </p:nvSpPr>
          <p:spPr>
            <a:xfrm>
              <a:off x="8478034" y="3318002"/>
              <a:ext cx="89464" cy="89464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324"/>
            <p:cNvSpPr/>
            <p:nvPr/>
          </p:nvSpPr>
          <p:spPr>
            <a:xfrm>
              <a:off x="7847863" y="3680972"/>
              <a:ext cx="89464" cy="89464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325"/>
            <p:cNvSpPr/>
            <p:nvPr/>
          </p:nvSpPr>
          <p:spPr>
            <a:xfrm>
              <a:off x="7373625" y="4315363"/>
              <a:ext cx="89464" cy="89464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326"/>
            <p:cNvSpPr/>
            <p:nvPr/>
          </p:nvSpPr>
          <p:spPr>
            <a:xfrm>
              <a:off x="6059794" y="3683705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77007" y="2993365"/>
              <a:ext cx="3921918" cy="1857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68458" y="4315363"/>
              <a:ext cx="40318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32862E"/>
                  </a:solidFill>
                  <a:latin typeface="Wingdings 2" panose="05020102010507070707" pitchFamily="18" charset="2"/>
                </a:rPr>
                <a:t>R</a:t>
              </a:r>
              <a:endParaRPr lang="en-US" sz="3000" dirty="0">
                <a:solidFill>
                  <a:srgbClr val="32862E"/>
                </a:solidFill>
                <a:latin typeface="Wingdings 2" panose="05020102010507070707" pitchFamily="18" charset="2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70772" y="3018941"/>
            <a:ext cx="3928153" cy="1850420"/>
            <a:chOff x="472152" y="3018941"/>
            <a:chExt cx="3928153" cy="1850420"/>
          </a:xfrm>
        </p:grpSpPr>
        <p:sp>
          <p:nvSpPr>
            <p:cNvPr id="6" name="Flowchart: Connector 250"/>
            <p:cNvSpPr/>
            <p:nvPr/>
          </p:nvSpPr>
          <p:spPr>
            <a:xfrm>
              <a:off x="833658" y="3595186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251"/>
            <p:cNvSpPr/>
            <p:nvPr/>
          </p:nvSpPr>
          <p:spPr>
            <a:xfrm>
              <a:off x="891541" y="3338044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252"/>
            <p:cNvSpPr/>
            <p:nvPr/>
          </p:nvSpPr>
          <p:spPr>
            <a:xfrm>
              <a:off x="1253654" y="3503419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253"/>
            <p:cNvSpPr/>
            <p:nvPr/>
          </p:nvSpPr>
          <p:spPr>
            <a:xfrm>
              <a:off x="1427706" y="3195296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254"/>
            <p:cNvSpPr/>
            <p:nvPr/>
          </p:nvSpPr>
          <p:spPr>
            <a:xfrm>
              <a:off x="1169472" y="4007030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255"/>
            <p:cNvSpPr/>
            <p:nvPr/>
          </p:nvSpPr>
          <p:spPr>
            <a:xfrm>
              <a:off x="1462520" y="3636078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256"/>
            <p:cNvSpPr/>
            <p:nvPr/>
          </p:nvSpPr>
          <p:spPr>
            <a:xfrm>
              <a:off x="1835472" y="3387653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257"/>
            <p:cNvSpPr/>
            <p:nvPr/>
          </p:nvSpPr>
          <p:spPr>
            <a:xfrm>
              <a:off x="1617032" y="4001166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259"/>
            <p:cNvSpPr/>
            <p:nvPr/>
          </p:nvSpPr>
          <p:spPr>
            <a:xfrm>
              <a:off x="2510462" y="3270744"/>
              <a:ext cx="89464" cy="89464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260"/>
            <p:cNvSpPr/>
            <p:nvPr/>
          </p:nvSpPr>
          <p:spPr>
            <a:xfrm>
              <a:off x="2003451" y="4286750"/>
              <a:ext cx="89464" cy="89464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261"/>
            <p:cNvSpPr/>
            <p:nvPr/>
          </p:nvSpPr>
          <p:spPr>
            <a:xfrm>
              <a:off x="2561496" y="3934099"/>
              <a:ext cx="89464" cy="89464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262"/>
            <p:cNvSpPr/>
            <p:nvPr/>
          </p:nvSpPr>
          <p:spPr>
            <a:xfrm>
              <a:off x="2179053" y="4039881"/>
              <a:ext cx="89464" cy="89464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263"/>
            <p:cNvSpPr/>
            <p:nvPr/>
          </p:nvSpPr>
          <p:spPr>
            <a:xfrm>
              <a:off x="2455434" y="4193293"/>
              <a:ext cx="89464" cy="89464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264"/>
            <p:cNvSpPr/>
            <p:nvPr/>
          </p:nvSpPr>
          <p:spPr>
            <a:xfrm>
              <a:off x="2500166" y="4451725"/>
              <a:ext cx="89464" cy="89464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265"/>
            <p:cNvSpPr/>
            <p:nvPr/>
          </p:nvSpPr>
          <p:spPr>
            <a:xfrm>
              <a:off x="2856382" y="3467534"/>
              <a:ext cx="89464" cy="89464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66"/>
            <p:cNvSpPr/>
            <p:nvPr/>
          </p:nvSpPr>
          <p:spPr>
            <a:xfrm>
              <a:off x="2858854" y="3136804"/>
              <a:ext cx="89464" cy="89464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67"/>
            <p:cNvSpPr/>
            <p:nvPr/>
          </p:nvSpPr>
          <p:spPr>
            <a:xfrm>
              <a:off x="3140633" y="3225674"/>
              <a:ext cx="89464" cy="89464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68"/>
            <p:cNvSpPr/>
            <p:nvPr/>
          </p:nvSpPr>
          <p:spPr>
            <a:xfrm>
              <a:off x="2510462" y="3588644"/>
              <a:ext cx="89464" cy="89464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69"/>
            <p:cNvSpPr/>
            <p:nvPr/>
          </p:nvSpPr>
          <p:spPr>
            <a:xfrm>
              <a:off x="2893865" y="4142057"/>
              <a:ext cx="89464" cy="89464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70"/>
            <p:cNvSpPr/>
            <p:nvPr/>
          </p:nvSpPr>
          <p:spPr>
            <a:xfrm>
              <a:off x="1924421" y="3752762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2152" y="3018941"/>
              <a:ext cx="3919438" cy="18315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872596" y="4315363"/>
              <a:ext cx="527709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>
                  <a:solidFill>
                    <a:srgbClr val="FF0000"/>
                  </a:solidFill>
                  <a:latin typeface="Wingdings 2" panose="05020102010507070707" pitchFamily="18" charset="2"/>
                </a:rPr>
                <a:t>Q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16032" y="1023032"/>
                <a:ext cx="8682894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sz="2400" dirty="0" smtClean="0">
                    <a:ea typeface="Cambria Math" panose="02040503050406030204" pitchFamily="18" charset="0"/>
                  </a:rPr>
                  <a:t>For non-worst-case data, common algorithms also work well!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400" dirty="0" smtClean="0">
                    <a:ea typeface="Cambria Math" panose="02040503050406030204" pitchFamily="18" charset="0"/>
                  </a:rPr>
                  <a:t>a clustering instance satisfies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2400" dirty="0" smtClean="0"/>
                  <a:t>-</a:t>
                </a:r>
                <a:r>
                  <a:rPr lang="en-US" sz="2400" b="1" i="1" dirty="0" smtClean="0"/>
                  <a:t>approximation stability</a:t>
                </a:r>
                <a:r>
                  <a:rPr lang="en-US" sz="2400" dirty="0" smtClean="0"/>
                  <a:t> if all </a:t>
                </a:r>
                <a:r>
                  <a:rPr lang="en-US" sz="2400" dirty="0" err="1" smtClean="0"/>
                  <a:t>clusterings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/>
                      </a:rPr>
                      <m:t>𝑐𝑜𝑠𝑡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/>
                            <a:ea typeface="Cambria Math"/>
                          </a:rPr>
                          <m:t>1+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𝑂𝑃𝑇</m:t>
                    </m:r>
                  </m:oMath>
                </a14:m>
                <a:r>
                  <a:rPr lang="en-US" sz="24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400" dirty="0" smtClean="0"/>
                  <a:t>are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400" dirty="0" smtClean="0"/>
                  <a:t>-close to the optimal clustering. [1]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2" y="1023032"/>
                <a:ext cx="8682894" cy="1846659"/>
              </a:xfrm>
              <a:prstGeom prst="rect">
                <a:avLst/>
              </a:prstGeom>
              <a:blipFill rotWithShape="0">
                <a:blip r:embed="rId3"/>
                <a:stretch>
                  <a:fillRect l="-913" t="-2640" b="-6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1173" y="5359514"/>
                <a:ext cx="80777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smtClean="0"/>
                  <a:t>means++ </a:t>
                </a:r>
                <a:r>
                  <a:rPr lang="en-US" sz="2400" dirty="0"/>
                  <a:t>seeding with greedy pruning [5] outputs a nearly optimal solution for balanced clustering instances satisfying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2400" dirty="0"/>
                  <a:t>-approximation stability 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73" y="5359514"/>
                <a:ext cx="8077752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13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72152" y="4954280"/>
            <a:ext cx="1315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Theorem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69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1" grpId="0" build="p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097305"/>
            <a:ext cx="8562110" cy="94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Goal: </a:t>
            </a:r>
            <a:r>
              <a:rPr lang="en-US" sz="2400" dirty="0" smtClean="0"/>
              <a:t>Cluster a small sample of data and use this to partition entire dataset with good guarantees.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6032" y="-118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Efficiency from Subsampling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17127" y="2209861"/>
            <a:ext cx="3435928" cy="2703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250"/>
          <p:cNvSpPr/>
          <p:nvPr/>
        </p:nvSpPr>
        <p:spPr>
          <a:xfrm>
            <a:off x="5769192" y="2874048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251"/>
          <p:cNvSpPr/>
          <p:nvPr/>
        </p:nvSpPr>
        <p:spPr>
          <a:xfrm>
            <a:off x="5827075" y="2616906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252"/>
          <p:cNvSpPr/>
          <p:nvPr/>
        </p:nvSpPr>
        <p:spPr>
          <a:xfrm>
            <a:off x="6189188" y="2782281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253"/>
          <p:cNvSpPr/>
          <p:nvPr/>
        </p:nvSpPr>
        <p:spPr>
          <a:xfrm>
            <a:off x="6363240" y="2474158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254"/>
          <p:cNvSpPr/>
          <p:nvPr/>
        </p:nvSpPr>
        <p:spPr>
          <a:xfrm>
            <a:off x="6099724" y="3016465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255"/>
          <p:cNvSpPr/>
          <p:nvPr/>
        </p:nvSpPr>
        <p:spPr>
          <a:xfrm>
            <a:off x="6398054" y="2914940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256"/>
          <p:cNvSpPr/>
          <p:nvPr/>
        </p:nvSpPr>
        <p:spPr>
          <a:xfrm>
            <a:off x="6771006" y="2666515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257"/>
          <p:cNvSpPr/>
          <p:nvPr/>
        </p:nvSpPr>
        <p:spPr>
          <a:xfrm>
            <a:off x="6281027" y="3149310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270"/>
          <p:cNvSpPr/>
          <p:nvPr/>
        </p:nvSpPr>
        <p:spPr>
          <a:xfrm>
            <a:off x="6744413" y="2858455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250"/>
          <p:cNvSpPr/>
          <p:nvPr/>
        </p:nvSpPr>
        <p:spPr>
          <a:xfrm>
            <a:off x="8253281" y="3685351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51"/>
          <p:cNvSpPr/>
          <p:nvPr/>
        </p:nvSpPr>
        <p:spPr>
          <a:xfrm>
            <a:off x="8004666" y="3596072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52"/>
          <p:cNvSpPr/>
          <p:nvPr/>
        </p:nvSpPr>
        <p:spPr>
          <a:xfrm>
            <a:off x="7989765" y="3779940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53"/>
          <p:cNvSpPr/>
          <p:nvPr/>
        </p:nvSpPr>
        <p:spPr>
          <a:xfrm>
            <a:off x="8298013" y="3493406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54"/>
          <p:cNvSpPr/>
          <p:nvPr/>
        </p:nvSpPr>
        <p:spPr>
          <a:xfrm>
            <a:off x="8028186" y="4019706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55"/>
          <p:cNvSpPr/>
          <p:nvPr/>
        </p:nvSpPr>
        <p:spPr>
          <a:xfrm>
            <a:off x="8342745" y="3974974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6"/>
          <p:cNvSpPr/>
          <p:nvPr/>
        </p:nvSpPr>
        <p:spPr>
          <a:xfrm>
            <a:off x="8571583" y="3664174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57"/>
          <p:cNvSpPr/>
          <p:nvPr/>
        </p:nvSpPr>
        <p:spPr>
          <a:xfrm>
            <a:off x="8208549" y="4153902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0"/>
          <p:cNvSpPr/>
          <p:nvPr/>
        </p:nvSpPr>
        <p:spPr>
          <a:xfrm>
            <a:off x="8544990" y="3856114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51"/>
          <p:cNvSpPr/>
          <p:nvPr/>
        </p:nvSpPr>
        <p:spPr>
          <a:xfrm>
            <a:off x="5881546" y="4257898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252"/>
          <p:cNvSpPr/>
          <p:nvPr/>
        </p:nvSpPr>
        <p:spPr>
          <a:xfrm>
            <a:off x="6143647" y="4572310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253"/>
          <p:cNvSpPr/>
          <p:nvPr/>
        </p:nvSpPr>
        <p:spPr>
          <a:xfrm>
            <a:off x="6313826" y="4109170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255"/>
          <p:cNvSpPr/>
          <p:nvPr/>
        </p:nvSpPr>
        <p:spPr>
          <a:xfrm>
            <a:off x="6339533" y="4482846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270"/>
          <p:cNvSpPr/>
          <p:nvPr/>
        </p:nvSpPr>
        <p:spPr>
          <a:xfrm>
            <a:off x="6120077" y="4180381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270"/>
          <p:cNvSpPr/>
          <p:nvPr/>
        </p:nvSpPr>
        <p:spPr>
          <a:xfrm>
            <a:off x="6021584" y="3260724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270"/>
          <p:cNvSpPr/>
          <p:nvPr/>
        </p:nvSpPr>
        <p:spPr>
          <a:xfrm>
            <a:off x="6281027" y="3389613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270"/>
          <p:cNvSpPr/>
          <p:nvPr/>
        </p:nvSpPr>
        <p:spPr>
          <a:xfrm>
            <a:off x="6487518" y="3292061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270"/>
          <p:cNvSpPr/>
          <p:nvPr/>
        </p:nvSpPr>
        <p:spPr>
          <a:xfrm>
            <a:off x="5947762" y="4505220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189188" y="2715808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11048" y="4153902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15520" y="3628727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x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1249" y="2305705"/>
            <a:ext cx="49813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Assign new point to the same clusters as its nearest neighbor.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0331" y="3108387"/>
            <a:ext cx="5048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Automatically handles balance constraints.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New point costs about the same as neighbor.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34274" y="5076330"/>
            <a:ext cx="8518781" cy="1627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34274" y="5063620"/>
            <a:ext cx="1315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Theorem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3453" y="5456446"/>
                <a:ext cx="83996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If the cost on sample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𝑂𝑃𝑇</m:t>
                    </m:r>
                  </m:oMath>
                </a14:m>
                <a:r>
                  <a:rPr lang="en-US" dirty="0" smtClean="0"/>
                  <a:t>, then </a:t>
                </a:r>
                <a:r>
                  <a:rPr lang="en-US" dirty="0" smtClean="0"/>
                  <a:t>the cost of the extended </a:t>
                </a:r>
                <a:r>
                  <a:rPr lang="en-US" dirty="0" smtClean="0"/>
                  <a:t>clustering </a:t>
                </a:r>
                <a:r>
                  <a:rPr lang="en-US" dirty="0" smtClean="0"/>
                  <a:t>is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≤4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𝑂𝑃𝑇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𝑟𝑝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𝜖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𝑝𝑟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charset="0"/>
                      </a:rPr>
                      <m:t>𝐷</m:t>
                    </m:r>
                  </m:oMath>
                </a14:m>
                <a:r>
                  <a:rPr lang="en-US" dirty="0" smtClean="0"/>
                  <a:t> is the diameter of the dataset 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𝛽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/>
                  <a:t>measure how representative the sample is, and go to zero as sample size grows.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53" y="5456446"/>
                <a:ext cx="8399602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581" t="-2538" r="-21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6636745" y="327807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636745" y="327807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9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8" grpId="0" animBg="1"/>
      <p:bldP spid="50" grpId="0"/>
      <p:bldP spid="2" grpId="0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3003262"/>
            <a:ext cx="8617528" cy="5157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 smtClean="0"/>
              <a:t>How well does our method perform?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799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939" y="1392940"/>
                <a:ext cx="8028122" cy="49923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Goal:</a:t>
                </a:r>
                <a:r>
                  <a:rPr lang="en-US" dirty="0" smtClean="0"/>
                  <a:t> Measure the difference in accuracy from different partitioning methods.</a:t>
                </a: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Partition the data using one of the partitioning methods.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Learn a model on each machine.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Report the test accuracy.</a:t>
                </a:r>
              </a:p>
              <a:p>
                <a:endParaRPr lang="en-US" dirty="0"/>
              </a:p>
              <a:p>
                <a:r>
                  <a:rPr lang="en-US" dirty="0" smtClean="0"/>
                  <a:t>Repeat for multiple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𝑘</m:t>
                    </m:r>
                  </m:oMath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 smtClean="0"/>
                  <a:t>Larger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 are more parallelizable</a:t>
                </a:r>
                <a:r>
                  <a:rPr lang="en-US" dirty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939" y="1392940"/>
                <a:ext cx="8028122" cy="4992362"/>
              </a:xfrm>
              <a:blipFill rotWithShape="0">
                <a:blip r:embed="rId2"/>
                <a:stretch>
                  <a:fillRect l="-1596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16032" y="-118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Experimental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6032" y="-118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Baseline Methods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69648"/>
              </p:ext>
            </p:extLst>
          </p:nvPr>
        </p:nvGraphicFramePr>
        <p:xfrm>
          <a:off x="476248" y="1921510"/>
          <a:ext cx="8077200" cy="33540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5152"/>
                <a:gridCol w="933448"/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Method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Fast?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Balanced?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Locality?</a:t>
                      </a:r>
                      <a:endParaRPr lang="en-US" sz="2400" dirty="0"/>
                    </a:p>
                  </a:txBody>
                  <a:tcPr anchor="ctr"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Random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✔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✔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𝗫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726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Balanced Partition Tree</a:t>
                      </a:r>
                    </a:p>
                    <a:p>
                      <a:pPr algn="ctr"/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kd</a:t>
                      </a:r>
                      <a:r>
                        <a:rPr lang="en-US" sz="2400" dirty="0" smtClean="0"/>
                        <a:t>-tree)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✔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✔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b="1" dirty="0" smtClean="0">
                          <a:solidFill>
                            <a:schemeClr val="accent2"/>
                          </a:solidFill>
                        </a:rPr>
                        <a:t>1/2</a:t>
                      </a:r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726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Locality Sensitive</a:t>
                      </a:r>
                      <a:r>
                        <a:rPr lang="en-US" sz="2400" baseline="0" dirty="0" smtClean="0"/>
                        <a:t> Hashing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✔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𝗫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✔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Our</a:t>
                      </a:r>
                      <a:r>
                        <a:rPr lang="en-US" sz="2400" baseline="0" dirty="0" smtClean="0"/>
                        <a:t> Method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✔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✔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✔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7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886" y="-21971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Experimental Evaluation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6" y="3889325"/>
            <a:ext cx="2903388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88104" y="3393735"/>
            <a:ext cx="117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MNIST-8M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459" y="3889325"/>
            <a:ext cx="2903388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032" y="3889325"/>
            <a:ext cx="2903387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58" y="1105853"/>
            <a:ext cx="2903387" cy="2286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74066" y="6175325"/>
            <a:ext cx="15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CIFAR10_IN4D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03493" y="6167872"/>
            <a:ext cx="54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CTR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25" y="1105853"/>
            <a:ext cx="2903387" cy="228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1694" y="6158809"/>
            <a:ext cx="151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CIFAR10_IN3C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51154" y="3413200"/>
            <a:ext cx="10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Synthetic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8" y="1263139"/>
            <a:ext cx="1893330" cy="149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886" y="-21971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Strong Scaling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886" y="782687"/>
            <a:ext cx="8737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a fixed dataset we evaluate the running time of our method using 8, 16, 32, or 64 machines.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report the speedup over using 8 machines.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all datasets, doubling the number of workers reduces running time by a constant fraction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(i.e., our method strongly scales).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18" y="2260015"/>
            <a:ext cx="4857558" cy="397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1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6105"/>
            <a:ext cx="7886700" cy="4351338"/>
          </a:xfrm>
        </p:spPr>
        <p:txBody>
          <a:bodyPr/>
          <a:lstStyle/>
          <a:p>
            <a:r>
              <a:rPr lang="en-US" dirty="0" smtClean="0"/>
              <a:t>Propose using </a:t>
            </a:r>
            <a:r>
              <a:rPr lang="en-US" dirty="0" smtClean="0"/>
              <a:t>balanced </a:t>
            </a:r>
            <a:r>
              <a:rPr lang="en-US" dirty="0" smtClean="0"/>
              <a:t>clustering with replication for data partitioning in DML.</a:t>
            </a:r>
          </a:p>
          <a:p>
            <a:r>
              <a:rPr lang="en-US" dirty="0" smtClean="0"/>
              <a:t>LP-Rounding algorithm with worst-case guarantees.</a:t>
            </a:r>
          </a:p>
          <a:p>
            <a:r>
              <a:rPr lang="en-US" dirty="0" smtClean="0"/>
              <a:t>Beyond worst-case analysis for k-means++.</a:t>
            </a:r>
          </a:p>
          <a:p>
            <a:r>
              <a:rPr lang="en-US" dirty="0" smtClean="0"/>
              <a:t>Efficiently partition large datasets by clustering a sample.</a:t>
            </a:r>
          </a:p>
          <a:p>
            <a:r>
              <a:rPr lang="en-US" dirty="0" smtClean="0"/>
              <a:t>Empirical support for utility of clustering-based partitioning.</a:t>
            </a:r>
          </a:p>
          <a:p>
            <a:r>
              <a:rPr lang="en-US" dirty="0" smtClean="0"/>
              <a:t>Empirically demonstrated strong scaling.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61962"/>
            <a:ext cx="7886700" cy="13255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82862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Extra Slides </a:t>
            </a:r>
            <a:r>
              <a:rPr lang="en-US" smtClean="0"/>
              <a:t>(You’ve gone too far!)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042601"/>
                <a:ext cx="7886700" cy="435133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Problem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Clustering-based Data Partitioning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Summary of results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Efficiently Clustering Data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LP-Rounding Approximation Algorithm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Beyond worst-case analysis: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-means++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Efficiency from subsampling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Experimental results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Accuracy comparison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Scaling experiments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42601"/>
                <a:ext cx="7886700" cy="4351338"/>
              </a:xfrm>
              <a:blipFill rotWithShape="0"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65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29"/>
    </mc:Choice>
    <mc:Fallback xmlns="">
      <p:transition spd="slow" advTm="2622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6032" y="-11892"/>
                <a:ext cx="8723168" cy="1325563"/>
              </a:xfrm>
            </p:spPr>
            <p:txBody>
              <a:bodyPr/>
              <a:lstStyle/>
              <a:p>
                <a:r>
                  <a:rPr lang="en-US" dirty="0" smtClean="0"/>
                  <a:t>Capacitated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-means with replication</a:t>
                </a:r>
                <a:endParaRPr lang="en-US" dirty="0"/>
              </a:p>
            </p:txBody>
          </p:sp>
        </mc:Choice>
        <mc:Fallback xmlns="">
          <p:sp>
            <p:nvSpPr>
              <p:cNvPr id="1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6032" y="-11892"/>
                <a:ext cx="8723168" cy="1325563"/>
              </a:xfrm>
              <a:blipFill rotWithShape="0">
                <a:blip r:embed="rId2"/>
                <a:stretch>
                  <a:fillRect l="-2795" r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4751" y="1007042"/>
                <a:ext cx="87707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Choose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centers and assign every point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centers so that points are ”close” to their centers and each cluster is roughly the same size.</a:t>
                </a:r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1" y="1007042"/>
                <a:ext cx="8770704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113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11747" y="3353458"/>
                <a:ext cx="3451329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Minimize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𝑑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47" y="3353458"/>
                <a:ext cx="3451329" cy="511166"/>
              </a:xfrm>
              <a:prstGeom prst="rect">
                <a:avLst/>
              </a:prstGeom>
              <a:blipFill rotWithShape="0">
                <a:blip r:embed="rId4"/>
                <a:stretch>
                  <a:fillRect l="-2646" t="-110714" b="-165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11747" y="3646303"/>
            <a:ext cx="1522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Subject to: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34425" y="4033465"/>
                <a:ext cx="7038786" cy="1671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𝑝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 smtClean="0"/>
                  <a:t>for all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assignments)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400" dirty="0"/>
                  <a:t> centers</a:t>
                </a:r>
                <a:r>
                  <a:rPr lang="en-US" sz="2400" dirty="0" smtClean="0"/>
                  <a:t>)</a:t>
                </a:r>
                <a:endParaRPr lang="en-US" sz="2400" b="0" i="1" dirty="0" smtClean="0">
                  <a:solidFill>
                    <a:schemeClr val="accent1"/>
                  </a:solidFill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ℓ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𝑛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𝐿𝑛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 smtClean="0"/>
                  <a:t> for all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(</a:t>
                </a:r>
                <a:r>
                  <a:rPr lang="en-US" sz="2400" dirty="0" err="1" smtClean="0"/>
                  <a:t>balancedness</a:t>
                </a:r>
                <a:r>
                  <a:rPr lang="en-US" sz="2400" dirty="0" smtClean="0"/>
                  <a:t>)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 smtClean="0"/>
                  <a:t> for all points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25" y="4033465"/>
                <a:ext cx="7038786" cy="1671483"/>
              </a:xfrm>
              <a:prstGeom prst="rect">
                <a:avLst/>
              </a:prstGeom>
              <a:blipFill rotWithShape="0">
                <a:blip r:embed="rId5"/>
                <a:stretch>
                  <a:fillRect l="-2513" t="-34307" r="-260" b="-26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34751" y="1867791"/>
            <a:ext cx="3034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 an Integer Program: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3406" y="2315652"/>
                <a:ext cx="5644687" cy="1040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 smtClean="0"/>
                  <a:t>Number the points </a:t>
                </a:r>
                <a:r>
                  <a:rPr lang="en-US" sz="2000" dirty="0" smtClean="0">
                    <a:solidFill>
                      <a:schemeClr val="accent5"/>
                    </a:solidFill>
                  </a:rPr>
                  <a:t>1 </a:t>
                </a:r>
                <a:r>
                  <a:rPr lang="en-US" sz="2000" dirty="0" smtClean="0"/>
                  <a:t>through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 smtClean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= “1 if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2000" dirty="0" smtClean="0"/>
                  <a:t> is a center, 0 otherwise.”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 smtClean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 = “1 if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𝑗</m:t>
                    </m:r>
                    <m:r>
                      <a:rPr lang="en-US" sz="20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is assigned to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2000" dirty="0" smtClean="0"/>
                  <a:t>.”</a:t>
                </a:r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6" y="2315652"/>
                <a:ext cx="5644687" cy="1040349"/>
              </a:xfrm>
              <a:prstGeom prst="rect">
                <a:avLst/>
              </a:prstGeom>
              <a:blipFill rotWithShape="0">
                <a:blip r:embed="rId6"/>
                <a:stretch>
                  <a:fillRect l="-972" t="-3509" r="-432" b="-45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5526" y="5790874"/>
                <a:ext cx="5380960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Linear Program Relaxation: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6" y="5790874"/>
                <a:ext cx="5380960" cy="491417"/>
              </a:xfrm>
              <a:prstGeom prst="rect">
                <a:avLst/>
              </a:prstGeom>
              <a:blipFill rotWithShape="0">
                <a:blip r:embed="rId7"/>
                <a:stretch>
                  <a:fillRect l="-1814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58407" y="6282291"/>
                <a:ext cx="73579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 err="1" smtClean="0"/>
                  <a:t>s</a:t>
                </a:r>
                <a:r>
                  <a:rPr lang="en-US" sz="2400" dirty="0" smtClean="0"/>
                  <a:t> are “fractional </a:t>
                </a:r>
                <a:r>
                  <a:rPr lang="en-US" sz="2400" dirty="0"/>
                  <a:t>assignment”,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 err="1" smtClean="0"/>
                  <a:t>s</a:t>
                </a:r>
                <a:r>
                  <a:rPr lang="en-US" sz="2400" dirty="0" smtClean="0"/>
                  <a:t> are “fractional </a:t>
                </a:r>
                <a:r>
                  <a:rPr lang="en-US" sz="2400" dirty="0"/>
                  <a:t>centers”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07" y="6282291"/>
                <a:ext cx="7357912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667" r="-3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814945" y="5275417"/>
            <a:ext cx="3948546" cy="454831"/>
            <a:chOff x="1814945" y="5275417"/>
            <a:chExt cx="3948546" cy="454831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1814945" y="5275417"/>
              <a:ext cx="3801541" cy="454831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14945" y="5366241"/>
              <a:ext cx="3948546" cy="35784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06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8" grpId="0" build="p"/>
      <p:bldP spid="19" grpId="0"/>
      <p:bldP spid="20" grpId="0" build="p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6032" y="-118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LP-Rounding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16032" y="1089952"/>
                <a:ext cx="828404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Solve the LP to get fractional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s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Compute a very coarse clustering of the points using a greedy procedure.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Within each coarse cluster, round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 smtClean="0"/>
                  <a:t>s to 0 or 1.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Find the optimal integral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s by solving a min-cost flow.</a:t>
                </a:r>
                <a:endParaRPr lang="en-US" sz="2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2" y="1089952"/>
                <a:ext cx="8284049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177" t="-2830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hape 559"/>
          <p:cNvSpPr/>
          <p:nvPr/>
        </p:nvSpPr>
        <p:spPr>
          <a:xfrm>
            <a:off x="1029137" y="4972070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560"/>
          <p:cNvSpPr/>
          <p:nvPr/>
        </p:nvSpPr>
        <p:spPr>
          <a:xfrm>
            <a:off x="3086063" y="4972070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561"/>
          <p:cNvSpPr/>
          <p:nvPr/>
        </p:nvSpPr>
        <p:spPr>
          <a:xfrm>
            <a:off x="5668119" y="4972070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562"/>
          <p:cNvSpPr/>
          <p:nvPr/>
        </p:nvSpPr>
        <p:spPr>
          <a:xfrm>
            <a:off x="7725045" y="4972070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559"/>
          <p:cNvSpPr/>
          <p:nvPr/>
        </p:nvSpPr>
        <p:spPr>
          <a:xfrm>
            <a:off x="2079454" y="4012169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560"/>
          <p:cNvSpPr/>
          <p:nvPr/>
        </p:nvSpPr>
        <p:spPr>
          <a:xfrm>
            <a:off x="2091566" y="5938472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561"/>
          <p:cNvSpPr/>
          <p:nvPr/>
        </p:nvSpPr>
        <p:spPr>
          <a:xfrm>
            <a:off x="6721073" y="5938472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562"/>
          <p:cNvSpPr/>
          <p:nvPr/>
        </p:nvSpPr>
        <p:spPr>
          <a:xfrm>
            <a:off x="6717565" y="4010078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91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566"/>
          <p:cNvSpPr/>
          <p:nvPr/>
        </p:nvSpPr>
        <p:spPr>
          <a:xfrm rot="10800000">
            <a:off x="2091567" y="5938472"/>
            <a:ext cx="441755" cy="455590"/>
          </a:xfrm>
          <a:prstGeom prst="pie">
            <a:avLst>
              <a:gd name="adj1" fmla="val 5403101"/>
              <a:gd name="adj2" fmla="val 16200000"/>
            </a:avLst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570"/>
          <p:cNvSpPr/>
          <p:nvPr/>
        </p:nvSpPr>
        <p:spPr>
          <a:xfrm rot="10800000">
            <a:off x="6730548" y="5938472"/>
            <a:ext cx="441755" cy="455590"/>
          </a:xfrm>
          <a:prstGeom prst="pie">
            <a:avLst>
              <a:gd name="adj1" fmla="val 5403101"/>
              <a:gd name="adj2" fmla="val 16200000"/>
            </a:avLst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6032" y="-118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LP-Rounding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16032" y="1089952"/>
                <a:ext cx="828404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accent6"/>
                    </a:solidFill>
                  </a:rPr>
                  <a:t>Solve the LP to get fractional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6"/>
                        </a:solidFill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 smtClean="0">
                    <a:solidFill>
                      <a:schemeClr val="accent6"/>
                    </a:solidFill>
                  </a:rPr>
                  <a:t>s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6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accent6"/>
                    </a:solidFill>
                  </a:rPr>
                  <a:t>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Compute a very coarse clustering of the points using a greedy procedure.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Within each coarse cluster, round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 smtClean="0"/>
                  <a:t>s to 0 or 1.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Find the optimal integral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s by solving a min-cost flow.</a:t>
                </a:r>
                <a:endParaRPr lang="en-US" sz="2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2" y="1089952"/>
                <a:ext cx="8284049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177" t="-2830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hape 559"/>
          <p:cNvSpPr/>
          <p:nvPr/>
        </p:nvSpPr>
        <p:spPr>
          <a:xfrm>
            <a:off x="1029137" y="4972070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560"/>
          <p:cNvSpPr/>
          <p:nvPr/>
        </p:nvSpPr>
        <p:spPr>
          <a:xfrm>
            <a:off x="3086063" y="4972070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561"/>
          <p:cNvSpPr/>
          <p:nvPr/>
        </p:nvSpPr>
        <p:spPr>
          <a:xfrm>
            <a:off x="5668119" y="4972070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562"/>
          <p:cNvSpPr/>
          <p:nvPr/>
        </p:nvSpPr>
        <p:spPr>
          <a:xfrm>
            <a:off x="7725045" y="4972070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563"/>
          <p:cNvSpPr/>
          <p:nvPr/>
        </p:nvSpPr>
        <p:spPr>
          <a:xfrm>
            <a:off x="2091566" y="3991326"/>
            <a:ext cx="441755" cy="455590"/>
          </a:xfrm>
          <a:prstGeom prst="pie">
            <a:avLst>
              <a:gd name="adj1" fmla="val 5403101"/>
              <a:gd name="adj2" fmla="val 162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564"/>
          <p:cNvSpPr/>
          <p:nvPr/>
        </p:nvSpPr>
        <p:spPr>
          <a:xfrm rot="10800000">
            <a:off x="2091567" y="3991326"/>
            <a:ext cx="441755" cy="455590"/>
          </a:xfrm>
          <a:prstGeom prst="pie">
            <a:avLst>
              <a:gd name="adj1" fmla="val 5403101"/>
              <a:gd name="adj2" fmla="val 16200000"/>
            </a:avLst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565"/>
          <p:cNvSpPr/>
          <p:nvPr/>
        </p:nvSpPr>
        <p:spPr>
          <a:xfrm>
            <a:off x="2091566" y="5938472"/>
            <a:ext cx="441755" cy="455590"/>
          </a:xfrm>
          <a:prstGeom prst="pie">
            <a:avLst>
              <a:gd name="adj1" fmla="val 5403101"/>
              <a:gd name="adj2" fmla="val 162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567"/>
          <p:cNvSpPr/>
          <p:nvPr/>
        </p:nvSpPr>
        <p:spPr>
          <a:xfrm>
            <a:off x="6730549" y="3991327"/>
            <a:ext cx="441755" cy="455590"/>
          </a:xfrm>
          <a:prstGeom prst="pie">
            <a:avLst>
              <a:gd name="adj1" fmla="val 5403101"/>
              <a:gd name="adj2" fmla="val 162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568"/>
          <p:cNvSpPr/>
          <p:nvPr/>
        </p:nvSpPr>
        <p:spPr>
          <a:xfrm rot="10800000">
            <a:off x="6730548" y="3991327"/>
            <a:ext cx="441755" cy="455590"/>
          </a:xfrm>
          <a:prstGeom prst="pie">
            <a:avLst>
              <a:gd name="adj1" fmla="val 5403101"/>
              <a:gd name="adj2" fmla="val 16200000"/>
            </a:avLst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569"/>
          <p:cNvSpPr/>
          <p:nvPr/>
        </p:nvSpPr>
        <p:spPr>
          <a:xfrm>
            <a:off x="6730549" y="5938472"/>
            <a:ext cx="441755" cy="455590"/>
          </a:xfrm>
          <a:prstGeom prst="pie">
            <a:avLst>
              <a:gd name="adj1" fmla="val 5403101"/>
              <a:gd name="adj2" fmla="val 162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Shape 571"/>
          <p:cNvCxnSpPr/>
          <p:nvPr/>
        </p:nvCxnSpPr>
        <p:spPr>
          <a:xfrm rot="10800000" flipH="1">
            <a:off x="1406199" y="4380196"/>
            <a:ext cx="722450" cy="65859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1" name="Shape 572"/>
          <p:cNvCxnSpPr/>
          <p:nvPr/>
        </p:nvCxnSpPr>
        <p:spPr>
          <a:xfrm rot="10800000" flipH="1">
            <a:off x="2468629" y="5360940"/>
            <a:ext cx="682127" cy="644251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" name="Shape 573"/>
          <p:cNvCxnSpPr/>
          <p:nvPr/>
        </p:nvCxnSpPr>
        <p:spPr>
          <a:xfrm>
            <a:off x="2441018" y="4380197"/>
            <a:ext cx="709737" cy="65859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" name="Shape 574"/>
          <p:cNvCxnSpPr/>
          <p:nvPr/>
        </p:nvCxnSpPr>
        <p:spPr>
          <a:xfrm>
            <a:off x="1406199" y="5360940"/>
            <a:ext cx="750060" cy="644251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4" name="Shape 575"/>
          <p:cNvCxnSpPr/>
          <p:nvPr/>
        </p:nvCxnSpPr>
        <p:spPr>
          <a:xfrm rot="10800000" flipH="1">
            <a:off x="6035708" y="4380196"/>
            <a:ext cx="722450" cy="65859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5" name="Shape 576"/>
          <p:cNvCxnSpPr/>
          <p:nvPr/>
        </p:nvCxnSpPr>
        <p:spPr>
          <a:xfrm rot="10800000" flipH="1">
            <a:off x="7098136" y="5360940"/>
            <a:ext cx="682127" cy="644251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6" name="Shape 577"/>
          <p:cNvCxnSpPr/>
          <p:nvPr/>
        </p:nvCxnSpPr>
        <p:spPr>
          <a:xfrm>
            <a:off x="7070527" y="4380197"/>
            <a:ext cx="709737" cy="65859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7" name="Shape 578"/>
          <p:cNvCxnSpPr/>
          <p:nvPr/>
        </p:nvCxnSpPr>
        <p:spPr>
          <a:xfrm>
            <a:off x="6035708" y="5360940"/>
            <a:ext cx="750060" cy="644251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773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570"/>
          <p:cNvSpPr/>
          <p:nvPr/>
        </p:nvSpPr>
        <p:spPr>
          <a:xfrm rot="10800000">
            <a:off x="6730548" y="5938472"/>
            <a:ext cx="441755" cy="455590"/>
          </a:xfrm>
          <a:prstGeom prst="pie">
            <a:avLst>
              <a:gd name="adj1" fmla="val 5403101"/>
              <a:gd name="adj2" fmla="val 16200000"/>
            </a:avLst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6032" y="-118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LP-Rounding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8" name="Shape 559"/>
          <p:cNvSpPr/>
          <p:nvPr/>
        </p:nvSpPr>
        <p:spPr>
          <a:xfrm>
            <a:off x="1029137" y="4972070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560"/>
          <p:cNvSpPr/>
          <p:nvPr/>
        </p:nvSpPr>
        <p:spPr>
          <a:xfrm>
            <a:off x="3086063" y="4972070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561"/>
          <p:cNvSpPr/>
          <p:nvPr/>
        </p:nvSpPr>
        <p:spPr>
          <a:xfrm>
            <a:off x="5668119" y="4972070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562"/>
          <p:cNvSpPr/>
          <p:nvPr/>
        </p:nvSpPr>
        <p:spPr>
          <a:xfrm>
            <a:off x="7725045" y="4972070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564"/>
          <p:cNvSpPr/>
          <p:nvPr/>
        </p:nvSpPr>
        <p:spPr>
          <a:xfrm rot="10800000">
            <a:off x="2091567" y="3991326"/>
            <a:ext cx="441755" cy="455590"/>
          </a:xfrm>
          <a:prstGeom prst="pie">
            <a:avLst>
              <a:gd name="adj1" fmla="val 5403101"/>
              <a:gd name="adj2" fmla="val 16200000"/>
            </a:avLst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563"/>
          <p:cNvSpPr/>
          <p:nvPr/>
        </p:nvSpPr>
        <p:spPr>
          <a:xfrm>
            <a:off x="2091566" y="3991326"/>
            <a:ext cx="441755" cy="455590"/>
          </a:xfrm>
          <a:prstGeom prst="pie">
            <a:avLst>
              <a:gd name="adj1" fmla="val 5403101"/>
              <a:gd name="adj2" fmla="val 16200000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565"/>
          <p:cNvSpPr/>
          <p:nvPr/>
        </p:nvSpPr>
        <p:spPr>
          <a:xfrm>
            <a:off x="2091566" y="5938472"/>
            <a:ext cx="441755" cy="455590"/>
          </a:xfrm>
          <a:prstGeom prst="pie">
            <a:avLst>
              <a:gd name="adj1" fmla="val 5403101"/>
              <a:gd name="adj2" fmla="val 162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566"/>
          <p:cNvSpPr/>
          <p:nvPr/>
        </p:nvSpPr>
        <p:spPr>
          <a:xfrm rot="10800000">
            <a:off x="2091567" y="5938472"/>
            <a:ext cx="441755" cy="455590"/>
          </a:xfrm>
          <a:prstGeom prst="pie">
            <a:avLst>
              <a:gd name="adj1" fmla="val 5403101"/>
              <a:gd name="adj2" fmla="val 16200000"/>
            </a:avLst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567"/>
          <p:cNvSpPr/>
          <p:nvPr/>
        </p:nvSpPr>
        <p:spPr>
          <a:xfrm>
            <a:off x="6730549" y="3991327"/>
            <a:ext cx="441755" cy="455590"/>
          </a:xfrm>
          <a:prstGeom prst="pie">
            <a:avLst>
              <a:gd name="adj1" fmla="val 5403101"/>
              <a:gd name="adj2" fmla="val 162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568"/>
          <p:cNvSpPr/>
          <p:nvPr/>
        </p:nvSpPr>
        <p:spPr>
          <a:xfrm rot="10800000">
            <a:off x="6730548" y="3991327"/>
            <a:ext cx="441755" cy="455590"/>
          </a:xfrm>
          <a:prstGeom prst="pie">
            <a:avLst>
              <a:gd name="adj1" fmla="val 5403101"/>
              <a:gd name="adj2" fmla="val 16200000"/>
            </a:avLst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569"/>
          <p:cNvSpPr/>
          <p:nvPr/>
        </p:nvSpPr>
        <p:spPr>
          <a:xfrm>
            <a:off x="6730549" y="5938472"/>
            <a:ext cx="441755" cy="455590"/>
          </a:xfrm>
          <a:prstGeom prst="pie">
            <a:avLst>
              <a:gd name="adj1" fmla="val 5403101"/>
              <a:gd name="adj2" fmla="val 16200000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Shape 571"/>
          <p:cNvCxnSpPr/>
          <p:nvPr/>
        </p:nvCxnSpPr>
        <p:spPr>
          <a:xfrm rot="10800000" flipH="1">
            <a:off x="1406199" y="4380196"/>
            <a:ext cx="722450" cy="65859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1" name="Shape 572"/>
          <p:cNvCxnSpPr/>
          <p:nvPr/>
        </p:nvCxnSpPr>
        <p:spPr>
          <a:xfrm rot="10800000" flipH="1">
            <a:off x="2468629" y="5360940"/>
            <a:ext cx="682127" cy="644251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" name="Shape 573"/>
          <p:cNvCxnSpPr/>
          <p:nvPr/>
        </p:nvCxnSpPr>
        <p:spPr>
          <a:xfrm>
            <a:off x="2441018" y="4380197"/>
            <a:ext cx="709737" cy="65859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" name="Shape 574"/>
          <p:cNvCxnSpPr/>
          <p:nvPr/>
        </p:nvCxnSpPr>
        <p:spPr>
          <a:xfrm>
            <a:off x="1406199" y="5360940"/>
            <a:ext cx="750060" cy="644251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4" name="Shape 575"/>
          <p:cNvCxnSpPr/>
          <p:nvPr/>
        </p:nvCxnSpPr>
        <p:spPr>
          <a:xfrm rot="10800000" flipH="1">
            <a:off x="6035708" y="4380196"/>
            <a:ext cx="722450" cy="65859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5" name="Shape 576"/>
          <p:cNvCxnSpPr/>
          <p:nvPr/>
        </p:nvCxnSpPr>
        <p:spPr>
          <a:xfrm rot="10800000" flipH="1">
            <a:off x="7098136" y="5360940"/>
            <a:ext cx="682127" cy="644251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6" name="Shape 577"/>
          <p:cNvCxnSpPr/>
          <p:nvPr/>
        </p:nvCxnSpPr>
        <p:spPr>
          <a:xfrm>
            <a:off x="7070527" y="4380197"/>
            <a:ext cx="709737" cy="65859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7" name="Shape 578"/>
          <p:cNvCxnSpPr/>
          <p:nvPr/>
        </p:nvCxnSpPr>
        <p:spPr>
          <a:xfrm>
            <a:off x="6035708" y="5360940"/>
            <a:ext cx="750060" cy="644251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" name="Rectangle 1"/>
          <p:cNvSpPr/>
          <p:nvPr/>
        </p:nvSpPr>
        <p:spPr>
          <a:xfrm>
            <a:off x="898902" y="3843580"/>
            <a:ext cx="2805193" cy="277419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17832" y="3812767"/>
            <a:ext cx="2805193" cy="277419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16032" y="1089952"/>
                <a:ext cx="828404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Solve the LP to get fractional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s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accent6"/>
                    </a:solidFill>
                  </a:rPr>
                  <a:t>Compute a very coarse clustering of the points using a greedy procedure.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Within each coarse cluster, round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 smtClean="0"/>
                  <a:t>s to 0 or 1.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Find the optimal integral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s by solving a min-cost flow.</a:t>
                </a:r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2" y="1089952"/>
                <a:ext cx="8284049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177" t="-2830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9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6032" y="-118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LP-Rounding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8" name="Shape 559"/>
          <p:cNvSpPr/>
          <p:nvPr/>
        </p:nvSpPr>
        <p:spPr>
          <a:xfrm>
            <a:off x="1029137" y="4972070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560"/>
          <p:cNvSpPr/>
          <p:nvPr/>
        </p:nvSpPr>
        <p:spPr>
          <a:xfrm>
            <a:off x="3086063" y="4972070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561"/>
          <p:cNvSpPr/>
          <p:nvPr/>
        </p:nvSpPr>
        <p:spPr>
          <a:xfrm>
            <a:off x="5668119" y="4972070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562"/>
          <p:cNvSpPr/>
          <p:nvPr/>
        </p:nvSpPr>
        <p:spPr>
          <a:xfrm>
            <a:off x="7725045" y="4972070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Shape 571"/>
          <p:cNvCxnSpPr/>
          <p:nvPr/>
        </p:nvCxnSpPr>
        <p:spPr>
          <a:xfrm rot="10800000" flipH="1">
            <a:off x="1406199" y="4380196"/>
            <a:ext cx="722450" cy="65859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" name="Shape 573"/>
          <p:cNvCxnSpPr/>
          <p:nvPr/>
        </p:nvCxnSpPr>
        <p:spPr>
          <a:xfrm>
            <a:off x="2441018" y="4380197"/>
            <a:ext cx="709737" cy="65859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5" name="Shape 576"/>
          <p:cNvCxnSpPr/>
          <p:nvPr/>
        </p:nvCxnSpPr>
        <p:spPr>
          <a:xfrm rot="10800000" flipH="1">
            <a:off x="7098136" y="5360940"/>
            <a:ext cx="682127" cy="644251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7" name="Shape 578"/>
          <p:cNvCxnSpPr/>
          <p:nvPr/>
        </p:nvCxnSpPr>
        <p:spPr>
          <a:xfrm>
            <a:off x="6035708" y="5360940"/>
            <a:ext cx="750060" cy="644251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" name="Rectangle 1"/>
          <p:cNvSpPr/>
          <p:nvPr/>
        </p:nvSpPr>
        <p:spPr>
          <a:xfrm>
            <a:off x="898900" y="3812767"/>
            <a:ext cx="2805193" cy="277419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17832" y="3812767"/>
            <a:ext cx="2805193" cy="277419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hape 560"/>
          <p:cNvSpPr/>
          <p:nvPr/>
        </p:nvSpPr>
        <p:spPr>
          <a:xfrm>
            <a:off x="2080620" y="3991327"/>
            <a:ext cx="441755" cy="45559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562"/>
          <p:cNvSpPr/>
          <p:nvPr/>
        </p:nvSpPr>
        <p:spPr>
          <a:xfrm>
            <a:off x="6711602" y="5921500"/>
            <a:ext cx="441755" cy="45559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560"/>
          <p:cNvSpPr/>
          <p:nvPr/>
        </p:nvSpPr>
        <p:spPr>
          <a:xfrm>
            <a:off x="2063956" y="5938471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562"/>
          <p:cNvSpPr/>
          <p:nvPr/>
        </p:nvSpPr>
        <p:spPr>
          <a:xfrm>
            <a:off x="6683991" y="3988567"/>
            <a:ext cx="441755" cy="45559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>
                  <a:alpha val="0"/>
                </a:srgbClr>
              </a:gs>
            </a:gsLst>
            <a:lin ang="16200000" scaled="0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6032" y="1089952"/>
                <a:ext cx="828404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Solve the LP to get fractional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s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Compute a very coarse clustering of the points using a greedy procedure.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accent6"/>
                    </a:solidFill>
                  </a:rPr>
                  <a:t>Within each coarse cluster, round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 smtClean="0">
                    <a:solidFill>
                      <a:schemeClr val="accent6"/>
                    </a:solidFill>
                  </a:rPr>
                  <a:t>s to 0 or 1.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Find the optimal integral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s by solving a min-cost flow.</a:t>
                </a:r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2" y="1089952"/>
                <a:ext cx="8284049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177" t="-2830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2278251" y="4587498"/>
            <a:ext cx="0" cy="11480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96747" y="4587498"/>
            <a:ext cx="15497" cy="11480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97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6032" y="-118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LP-Rounding </a:t>
            </a: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22" y="3361387"/>
            <a:ext cx="6311034" cy="30701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6032" y="1089952"/>
                <a:ext cx="828404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Solve the LP to get fractional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s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Compute a very coarse clustering of the points using a greedy procedure.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Within each coarse cluster, round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 smtClean="0"/>
                  <a:t>s to 0 or 1.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accent6"/>
                    </a:solidFill>
                  </a:rPr>
                  <a:t>Find the optimal integral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accent6"/>
                    </a:solidFill>
                  </a:rPr>
                  <a:t>s by solving a min-cost flow.</a:t>
                </a:r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2" y="1089952"/>
                <a:ext cx="8284049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1177" t="-2830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97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6032" y="-118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LP-Rounding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6032" y="1089952"/>
                <a:ext cx="828404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Solve the LP to get fractional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s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Compute a very coarse clustering of the points using a greedy procedure.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Within each coarse cluster, round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 smtClean="0"/>
                  <a:t>s to 0 or 1.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Find the optimal integral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s by solving a min-cost flow.</a:t>
                </a:r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2" y="1089952"/>
                <a:ext cx="8284049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177" t="-2830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48166" y="3649635"/>
            <a:ext cx="8326773" cy="1803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8166" y="3636924"/>
            <a:ext cx="133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Theorem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6366" y="4111299"/>
                <a:ext cx="8470371" cy="1341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The LP-rounding algorithm returns a constant factor approximation for capacitated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-means clustering with replication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&gt;1</m:t>
                    </m:r>
                  </m:oMath>
                </a14:m>
                <a:r>
                  <a:rPr lang="en-US" sz="2400" dirty="0" smtClean="0"/>
                  <a:t> and violates the upper capacities by at most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+2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66" y="4111299"/>
                <a:ext cx="8470371" cy="1341586"/>
              </a:xfrm>
              <a:prstGeom prst="rect">
                <a:avLst/>
              </a:prstGeom>
              <a:blipFill rotWithShape="0">
                <a:blip r:embed="rId3"/>
                <a:stretch>
                  <a:fillRect l="-1079" t="-3620" r="-1727" b="-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6366" y="5704244"/>
                <a:ext cx="7049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* We have analogous results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-means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-center clustering as well.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66" y="5704244"/>
                <a:ext cx="704955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91" t="-10000" r="-3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94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6032" y="488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LP-Rounding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67361" y="1060166"/>
                <a:ext cx="546335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Solve the LP to get fractional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s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Compute a very coarse clustering of the points using a greedy procedure.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Within each coarse cluster, round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 smtClean="0"/>
                  <a:t>s to 0 or 1.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Find the optimal integral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s by solving a min-cost flow.</a:t>
                </a:r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361" y="1060166"/>
                <a:ext cx="5463358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786" t="-2050" r="-2455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32668" y="4434059"/>
            <a:ext cx="8326773" cy="1803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68" y="4421348"/>
            <a:ext cx="133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Theorem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0868" y="4895723"/>
                <a:ext cx="8470371" cy="1341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The LP-rounding algorithm returns a constant factor approximation for capacitated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-means clustering with replication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&gt;1</m:t>
                    </m:r>
                  </m:oMath>
                </a14:m>
                <a:r>
                  <a:rPr lang="en-US" sz="2400" dirty="0" smtClean="0"/>
                  <a:t> and violates the upper capacities by at most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+2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68" y="4895723"/>
                <a:ext cx="8470371" cy="1341586"/>
              </a:xfrm>
              <a:prstGeom prst="rect">
                <a:avLst/>
              </a:prstGeom>
              <a:blipFill rotWithShape="0">
                <a:blip r:embed="rId3"/>
                <a:stretch>
                  <a:fillRect l="-1152" t="-3636" r="-1728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0868" y="6374023"/>
                <a:ext cx="7049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* We have analogous results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-means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-center clustering as well.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68" y="6374023"/>
                <a:ext cx="704955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79" t="-10000" r="-3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16032" y="1018711"/>
            <a:ext cx="3451329" cy="2833522"/>
            <a:chOff x="116032" y="1185156"/>
            <a:chExt cx="3451329" cy="2833522"/>
          </a:xfrm>
        </p:grpSpPr>
        <p:sp>
          <p:nvSpPr>
            <p:cNvPr id="12" name="Rectangle 11"/>
            <p:cNvSpPr/>
            <p:nvPr/>
          </p:nvSpPr>
          <p:spPr>
            <a:xfrm>
              <a:off x="116032" y="1185156"/>
              <a:ext cx="3451329" cy="283352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16032" y="1185156"/>
                  <a:ext cx="3451329" cy="5111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Minimize  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32" y="1185156"/>
                  <a:ext cx="3451329" cy="5111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650" t="-110714" b="-1654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116032" y="1478001"/>
              <a:ext cx="1522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Subject to: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75905" y="1887198"/>
                  <a:ext cx="3391456" cy="20408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charset="0"/>
                    <a:buChar char="•"/>
                  </a:pP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</m:nary>
                    </m:oMath>
                  </a14:m>
                  <a:r>
                    <a:rPr lang="en-US" sz="2400" dirty="0" smtClean="0"/>
                    <a:t> for all</a:t>
                  </a:r>
                  <a:r>
                    <a:rPr lang="en-US" sz="2400" dirty="0" smtClean="0">
                      <a:solidFill>
                        <a:schemeClr val="accent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accent1"/>
                          </a:solidFill>
                          <a:latin typeface="Cambria Math" charset="0"/>
                        </a:rPr>
                        <m:t>𝑗</m:t>
                      </m:r>
                    </m:oMath>
                  </a14:m>
                  <a:endParaRPr lang="en-US" sz="2400" dirty="0" smtClean="0"/>
                </a:p>
                <a:p>
                  <a:pPr marL="285750" indent="-285750">
                    <a:buFont typeface="Arial" charset="0"/>
                    <a:buChar char="•"/>
                  </a:pP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charset="0"/>
                        </a:rPr>
                        <m:t>𝑘</m:t>
                      </m:r>
                    </m:oMath>
                  </a14:m>
                  <a:r>
                    <a:rPr lang="en-US" sz="2400" dirty="0">
                      <a:solidFill>
                        <a:schemeClr val="accent1"/>
                      </a:solidFill>
                    </a:rPr>
                    <a:t> </a:t>
                  </a:r>
                  <a:endParaRPr lang="en-US" sz="2400" dirty="0" smtClean="0">
                    <a:solidFill>
                      <a:schemeClr val="accent1"/>
                    </a:solidFill>
                  </a:endParaRPr>
                </a:p>
                <a:p>
                  <a:pPr marL="285750" indent="-285750">
                    <a:buFont typeface="Arial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charset="0"/>
                        </a:rPr>
                        <m:t>ℓ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charset="0"/>
                        </a:rPr>
                        <m:t>𝑛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≤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𝐿𝑛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sz="2400" dirty="0" smtClean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sz="2400" dirty="0" smtClean="0"/>
                    <a:t>for all</a:t>
                  </a:r>
                  <a:r>
                    <a:rPr lang="en-US" sz="2400" dirty="0" smtClean="0">
                      <a:solidFill>
                        <a:schemeClr val="accent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charset="0"/>
                        </a:rPr>
                        <m:t>𝑖</m:t>
                      </m:r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charset="0"/>
                        </a:rPr>
                        <m:t>𝑗</m:t>
                      </m:r>
                    </m:oMath>
                  </a14:m>
                  <a:endParaRPr lang="en-US" sz="2400" dirty="0" smtClean="0">
                    <a:solidFill>
                      <a:schemeClr val="accent1"/>
                    </a:solidFill>
                  </a:endParaRPr>
                </a:p>
                <a:p>
                  <a:pPr marL="285750" indent="-285750">
                    <a:buFont typeface="Arial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charset="0"/>
                        </a:rPr>
                        <m:t>∈[0,1]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905" y="1887198"/>
                  <a:ext cx="3391456" cy="20408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216" t="-28060" b="-32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6032" y="3915302"/>
                <a:ext cx="6483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err="1" smtClean="0"/>
                  <a:t>s</a:t>
                </a:r>
                <a:r>
                  <a:rPr lang="en-US" dirty="0" smtClean="0"/>
                  <a:t> indicate which points are centers,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err="1" smtClean="0"/>
                  <a:t>s</a:t>
                </a:r>
                <a:r>
                  <a:rPr lang="en-US" dirty="0" smtClean="0"/>
                  <a:t> indicate center assignment.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2" y="3915302"/>
                <a:ext cx="6483954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197" r="-6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4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6" grpId="0" animBg="1"/>
      <p:bldP spid="7" grpId="0"/>
      <p:bldP spid="2" grpId="0"/>
      <p:bldP spid="3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097305"/>
            <a:ext cx="8562110" cy="94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Goal: </a:t>
            </a:r>
            <a:r>
              <a:rPr lang="en-US" sz="2400" dirty="0" smtClean="0"/>
              <a:t>Cluster a small sample of data and use this to partition entire dataset with good guarantees.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6032" y="-118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Efficiency from Subsampling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74156" y="2209861"/>
                <a:ext cx="49547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 dirty="0"/>
                  <a:t>First Idea:</a:t>
                </a:r>
                <a:r>
                  <a:rPr lang="en-US" dirty="0"/>
                  <a:t> Assign </a:t>
                </a:r>
                <a:r>
                  <a:rPr lang="en-US" dirty="0" smtClean="0"/>
                  <a:t>new to </a:t>
                </a:r>
                <a:r>
                  <a:rPr lang="en-US" dirty="0"/>
                  <a:t>nearest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 cluster </a:t>
                </a:r>
                <a:r>
                  <a:rPr lang="en-US" dirty="0" smtClean="0"/>
                  <a:t>centers.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56" y="2209861"/>
                <a:ext cx="495473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10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417127" y="2209861"/>
            <a:ext cx="3435928" cy="2703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250"/>
          <p:cNvSpPr/>
          <p:nvPr/>
        </p:nvSpPr>
        <p:spPr>
          <a:xfrm>
            <a:off x="5769192" y="2874048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251"/>
          <p:cNvSpPr/>
          <p:nvPr/>
        </p:nvSpPr>
        <p:spPr>
          <a:xfrm>
            <a:off x="5827075" y="2616906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252"/>
          <p:cNvSpPr/>
          <p:nvPr/>
        </p:nvSpPr>
        <p:spPr>
          <a:xfrm>
            <a:off x="6189188" y="2782281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253"/>
          <p:cNvSpPr/>
          <p:nvPr/>
        </p:nvSpPr>
        <p:spPr>
          <a:xfrm>
            <a:off x="6363240" y="2474158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254"/>
          <p:cNvSpPr/>
          <p:nvPr/>
        </p:nvSpPr>
        <p:spPr>
          <a:xfrm>
            <a:off x="6099724" y="3016465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255"/>
          <p:cNvSpPr/>
          <p:nvPr/>
        </p:nvSpPr>
        <p:spPr>
          <a:xfrm>
            <a:off x="6398054" y="2914940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256"/>
          <p:cNvSpPr/>
          <p:nvPr/>
        </p:nvSpPr>
        <p:spPr>
          <a:xfrm>
            <a:off x="6771006" y="2666515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257"/>
          <p:cNvSpPr/>
          <p:nvPr/>
        </p:nvSpPr>
        <p:spPr>
          <a:xfrm>
            <a:off x="6281027" y="3149310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270"/>
          <p:cNvSpPr/>
          <p:nvPr/>
        </p:nvSpPr>
        <p:spPr>
          <a:xfrm>
            <a:off x="6744413" y="2858455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250"/>
          <p:cNvSpPr/>
          <p:nvPr/>
        </p:nvSpPr>
        <p:spPr>
          <a:xfrm>
            <a:off x="8253281" y="3685351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51"/>
          <p:cNvSpPr/>
          <p:nvPr/>
        </p:nvSpPr>
        <p:spPr>
          <a:xfrm>
            <a:off x="8004666" y="3596072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52"/>
          <p:cNvSpPr/>
          <p:nvPr/>
        </p:nvSpPr>
        <p:spPr>
          <a:xfrm>
            <a:off x="7989765" y="3779940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53"/>
          <p:cNvSpPr/>
          <p:nvPr/>
        </p:nvSpPr>
        <p:spPr>
          <a:xfrm>
            <a:off x="8298013" y="3493406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54"/>
          <p:cNvSpPr/>
          <p:nvPr/>
        </p:nvSpPr>
        <p:spPr>
          <a:xfrm>
            <a:off x="8028186" y="4019706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55"/>
          <p:cNvSpPr/>
          <p:nvPr/>
        </p:nvSpPr>
        <p:spPr>
          <a:xfrm>
            <a:off x="8342745" y="3974974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6"/>
          <p:cNvSpPr/>
          <p:nvPr/>
        </p:nvSpPr>
        <p:spPr>
          <a:xfrm>
            <a:off x="8571583" y="3664174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57"/>
          <p:cNvSpPr/>
          <p:nvPr/>
        </p:nvSpPr>
        <p:spPr>
          <a:xfrm>
            <a:off x="8208549" y="4153902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0"/>
          <p:cNvSpPr/>
          <p:nvPr/>
        </p:nvSpPr>
        <p:spPr>
          <a:xfrm>
            <a:off x="8544990" y="3856114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51"/>
          <p:cNvSpPr/>
          <p:nvPr/>
        </p:nvSpPr>
        <p:spPr>
          <a:xfrm>
            <a:off x="5881546" y="4257898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252"/>
          <p:cNvSpPr/>
          <p:nvPr/>
        </p:nvSpPr>
        <p:spPr>
          <a:xfrm>
            <a:off x="6143647" y="4572310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253"/>
          <p:cNvSpPr/>
          <p:nvPr/>
        </p:nvSpPr>
        <p:spPr>
          <a:xfrm>
            <a:off x="6313826" y="4109170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255"/>
          <p:cNvSpPr/>
          <p:nvPr/>
        </p:nvSpPr>
        <p:spPr>
          <a:xfrm>
            <a:off x="6339533" y="4482846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270"/>
          <p:cNvSpPr/>
          <p:nvPr/>
        </p:nvSpPr>
        <p:spPr>
          <a:xfrm>
            <a:off x="6120077" y="4180381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270"/>
          <p:cNvSpPr/>
          <p:nvPr/>
        </p:nvSpPr>
        <p:spPr>
          <a:xfrm>
            <a:off x="6021584" y="3260724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270"/>
          <p:cNvSpPr/>
          <p:nvPr/>
        </p:nvSpPr>
        <p:spPr>
          <a:xfrm>
            <a:off x="6281027" y="3389613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270"/>
          <p:cNvSpPr/>
          <p:nvPr/>
        </p:nvSpPr>
        <p:spPr>
          <a:xfrm>
            <a:off x="6487518" y="3292061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270"/>
          <p:cNvSpPr/>
          <p:nvPr/>
        </p:nvSpPr>
        <p:spPr>
          <a:xfrm>
            <a:off x="5947762" y="4505220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189188" y="2715808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11048" y="4153902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15520" y="3628727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x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3790" y="3220229"/>
            <a:ext cx="495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Better Idea:</a:t>
            </a:r>
            <a:r>
              <a:rPr lang="en-US" dirty="0" smtClean="0"/>
              <a:t> </a:t>
            </a:r>
            <a:r>
              <a:rPr lang="en-US" dirty="0"/>
              <a:t>Assign </a:t>
            </a:r>
            <a:r>
              <a:rPr lang="en-US" dirty="0" smtClean="0"/>
              <a:t>new point to the same clusters as its nearest neighbor.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1658" y="2544850"/>
            <a:ext cx="49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Best cost for new </a:t>
            </a:r>
            <a:r>
              <a:rPr lang="en-US" dirty="0" smtClean="0">
                <a:solidFill>
                  <a:srgbClr val="FF0000"/>
                </a:solidFill>
              </a:rPr>
              <a:t>points.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everely violates </a:t>
            </a:r>
            <a:r>
              <a:rPr lang="en-US" dirty="0">
                <a:solidFill>
                  <a:srgbClr val="FF0000"/>
                </a:solidFill>
              </a:rPr>
              <a:t>balance constraints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1658" y="3807569"/>
            <a:ext cx="49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Automatically handles balance constraints.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New point costs about the same as neighbor.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4274" y="5076330"/>
            <a:ext cx="8518781" cy="1627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34274" y="5063620"/>
            <a:ext cx="1315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Theorem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387048" y="4466610"/>
            <a:ext cx="5030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(caveat: we use a second sample to estimate weights)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048" y="5503986"/>
                <a:ext cx="82739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If the sample clustering has cost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𝑂𝑃𝑇</m:t>
                    </m:r>
                  </m:oMath>
                </a14:m>
                <a:r>
                  <a:rPr lang="en-US" dirty="0" smtClean="0"/>
                  <a:t>, then the extended clustering has cost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𝑂𝑃𝑇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𝑟𝑝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𝜖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𝑝𝑟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charset="0"/>
                      </a:rPr>
                      <m:t>𝐷</m:t>
                    </m:r>
                  </m:oMath>
                </a14:m>
                <a:r>
                  <a:rPr lang="en-US" dirty="0" smtClean="0"/>
                  <a:t> is the diameter of the dataset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𝛽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/>
                  <a:t>measure how well the sample represents the distribution. </a:t>
                </a:r>
              </a:p>
              <a:p>
                <a:r>
                  <a:rPr lang="en-US" dirty="0" smtClean="0"/>
                  <a:t>The quantities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𝛽</m:t>
                    </m:r>
                  </m:oMath>
                </a14:m>
                <a:r>
                  <a:rPr lang="en-US" dirty="0" smtClean="0"/>
                  <a:t> can be bounded with high probability under natural conditions.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48" y="5503986"/>
                <a:ext cx="8273999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589" t="-3046" r="-1031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56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5" grpId="0"/>
      <p:bldP spid="46" grpId="0"/>
      <p:bldP spid="47" grpId="0"/>
      <p:bldP spid="48" grpId="0" animBg="1"/>
      <p:bldP spid="50" grpId="0"/>
      <p:bldP spid="52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3984" y="1143190"/>
                <a:ext cx="9020016" cy="32738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Given dataset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 smtClean="0"/>
                  <a:t>, choose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centers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 smtClean="0"/>
                  <a:t> and an assignment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 :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→ 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 mapping each data point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centers such that</a:t>
                </a:r>
                <a:r>
                  <a:rPr lang="is-IS" sz="2400" dirty="0" smtClean="0"/>
                  <a:t>…</a:t>
                </a:r>
                <a:endParaRPr lang="en-US" sz="24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2400" dirty="0" smtClean="0"/>
                  <a:t> is minimized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/>
                  <a:t>Every cluster has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ℓ|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sz="24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sz="2400" dirty="0" smtClean="0"/>
                  <a:t> points.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hink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ℓ,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/>
                  <a:t>as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𝑘</m:t>
                        </m:r>
                      </m:den>
                    </m:f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±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984" y="1143190"/>
                <a:ext cx="9020016" cy="3273828"/>
              </a:xfrm>
              <a:blipFill rotWithShape="0">
                <a:blip r:embed="rId2"/>
                <a:stretch>
                  <a:fillRect l="-1081" t="-2607" r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-11892"/>
                <a:ext cx="9144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Capacitated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-means with replication</a:t>
                </a:r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1892"/>
                <a:ext cx="91440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107880" y="3992166"/>
            <a:ext cx="3435928" cy="2703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250"/>
          <p:cNvSpPr/>
          <p:nvPr/>
        </p:nvSpPr>
        <p:spPr>
          <a:xfrm>
            <a:off x="3459945" y="4656353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251"/>
          <p:cNvSpPr/>
          <p:nvPr/>
        </p:nvSpPr>
        <p:spPr>
          <a:xfrm>
            <a:off x="3517828" y="4399211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252"/>
          <p:cNvSpPr/>
          <p:nvPr/>
        </p:nvSpPr>
        <p:spPr>
          <a:xfrm>
            <a:off x="3879941" y="4564586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253"/>
          <p:cNvSpPr/>
          <p:nvPr/>
        </p:nvSpPr>
        <p:spPr>
          <a:xfrm>
            <a:off x="4053993" y="4256463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254"/>
          <p:cNvSpPr/>
          <p:nvPr/>
        </p:nvSpPr>
        <p:spPr>
          <a:xfrm>
            <a:off x="3790477" y="4798770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255"/>
          <p:cNvSpPr/>
          <p:nvPr/>
        </p:nvSpPr>
        <p:spPr>
          <a:xfrm>
            <a:off x="4088807" y="4697245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256"/>
          <p:cNvSpPr/>
          <p:nvPr/>
        </p:nvSpPr>
        <p:spPr>
          <a:xfrm>
            <a:off x="4461759" y="4448820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257"/>
          <p:cNvSpPr/>
          <p:nvPr/>
        </p:nvSpPr>
        <p:spPr>
          <a:xfrm>
            <a:off x="3971780" y="4931615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270"/>
          <p:cNvSpPr/>
          <p:nvPr/>
        </p:nvSpPr>
        <p:spPr>
          <a:xfrm>
            <a:off x="4435166" y="4640760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250"/>
          <p:cNvSpPr/>
          <p:nvPr/>
        </p:nvSpPr>
        <p:spPr>
          <a:xfrm>
            <a:off x="5944034" y="5467656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251"/>
          <p:cNvSpPr/>
          <p:nvPr/>
        </p:nvSpPr>
        <p:spPr>
          <a:xfrm>
            <a:off x="5695419" y="5378377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252"/>
          <p:cNvSpPr/>
          <p:nvPr/>
        </p:nvSpPr>
        <p:spPr>
          <a:xfrm>
            <a:off x="5680518" y="5562245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253"/>
          <p:cNvSpPr/>
          <p:nvPr/>
        </p:nvSpPr>
        <p:spPr>
          <a:xfrm>
            <a:off x="5988766" y="5275711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254"/>
          <p:cNvSpPr/>
          <p:nvPr/>
        </p:nvSpPr>
        <p:spPr>
          <a:xfrm>
            <a:off x="5718939" y="5802011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255"/>
          <p:cNvSpPr/>
          <p:nvPr/>
        </p:nvSpPr>
        <p:spPr>
          <a:xfrm>
            <a:off x="6033498" y="5757279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256"/>
          <p:cNvSpPr/>
          <p:nvPr/>
        </p:nvSpPr>
        <p:spPr>
          <a:xfrm>
            <a:off x="6262336" y="5446479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257"/>
          <p:cNvSpPr/>
          <p:nvPr/>
        </p:nvSpPr>
        <p:spPr>
          <a:xfrm>
            <a:off x="5899302" y="5936207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270"/>
          <p:cNvSpPr/>
          <p:nvPr/>
        </p:nvSpPr>
        <p:spPr>
          <a:xfrm>
            <a:off x="6235743" y="5638419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251"/>
          <p:cNvSpPr/>
          <p:nvPr/>
        </p:nvSpPr>
        <p:spPr>
          <a:xfrm>
            <a:off x="3572299" y="6040203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252"/>
          <p:cNvSpPr/>
          <p:nvPr/>
        </p:nvSpPr>
        <p:spPr>
          <a:xfrm>
            <a:off x="3834400" y="6354615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253"/>
          <p:cNvSpPr/>
          <p:nvPr/>
        </p:nvSpPr>
        <p:spPr>
          <a:xfrm>
            <a:off x="4004579" y="5891475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255"/>
          <p:cNvSpPr/>
          <p:nvPr/>
        </p:nvSpPr>
        <p:spPr>
          <a:xfrm>
            <a:off x="4030286" y="6265151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270"/>
          <p:cNvSpPr/>
          <p:nvPr/>
        </p:nvSpPr>
        <p:spPr>
          <a:xfrm>
            <a:off x="3810830" y="5962686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270"/>
          <p:cNvSpPr/>
          <p:nvPr/>
        </p:nvSpPr>
        <p:spPr>
          <a:xfrm>
            <a:off x="3712337" y="5043029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270"/>
          <p:cNvSpPr/>
          <p:nvPr/>
        </p:nvSpPr>
        <p:spPr>
          <a:xfrm>
            <a:off x="3971780" y="5171918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270"/>
          <p:cNvSpPr/>
          <p:nvPr/>
        </p:nvSpPr>
        <p:spPr>
          <a:xfrm>
            <a:off x="4178271" y="5074366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270"/>
          <p:cNvSpPr/>
          <p:nvPr/>
        </p:nvSpPr>
        <p:spPr>
          <a:xfrm>
            <a:off x="3638515" y="6287525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252"/>
          <p:cNvSpPr/>
          <p:nvPr/>
        </p:nvSpPr>
        <p:spPr>
          <a:xfrm>
            <a:off x="3944792" y="4726714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270"/>
          <p:cNvSpPr/>
          <p:nvPr/>
        </p:nvSpPr>
        <p:spPr>
          <a:xfrm>
            <a:off x="3865952" y="6124814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250"/>
          <p:cNvSpPr/>
          <p:nvPr/>
        </p:nvSpPr>
        <p:spPr>
          <a:xfrm>
            <a:off x="5960246" y="5600602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32" y="-11892"/>
            <a:ext cx="7886700" cy="1325563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0655"/>
            <a:ext cx="8534400" cy="1465579"/>
          </a:xfrm>
        </p:spPr>
        <p:txBody>
          <a:bodyPr/>
          <a:lstStyle/>
          <a:p>
            <a:r>
              <a:rPr lang="en-US" dirty="0" smtClean="0"/>
              <a:t>Want to distribute data to multiple machines for efficient machine learning.</a:t>
            </a:r>
          </a:p>
          <a:p>
            <a:r>
              <a:rPr lang="en-US" b="1" i="1" dirty="0" smtClean="0"/>
              <a:t>How should we partition the data?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5619959"/>
            <a:ext cx="8534400" cy="904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Common idea: randomly partition the data.</a:t>
            </a:r>
          </a:p>
          <a:p>
            <a:pPr lvl="1"/>
            <a:r>
              <a:rPr lang="en-US" dirty="0" smtClean="0"/>
              <a:t>Clean both in theory and practice, but suboptimal.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21565" y="2964925"/>
                <a:ext cx="1855305" cy="6782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baseline="30000" dirty="0" err="1" smtClean="0">
                    <a:solidFill>
                      <a:schemeClr val="tx1"/>
                    </a:solidFill>
                  </a:rPr>
                  <a:t>st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Partition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565" y="2964925"/>
                <a:ext cx="1855305" cy="6782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921564" y="3643200"/>
            <a:ext cx="1855305" cy="6782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baseline="30000" dirty="0" smtClean="0">
                <a:solidFill>
                  <a:schemeClr val="tx1"/>
                </a:solidFill>
              </a:rPr>
              <a:t>nd</a:t>
            </a:r>
            <a:r>
              <a:rPr lang="en-US" dirty="0" smtClean="0">
                <a:solidFill>
                  <a:schemeClr val="tx1"/>
                </a:solidFill>
              </a:rPr>
              <a:t> Partition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1563" y="4317992"/>
            <a:ext cx="1855305" cy="34910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21563" y="4666899"/>
                <a:ext cx="1855305" cy="6782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Partition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563" y="4666899"/>
                <a:ext cx="1855305" cy="6782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 rot="5400000">
            <a:off x="2693140" y="4289313"/>
            <a:ext cx="31214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38872" y="258887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844209" y="3015021"/>
            <a:ext cx="1470991" cy="54247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44209" y="3706641"/>
            <a:ext cx="1470991" cy="54247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 2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5844209" y="4734799"/>
                <a:ext cx="1470991" cy="54247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Machine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209" y="4734799"/>
                <a:ext cx="1470991" cy="542473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 rot="5400000">
            <a:off x="6423629" y="4270133"/>
            <a:ext cx="31214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…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6" idx="3"/>
            <a:endCxn id="13" idx="1"/>
          </p:cNvCxnSpPr>
          <p:nvPr/>
        </p:nvCxnSpPr>
        <p:spPr>
          <a:xfrm flipV="1">
            <a:off x="3776870" y="3286258"/>
            <a:ext cx="2067339" cy="17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4" idx="1"/>
          </p:cNvCxnSpPr>
          <p:nvPr/>
        </p:nvCxnSpPr>
        <p:spPr>
          <a:xfrm flipV="1">
            <a:off x="3776869" y="3977878"/>
            <a:ext cx="2067340" cy="44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5" idx="1"/>
          </p:cNvCxnSpPr>
          <p:nvPr/>
        </p:nvCxnSpPr>
        <p:spPr>
          <a:xfrm flipV="1">
            <a:off x="3776868" y="5006036"/>
            <a:ext cx="206734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08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27"/>
    </mc:Choice>
    <mc:Fallback xmlns="">
      <p:transition spd="slow" advTm="75027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-11892"/>
                <a:ext cx="9144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Capacitated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-means with replication</a:t>
                </a:r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1892"/>
                <a:ext cx="91440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107880" y="3992166"/>
            <a:ext cx="3435928" cy="2703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250"/>
          <p:cNvSpPr/>
          <p:nvPr/>
        </p:nvSpPr>
        <p:spPr>
          <a:xfrm>
            <a:off x="3459945" y="4656353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251"/>
          <p:cNvSpPr/>
          <p:nvPr/>
        </p:nvSpPr>
        <p:spPr>
          <a:xfrm>
            <a:off x="3517828" y="4399211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252"/>
          <p:cNvSpPr/>
          <p:nvPr/>
        </p:nvSpPr>
        <p:spPr>
          <a:xfrm>
            <a:off x="3879941" y="4564586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253"/>
          <p:cNvSpPr/>
          <p:nvPr/>
        </p:nvSpPr>
        <p:spPr>
          <a:xfrm>
            <a:off x="4053993" y="4256463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254"/>
          <p:cNvSpPr/>
          <p:nvPr/>
        </p:nvSpPr>
        <p:spPr>
          <a:xfrm>
            <a:off x="3790477" y="4798770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255"/>
          <p:cNvSpPr/>
          <p:nvPr/>
        </p:nvSpPr>
        <p:spPr>
          <a:xfrm>
            <a:off x="4088807" y="4697245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256"/>
          <p:cNvSpPr/>
          <p:nvPr/>
        </p:nvSpPr>
        <p:spPr>
          <a:xfrm>
            <a:off x="4461759" y="4448820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257"/>
          <p:cNvSpPr/>
          <p:nvPr/>
        </p:nvSpPr>
        <p:spPr>
          <a:xfrm>
            <a:off x="3971780" y="4931615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270"/>
          <p:cNvSpPr/>
          <p:nvPr/>
        </p:nvSpPr>
        <p:spPr>
          <a:xfrm>
            <a:off x="4435166" y="4640760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250"/>
          <p:cNvSpPr/>
          <p:nvPr/>
        </p:nvSpPr>
        <p:spPr>
          <a:xfrm>
            <a:off x="5944034" y="5467656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251"/>
          <p:cNvSpPr/>
          <p:nvPr/>
        </p:nvSpPr>
        <p:spPr>
          <a:xfrm>
            <a:off x="5695419" y="5378377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252"/>
          <p:cNvSpPr/>
          <p:nvPr/>
        </p:nvSpPr>
        <p:spPr>
          <a:xfrm>
            <a:off x="5680518" y="5562245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253"/>
          <p:cNvSpPr/>
          <p:nvPr/>
        </p:nvSpPr>
        <p:spPr>
          <a:xfrm>
            <a:off x="5988766" y="5275711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254"/>
          <p:cNvSpPr/>
          <p:nvPr/>
        </p:nvSpPr>
        <p:spPr>
          <a:xfrm>
            <a:off x="5718939" y="5802011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255"/>
          <p:cNvSpPr/>
          <p:nvPr/>
        </p:nvSpPr>
        <p:spPr>
          <a:xfrm>
            <a:off x="6033498" y="5757279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256"/>
          <p:cNvSpPr/>
          <p:nvPr/>
        </p:nvSpPr>
        <p:spPr>
          <a:xfrm>
            <a:off x="6262336" y="5446479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257"/>
          <p:cNvSpPr/>
          <p:nvPr/>
        </p:nvSpPr>
        <p:spPr>
          <a:xfrm>
            <a:off x="5899302" y="5936207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270"/>
          <p:cNvSpPr/>
          <p:nvPr/>
        </p:nvSpPr>
        <p:spPr>
          <a:xfrm>
            <a:off x="6235743" y="5638419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251"/>
          <p:cNvSpPr/>
          <p:nvPr/>
        </p:nvSpPr>
        <p:spPr>
          <a:xfrm>
            <a:off x="3572299" y="6040203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252"/>
          <p:cNvSpPr/>
          <p:nvPr/>
        </p:nvSpPr>
        <p:spPr>
          <a:xfrm>
            <a:off x="3834400" y="6354615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253"/>
          <p:cNvSpPr/>
          <p:nvPr/>
        </p:nvSpPr>
        <p:spPr>
          <a:xfrm>
            <a:off x="4004579" y="5891475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255"/>
          <p:cNvSpPr/>
          <p:nvPr/>
        </p:nvSpPr>
        <p:spPr>
          <a:xfrm>
            <a:off x="4030286" y="6265151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270"/>
          <p:cNvSpPr/>
          <p:nvPr/>
        </p:nvSpPr>
        <p:spPr>
          <a:xfrm>
            <a:off x="3810830" y="5962686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270"/>
          <p:cNvSpPr/>
          <p:nvPr/>
        </p:nvSpPr>
        <p:spPr>
          <a:xfrm>
            <a:off x="3712337" y="5043029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270"/>
          <p:cNvSpPr/>
          <p:nvPr/>
        </p:nvSpPr>
        <p:spPr>
          <a:xfrm>
            <a:off x="3971780" y="5171918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270"/>
          <p:cNvSpPr/>
          <p:nvPr/>
        </p:nvSpPr>
        <p:spPr>
          <a:xfrm>
            <a:off x="4178271" y="5074366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270"/>
          <p:cNvSpPr/>
          <p:nvPr/>
        </p:nvSpPr>
        <p:spPr>
          <a:xfrm>
            <a:off x="3638515" y="6287525"/>
            <a:ext cx="89464" cy="8946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879941" y="4498113"/>
            <a:ext cx="457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01801" y="5936207"/>
            <a:ext cx="457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906273" y="5411032"/>
            <a:ext cx="457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123984" y="1143190"/>
                <a:ext cx="9020016" cy="32738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Given dataset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 smtClean="0"/>
                  <a:t>, choose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centers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∈</m:t>
                    </m:r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 smtClean="0"/>
                  <a:t> and an assignment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𝑓</m:t>
                    </m:r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 :</m:t>
                    </m:r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𝑆</m:t>
                    </m:r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→ 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4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 mapping each data point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centers such that</a:t>
                </a:r>
                <a:r>
                  <a:rPr lang="is-IS" sz="2400" dirty="0" smtClean="0"/>
                  <a:t>…</a:t>
                </a:r>
                <a:endParaRPr lang="en-US" sz="24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𝑐</m:t>
                            </m:r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2400" dirty="0" smtClean="0"/>
                  <a:t> is minimized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/>
                  <a:t>Every cluster has between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ℓ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sz="24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sz="2400" dirty="0" smtClean="0"/>
                  <a:t> points.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hink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ℓ, </m:t>
                        </m:r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/>
                  <a:t>as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𝑘</m:t>
                        </m:r>
                      </m:den>
                    </m:f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±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6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84" y="1143190"/>
                <a:ext cx="9020016" cy="3273828"/>
              </a:xfrm>
              <a:prstGeom prst="rect">
                <a:avLst/>
              </a:prstGeom>
              <a:blipFill rotWithShape="0">
                <a:blip r:embed="rId3"/>
                <a:stretch>
                  <a:fillRect l="-1081" t="-2607" r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56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-11892"/>
                <a:ext cx="9144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Capacitated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-means with replication</a:t>
                </a:r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1892"/>
                <a:ext cx="91440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107880" y="3992166"/>
            <a:ext cx="3435928" cy="2703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250"/>
          <p:cNvSpPr/>
          <p:nvPr/>
        </p:nvSpPr>
        <p:spPr>
          <a:xfrm>
            <a:off x="3459945" y="4656353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251"/>
          <p:cNvSpPr/>
          <p:nvPr/>
        </p:nvSpPr>
        <p:spPr>
          <a:xfrm>
            <a:off x="3517828" y="4399211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252"/>
          <p:cNvSpPr/>
          <p:nvPr/>
        </p:nvSpPr>
        <p:spPr>
          <a:xfrm>
            <a:off x="3879941" y="4564586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253"/>
          <p:cNvSpPr/>
          <p:nvPr/>
        </p:nvSpPr>
        <p:spPr>
          <a:xfrm>
            <a:off x="4053993" y="4256463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254"/>
          <p:cNvSpPr/>
          <p:nvPr/>
        </p:nvSpPr>
        <p:spPr>
          <a:xfrm>
            <a:off x="3790477" y="4798770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255"/>
          <p:cNvSpPr/>
          <p:nvPr/>
        </p:nvSpPr>
        <p:spPr>
          <a:xfrm>
            <a:off x="4088807" y="4697245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256"/>
          <p:cNvSpPr/>
          <p:nvPr/>
        </p:nvSpPr>
        <p:spPr>
          <a:xfrm>
            <a:off x="4461759" y="4448820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257"/>
          <p:cNvSpPr/>
          <p:nvPr/>
        </p:nvSpPr>
        <p:spPr>
          <a:xfrm>
            <a:off x="3971780" y="4931615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270"/>
          <p:cNvSpPr/>
          <p:nvPr/>
        </p:nvSpPr>
        <p:spPr>
          <a:xfrm>
            <a:off x="4435166" y="4640760"/>
            <a:ext cx="89464" cy="89464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250"/>
          <p:cNvSpPr/>
          <p:nvPr/>
        </p:nvSpPr>
        <p:spPr>
          <a:xfrm>
            <a:off x="5944034" y="5467656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251"/>
          <p:cNvSpPr/>
          <p:nvPr/>
        </p:nvSpPr>
        <p:spPr>
          <a:xfrm>
            <a:off x="5695419" y="5378377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252"/>
          <p:cNvSpPr/>
          <p:nvPr/>
        </p:nvSpPr>
        <p:spPr>
          <a:xfrm>
            <a:off x="5680518" y="5562245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253"/>
          <p:cNvSpPr/>
          <p:nvPr/>
        </p:nvSpPr>
        <p:spPr>
          <a:xfrm>
            <a:off x="5988766" y="5275711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254"/>
          <p:cNvSpPr/>
          <p:nvPr/>
        </p:nvSpPr>
        <p:spPr>
          <a:xfrm>
            <a:off x="5718939" y="5802011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255"/>
          <p:cNvSpPr/>
          <p:nvPr/>
        </p:nvSpPr>
        <p:spPr>
          <a:xfrm>
            <a:off x="6033498" y="5757279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256"/>
          <p:cNvSpPr/>
          <p:nvPr/>
        </p:nvSpPr>
        <p:spPr>
          <a:xfrm>
            <a:off x="6262336" y="5446479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257"/>
          <p:cNvSpPr/>
          <p:nvPr/>
        </p:nvSpPr>
        <p:spPr>
          <a:xfrm>
            <a:off x="5899302" y="5936207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270"/>
          <p:cNvSpPr/>
          <p:nvPr/>
        </p:nvSpPr>
        <p:spPr>
          <a:xfrm>
            <a:off x="6235743" y="5638419"/>
            <a:ext cx="89464" cy="89464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251"/>
          <p:cNvSpPr/>
          <p:nvPr/>
        </p:nvSpPr>
        <p:spPr>
          <a:xfrm>
            <a:off x="3572299" y="6040203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252"/>
          <p:cNvSpPr/>
          <p:nvPr/>
        </p:nvSpPr>
        <p:spPr>
          <a:xfrm>
            <a:off x="3834400" y="6354615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253"/>
          <p:cNvSpPr/>
          <p:nvPr/>
        </p:nvSpPr>
        <p:spPr>
          <a:xfrm>
            <a:off x="4004579" y="5891475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255"/>
          <p:cNvSpPr/>
          <p:nvPr/>
        </p:nvSpPr>
        <p:spPr>
          <a:xfrm>
            <a:off x="4030286" y="6265151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270"/>
          <p:cNvSpPr/>
          <p:nvPr/>
        </p:nvSpPr>
        <p:spPr>
          <a:xfrm>
            <a:off x="3810830" y="5962686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270"/>
          <p:cNvSpPr/>
          <p:nvPr/>
        </p:nvSpPr>
        <p:spPr>
          <a:xfrm>
            <a:off x="3712337" y="5043029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270"/>
          <p:cNvSpPr/>
          <p:nvPr/>
        </p:nvSpPr>
        <p:spPr>
          <a:xfrm>
            <a:off x="3971780" y="5171918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270"/>
          <p:cNvSpPr/>
          <p:nvPr/>
        </p:nvSpPr>
        <p:spPr>
          <a:xfrm>
            <a:off x="4178271" y="5074366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270"/>
          <p:cNvSpPr/>
          <p:nvPr/>
        </p:nvSpPr>
        <p:spPr>
          <a:xfrm>
            <a:off x="3638515" y="6287525"/>
            <a:ext cx="89464" cy="8946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879941" y="4498113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01801" y="5936207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906273" y="5411032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123984" y="1143190"/>
                <a:ext cx="9020016" cy="32738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Given dataset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 smtClean="0"/>
                  <a:t>, choose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centers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∈</m:t>
                    </m:r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 smtClean="0"/>
                  <a:t> and an assignment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𝑓</m:t>
                    </m:r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 :</m:t>
                    </m:r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𝑆</m:t>
                    </m:r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→ 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4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 mapping each data point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centers such that</a:t>
                </a:r>
                <a:r>
                  <a:rPr lang="is-IS" sz="2400" dirty="0" smtClean="0"/>
                  <a:t>…</a:t>
                </a:r>
                <a:endParaRPr lang="en-US" sz="24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𝑐</m:t>
                            </m:r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2400" dirty="0" smtClean="0"/>
                  <a:t> is minimized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/>
                  <a:t>Every cluster has between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ℓ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sz="24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sz="2400" dirty="0" smtClean="0"/>
                  <a:t> points.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hink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ℓ, </m:t>
                        </m:r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/>
                  <a:t>as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𝑘</m:t>
                        </m:r>
                      </m:den>
                    </m:f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±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6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84" y="1143190"/>
                <a:ext cx="9020016" cy="3273828"/>
              </a:xfrm>
              <a:prstGeom prst="rect">
                <a:avLst/>
              </a:prstGeom>
              <a:blipFill rotWithShape="0">
                <a:blip r:embed="rId3"/>
                <a:stretch>
                  <a:fillRect l="-1081" t="-2607" r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18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13671"/>
                <a:ext cx="9144000" cy="5757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We compare the accuracy of our method against 3 baseline methods: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Random Partitioning: each data point is sent to a random machine.</a:t>
                </a:r>
              </a:p>
              <a:p>
                <a:pPr lvl="2"/>
                <a:r>
                  <a:rPr lang="en-US" dirty="0" smtClean="0">
                    <a:solidFill>
                      <a:schemeClr val="accent6"/>
                    </a:solidFill>
                  </a:rPr>
                  <a:t>Fast, balanced</a:t>
                </a:r>
                <a:r>
                  <a:rPr lang="en-US" dirty="0" smtClean="0"/>
                  <a:t>,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but partitions are not local.</a:t>
                </a:r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Balanced Partition Tree: recursively split the data in half along a randomly chosen dimension until we have k parts.</a:t>
                </a:r>
              </a:p>
              <a:p>
                <a:pPr lvl="2"/>
                <a:r>
                  <a:rPr lang="en-US" dirty="0" smtClean="0">
                    <a:solidFill>
                      <a:schemeClr val="accent6"/>
                    </a:solidFill>
                  </a:rPr>
                  <a:t>Fast, balanced</a:t>
                </a:r>
                <a:r>
                  <a:rPr lang="en-US" dirty="0" smtClean="0"/>
                  <a:t>,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better locality than random (but not great).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Locality Sensitive Hashing: Use an LSH hash to map points into k buckets.</a:t>
                </a:r>
              </a:p>
              <a:p>
                <a:pPr lvl="2"/>
                <a:r>
                  <a:rPr lang="en-US" dirty="0" smtClean="0">
                    <a:solidFill>
                      <a:schemeClr val="accent6"/>
                    </a:solidFill>
                  </a:rPr>
                  <a:t>Fast, good locality,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but extremely unbalanced and non-adaptive</a:t>
                </a:r>
                <a:r>
                  <a:rPr lang="en-US" dirty="0" smtClean="0"/>
                  <a:t>.</a:t>
                </a:r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Our Method: we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-means++ with balancing heuristics and the nearest neighbor extension.</a:t>
                </a:r>
              </a:p>
              <a:p>
                <a:pPr lvl="1"/>
                <a:r>
                  <a:rPr lang="en-US" dirty="0" smtClean="0">
                    <a:solidFill>
                      <a:schemeClr val="accent6"/>
                    </a:solidFill>
                  </a:rPr>
                  <a:t>Fast, balanced, good locality.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13671"/>
                <a:ext cx="9144000" cy="5757620"/>
              </a:xfrm>
              <a:blipFill rotWithShape="0">
                <a:blip r:embed="rId3"/>
                <a:stretch>
                  <a:fillRect l="-1000" t="-2116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16032" y="-118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Baseline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9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429030" y="2917465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63227" y="2864456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30314" y="3077045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63227" y="3109794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29030" y="3215812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25815" y="3268821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43100" y="3355132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46128" y="2860348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19762" y="3415804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23227" y="2900271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36910" y="4011221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80018" y="3150673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56159" y="3289440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85664" y="3347380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15070" y="2951401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74000" y="3491077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461912" y="3603974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96109" y="3550965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79010" y="3546857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17209" y="3482129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133945" y="3738714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62144" y="3114907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08451" y="2760281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89647" y="2729536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63502" y="3227956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32856" y="2720588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061460" y="2863052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828547" y="3075641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61460" y="3108390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457061" y="3057184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34193" y="3272348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689463" y="2971136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9520" y="3496725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119812" y="3356243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554009" y="3303234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321096" y="3515823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554009" y="3548572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119812" y="3654590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316597" y="3707599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33882" y="3793910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336910" y="3299126"/>
            <a:ext cx="106018" cy="1060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16032" y="-11892"/>
            <a:ext cx="7886700" cy="1325563"/>
          </a:xfrm>
        </p:spPr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331304" y="1123318"/>
            <a:ext cx="8481392" cy="11491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 the data and send one cluster to each machine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Accurate models tend to be </a:t>
            </a:r>
            <a:r>
              <a:rPr lang="en-US" b="1" i="1" dirty="0" smtClean="0"/>
              <a:t>locally simple</a:t>
            </a:r>
            <a:r>
              <a:rPr lang="en-US" dirty="0" smtClean="0"/>
              <a:t> but </a:t>
            </a:r>
            <a:r>
              <a:rPr lang="en-US" b="1" i="1" dirty="0" smtClean="0"/>
              <a:t>globally complex.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38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06"/>
    </mc:Choice>
    <mc:Fallback xmlns="">
      <p:transition spd="slow" advTm="7530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4" y="1123318"/>
            <a:ext cx="8481392" cy="11491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Cluster the data and send one cluster to each machine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Accurate models tend to be </a:t>
            </a:r>
            <a:r>
              <a:rPr lang="en-US" b="1" i="1" dirty="0" smtClean="0"/>
              <a:t>locally simple</a:t>
            </a:r>
            <a:r>
              <a:rPr lang="en-US" dirty="0" smtClean="0"/>
              <a:t> but </a:t>
            </a:r>
            <a:r>
              <a:rPr lang="en-US" b="1" i="1" dirty="0" smtClean="0"/>
              <a:t>globally complex.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31304" y="4993874"/>
                <a:ext cx="8481392" cy="1804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Each machine learns a model for its </a:t>
                </a:r>
                <a:r>
                  <a:rPr lang="en-US" b="1" i="1" dirty="0" smtClean="0"/>
                  <a:t>local </a:t>
                </a:r>
                <a:r>
                  <a:rPr lang="en-US" dirty="0" smtClean="0"/>
                  <a:t>data.</a:t>
                </a:r>
              </a:p>
              <a:p>
                <a:r>
                  <a:rPr lang="en-US" dirty="0" smtClean="0"/>
                  <a:t>Additional clustering constraints:</a:t>
                </a:r>
              </a:p>
              <a:p>
                <a:pPr lvl="1"/>
                <a:r>
                  <a:rPr lang="en-US" b="1" i="1" dirty="0" smtClean="0"/>
                  <a:t>Balance:</a:t>
                </a:r>
                <a:r>
                  <a:rPr lang="en-US" dirty="0" smtClean="0"/>
                  <a:t> Clusters should have roughly the same number of points.</a:t>
                </a:r>
              </a:p>
              <a:p>
                <a:pPr lvl="1"/>
                <a:r>
                  <a:rPr lang="en-US" b="1" i="1" dirty="0" smtClean="0"/>
                  <a:t>Replication:</a:t>
                </a:r>
                <a:r>
                  <a:rPr lang="en-US" dirty="0" smtClean="0"/>
                  <a:t> Each point should be assigned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 smtClean="0"/>
                  <a:t> clusters.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4" y="4993874"/>
                <a:ext cx="8481392" cy="1804703"/>
              </a:xfrm>
              <a:prstGeom prst="rect">
                <a:avLst/>
              </a:prstGeom>
              <a:blipFill rotWithShape="0">
                <a:blip r:embed="rId2"/>
                <a:stretch>
                  <a:fillRect l="-1078" t="-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429030" y="2917465"/>
            <a:ext cx="106018" cy="106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63227" y="2864456"/>
            <a:ext cx="106018" cy="106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30314" y="3077045"/>
            <a:ext cx="106018" cy="106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63227" y="3109794"/>
            <a:ext cx="106018" cy="106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29030" y="3215812"/>
            <a:ext cx="106018" cy="106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25815" y="3268821"/>
            <a:ext cx="106018" cy="106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43100" y="3355132"/>
            <a:ext cx="106018" cy="106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46128" y="2860348"/>
            <a:ext cx="106018" cy="106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19762" y="3415804"/>
            <a:ext cx="106018" cy="106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23227" y="2900271"/>
            <a:ext cx="106018" cy="106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36910" y="4011221"/>
            <a:ext cx="106018" cy="1060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80018" y="3150673"/>
            <a:ext cx="106018" cy="106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56159" y="3289440"/>
            <a:ext cx="106018" cy="106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85664" y="3347380"/>
            <a:ext cx="106018" cy="106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15070" y="2951401"/>
            <a:ext cx="106018" cy="106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74000" y="3491077"/>
            <a:ext cx="106018" cy="106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461912" y="3603974"/>
            <a:ext cx="106018" cy="106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96109" y="3550965"/>
            <a:ext cx="106018" cy="106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79010" y="3546857"/>
            <a:ext cx="106018" cy="106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17209" y="3482129"/>
            <a:ext cx="106018" cy="106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133945" y="3738714"/>
            <a:ext cx="106018" cy="106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62144" y="3114907"/>
            <a:ext cx="106018" cy="106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08451" y="2760281"/>
            <a:ext cx="106018" cy="1060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89647" y="2729536"/>
            <a:ext cx="106018" cy="1060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63502" y="3227956"/>
            <a:ext cx="106018" cy="1060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32856" y="2720588"/>
            <a:ext cx="106018" cy="1060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061460" y="2863052"/>
            <a:ext cx="106018" cy="1060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828547" y="3075641"/>
            <a:ext cx="106018" cy="1060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61460" y="3108390"/>
            <a:ext cx="106018" cy="1060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457061" y="3057184"/>
            <a:ext cx="106018" cy="1060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34193" y="3272348"/>
            <a:ext cx="106018" cy="1060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689463" y="2971136"/>
            <a:ext cx="106018" cy="1060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9520" y="3496725"/>
            <a:ext cx="106018" cy="1060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119812" y="3356243"/>
            <a:ext cx="106018" cy="1060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554009" y="3303234"/>
            <a:ext cx="106018" cy="1060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321096" y="3515823"/>
            <a:ext cx="106018" cy="1060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554009" y="3548572"/>
            <a:ext cx="106018" cy="1060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119812" y="3654590"/>
            <a:ext cx="106018" cy="1060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316597" y="3707599"/>
            <a:ext cx="106018" cy="1060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33882" y="3793910"/>
            <a:ext cx="106018" cy="1060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336910" y="3299126"/>
            <a:ext cx="106018" cy="1060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69078" y="2503072"/>
            <a:ext cx="1745673" cy="16767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044310" y="2419270"/>
            <a:ext cx="1369607" cy="13155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773041" y="3041177"/>
            <a:ext cx="1245900" cy="1196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352367" y="427807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Machine 1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143055" y="383596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Machine 2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773041" y="432867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3</a:t>
            </a:r>
            <a:endParaRPr lang="en-US" dirty="0"/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16032" y="-11892"/>
            <a:ext cx="7886700" cy="1325563"/>
          </a:xfrm>
        </p:spPr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32458" y="3673033"/>
            <a:ext cx="914400" cy="914400"/>
            <a:chOff x="232458" y="3673033"/>
            <a:chExt cx="914400" cy="914400"/>
          </a:xfrm>
        </p:grpSpPr>
        <p:cxnSp>
          <p:nvCxnSpPr>
            <p:cNvPr id="75" name="Elbow Connector 74"/>
            <p:cNvCxnSpPr/>
            <p:nvPr/>
          </p:nvCxnSpPr>
          <p:spPr>
            <a:xfrm>
              <a:off x="232458" y="3673033"/>
              <a:ext cx="914400" cy="914400"/>
            </a:xfrm>
            <a:prstGeom prst="bentConnector3">
              <a:avLst>
                <a:gd name="adj1" fmla="val 84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eeform 76"/>
            <p:cNvSpPr/>
            <p:nvPr/>
          </p:nvSpPr>
          <p:spPr>
            <a:xfrm>
              <a:off x="312563" y="3844732"/>
              <a:ext cx="746568" cy="667170"/>
            </a:xfrm>
            <a:custGeom>
              <a:avLst/>
              <a:gdLst>
                <a:gd name="connsiteX0" fmla="*/ 0 w 1146874"/>
                <a:gd name="connsiteY0" fmla="*/ 542441 h 667170"/>
                <a:gd name="connsiteX1" fmla="*/ 418454 w 1146874"/>
                <a:gd name="connsiteY1" fmla="*/ 139485 h 667170"/>
                <a:gd name="connsiteX2" fmla="*/ 712922 w 1146874"/>
                <a:gd name="connsiteY2" fmla="*/ 666427 h 667170"/>
                <a:gd name="connsiteX3" fmla="*/ 1146874 w 1146874"/>
                <a:gd name="connsiteY3" fmla="*/ 0 h 6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6874" h="667170">
                  <a:moveTo>
                    <a:pt x="0" y="542441"/>
                  </a:moveTo>
                  <a:cubicBezTo>
                    <a:pt x="149817" y="330631"/>
                    <a:pt x="299634" y="118821"/>
                    <a:pt x="418454" y="139485"/>
                  </a:cubicBezTo>
                  <a:cubicBezTo>
                    <a:pt x="537274" y="160149"/>
                    <a:pt x="591519" y="689674"/>
                    <a:pt x="712922" y="666427"/>
                  </a:cubicBezTo>
                  <a:cubicBezTo>
                    <a:pt x="834325" y="643180"/>
                    <a:pt x="1146874" y="0"/>
                    <a:pt x="1146874" y="0"/>
                  </a:cubicBezTo>
                </a:path>
              </a:pathLst>
            </a:cu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281084" y="3793910"/>
            <a:ext cx="914400" cy="914400"/>
            <a:chOff x="3281084" y="3793910"/>
            <a:chExt cx="914400" cy="914400"/>
          </a:xfrm>
        </p:grpSpPr>
        <p:cxnSp>
          <p:nvCxnSpPr>
            <p:cNvPr id="80" name="Elbow Connector 79"/>
            <p:cNvCxnSpPr/>
            <p:nvPr/>
          </p:nvCxnSpPr>
          <p:spPr>
            <a:xfrm>
              <a:off x="3281084" y="3793910"/>
              <a:ext cx="914400" cy="914400"/>
            </a:xfrm>
            <a:prstGeom prst="bentConnector3">
              <a:avLst>
                <a:gd name="adj1" fmla="val 84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80"/>
            <p:cNvSpPr/>
            <p:nvPr/>
          </p:nvSpPr>
          <p:spPr>
            <a:xfrm>
              <a:off x="3361189" y="3965609"/>
              <a:ext cx="746568" cy="667170"/>
            </a:xfrm>
            <a:custGeom>
              <a:avLst/>
              <a:gdLst>
                <a:gd name="connsiteX0" fmla="*/ 0 w 1146874"/>
                <a:gd name="connsiteY0" fmla="*/ 542441 h 667170"/>
                <a:gd name="connsiteX1" fmla="*/ 418454 w 1146874"/>
                <a:gd name="connsiteY1" fmla="*/ 139485 h 667170"/>
                <a:gd name="connsiteX2" fmla="*/ 712922 w 1146874"/>
                <a:gd name="connsiteY2" fmla="*/ 666427 h 667170"/>
                <a:gd name="connsiteX3" fmla="*/ 1146874 w 1146874"/>
                <a:gd name="connsiteY3" fmla="*/ 0 h 6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6874" h="667170">
                  <a:moveTo>
                    <a:pt x="0" y="542441"/>
                  </a:moveTo>
                  <a:cubicBezTo>
                    <a:pt x="149817" y="330631"/>
                    <a:pt x="299634" y="118821"/>
                    <a:pt x="418454" y="139485"/>
                  </a:cubicBezTo>
                  <a:cubicBezTo>
                    <a:pt x="537274" y="160149"/>
                    <a:pt x="591519" y="689674"/>
                    <a:pt x="712922" y="666427"/>
                  </a:cubicBezTo>
                  <a:cubicBezTo>
                    <a:pt x="834325" y="643180"/>
                    <a:pt x="1146874" y="0"/>
                    <a:pt x="1146874" y="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816308" y="3793910"/>
            <a:ext cx="914400" cy="914400"/>
            <a:chOff x="5816308" y="3793910"/>
            <a:chExt cx="914400" cy="914400"/>
          </a:xfrm>
        </p:grpSpPr>
        <p:cxnSp>
          <p:nvCxnSpPr>
            <p:cNvPr id="82" name="Elbow Connector 81"/>
            <p:cNvCxnSpPr/>
            <p:nvPr/>
          </p:nvCxnSpPr>
          <p:spPr>
            <a:xfrm>
              <a:off x="5816308" y="3793910"/>
              <a:ext cx="914400" cy="914400"/>
            </a:xfrm>
            <a:prstGeom prst="bentConnector3">
              <a:avLst>
                <a:gd name="adj1" fmla="val 84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82"/>
            <p:cNvSpPr/>
            <p:nvPr/>
          </p:nvSpPr>
          <p:spPr>
            <a:xfrm>
              <a:off x="5896413" y="3965609"/>
              <a:ext cx="746568" cy="667170"/>
            </a:xfrm>
            <a:custGeom>
              <a:avLst/>
              <a:gdLst>
                <a:gd name="connsiteX0" fmla="*/ 0 w 1146874"/>
                <a:gd name="connsiteY0" fmla="*/ 542441 h 667170"/>
                <a:gd name="connsiteX1" fmla="*/ 418454 w 1146874"/>
                <a:gd name="connsiteY1" fmla="*/ 139485 h 667170"/>
                <a:gd name="connsiteX2" fmla="*/ 712922 w 1146874"/>
                <a:gd name="connsiteY2" fmla="*/ 666427 h 667170"/>
                <a:gd name="connsiteX3" fmla="*/ 1146874 w 1146874"/>
                <a:gd name="connsiteY3" fmla="*/ 0 h 6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6874" h="667170">
                  <a:moveTo>
                    <a:pt x="0" y="542441"/>
                  </a:moveTo>
                  <a:cubicBezTo>
                    <a:pt x="149817" y="330631"/>
                    <a:pt x="299634" y="118821"/>
                    <a:pt x="418454" y="139485"/>
                  </a:cubicBezTo>
                  <a:cubicBezTo>
                    <a:pt x="537274" y="160149"/>
                    <a:pt x="591519" y="689674"/>
                    <a:pt x="712922" y="666427"/>
                  </a:cubicBezTo>
                  <a:cubicBezTo>
                    <a:pt x="834325" y="643180"/>
                    <a:pt x="1146874" y="0"/>
                    <a:pt x="1146874" y="0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04973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62" grpId="0" animBg="1"/>
      <p:bldP spid="63" grpId="0" animBg="1"/>
      <p:bldP spid="64" grpId="0" animBg="1"/>
      <p:bldP spid="66" grpId="0"/>
      <p:bldP spid="67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313671"/>
            <a:ext cx="8046720" cy="489362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Efficient algorithms with provable worst-case guarantees for </a:t>
            </a:r>
            <a:r>
              <a:rPr lang="en-US" dirty="0" smtClean="0"/>
              <a:t>balanced </a:t>
            </a:r>
            <a:r>
              <a:rPr lang="en-US" dirty="0" smtClean="0"/>
              <a:t>clustering with replication.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non-worst case data, we show that common clustering algorithms produce high-quality balanced </a:t>
            </a:r>
            <a:r>
              <a:rPr lang="en-US" dirty="0" err="1" smtClean="0"/>
              <a:t>clusterings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show how to efficiently partition a large dataset by clustering only a small sample.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empirically show that our technique significantly outperforms baseline methods and strongly scales.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6032" y="-118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Summary of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6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3003262"/>
            <a:ext cx="8617528" cy="12486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 smtClean="0"/>
              <a:t>How can we efficiently compute </a:t>
            </a:r>
            <a:r>
              <a:rPr lang="en-US" b="1" i="1" dirty="0" smtClean="0"/>
              <a:t>balanced </a:t>
            </a:r>
            <a:r>
              <a:rPr lang="en-US" b="1" i="1" dirty="0" err="1" smtClean="0"/>
              <a:t>clusterings</a:t>
            </a:r>
            <a:r>
              <a:rPr lang="en-US" b="1" i="1" dirty="0" smtClean="0"/>
              <a:t> with replication?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612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3984" y="1143190"/>
                <a:ext cx="9020016" cy="2546511"/>
              </a:xfrm>
            </p:spPr>
            <p:txBody>
              <a:bodyPr>
                <a:normAutofit/>
              </a:bodyPr>
              <a:lstStyle/>
              <a:p>
                <a:pPr marL="0" marR="0" lvl="1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Given a dataset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is-IS" dirty="0" smtClean="0"/>
                  <a:t>…</a:t>
                </a:r>
              </a:p>
              <a:p>
                <a:pPr marL="342900" lvl="1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is-IS" dirty="0" smtClean="0"/>
                  <a:t>Choose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is-IS" dirty="0" smtClean="0"/>
                  <a:t> centers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342900" lvl="1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Assign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 smtClean="0"/>
                  <a:t> centers: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342900" lvl="1" indent="-342900">
                  <a:lnSpc>
                    <a:spcPct val="100000"/>
                  </a:lnSpc>
                  <a:spcBef>
                    <a:spcPts val="0"/>
                  </a:spcBef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342900" lvl="1" indent="-3429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-means cost: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is-I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pPr marL="342900" lvl="1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Balance </a:t>
                </a:r>
                <a:r>
                  <a:rPr lang="en-US" dirty="0" smtClean="0"/>
                  <a:t>constraints: Each center has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ℓ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charset="0"/>
                      </a:rPr>
                      <m:t>𝐿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|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𝑆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/>
                  <a:t>points.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984" y="1143190"/>
                <a:ext cx="9020016" cy="2546511"/>
              </a:xfrm>
              <a:blipFill rotWithShape="0">
                <a:blip r:embed="rId2"/>
                <a:stretch>
                  <a:fillRect l="-1014" t="-1918" b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-11892"/>
                <a:ext cx="9144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Balanced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-means with replication</a:t>
                </a:r>
                <a:endParaRPr lang="en-US" dirty="0"/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1892"/>
                <a:ext cx="91440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3107880" y="3938846"/>
            <a:ext cx="3435928" cy="2703102"/>
            <a:chOff x="3107880" y="3992166"/>
            <a:chExt cx="3435928" cy="2703102"/>
          </a:xfrm>
        </p:grpSpPr>
        <p:sp>
          <p:nvSpPr>
            <p:cNvPr id="36" name="Rectangle 35"/>
            <p:cNvSpPr/>
            <p:nvPr/>
          </p:nvSpPr>
          <p:spPr>
            <a:xfrm>
              <a:off x="3107880" y="3992166"/>
              <a:ext cx="3435928" cy="27031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250"/>
            <p:cNvSpPr/>
            <p:nvPr/>
          </p:nvSpPr>
          <p:spPr>
            <a:xfrm>
              <a:off x="3459945" y="4656353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251"/>
            <p:cNvSpPr/>
            <p:nvPr/>
          </p:nvSpPr>
          <p:spPr>
            <a:xfrm>
              <a:off x="3517828" y="4399211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252"/>
            <p:cNvSpPr/>
            <p:nvPr/>
          </p:nvSpPr>
          <p:spPr>
            <a:xfrm>
              <a:off x="3879941" y="4564586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253"/>
            <p:cNvSpPr/>
            <p:nvPr/>
          </p:nvSpPr>
          <p:spPr>
            <a:xfrm>
              <a:off x="4053993" y="4256463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254"/>
            <p:cNvSpPr/>
            <p:nvPr/>
          </p:nvSpPr>
          <p:spPr>
            <a:xfrm>
              <a:off x="3790477" y="4798770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255"/>
            <p:cNvSpPr/>
            <p:nvPr/>
          </p:nvSpPr>
          <p:spPr>
            <a:xfrm>
              <a:off x="4088807" y="4697245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256"/>
            <p:cNvSpPr/>
            <p:nvPr/>
          </p:nvSpPr>
          <p:spPr>
            <a:xfrm>
              <a:off x="4461759" y="4448820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257"/>
            <p:cNvSpPr/>
            <p:nvPr/>
          </p:nvSpPr>
          <p:spPr>
            <a:xfrm>
              <a:off x="3971780" y="4931615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270"/>
            <p:cNvSpPr/>
            <p:nvPr/>
          </p:nvSpPr>
          <p:spPr>
            <a:xfrm>
              <a:off x="4435166" y="4640760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250"/>
            <p:cNvSpPr/>
            <p:nvPr/>
          </p:nvSpPr>
          <p:spPr>
            <a:xfrm>
              <a:off x="5944034" y="5467656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251"/>
            <p:cNvSpPr/>
            <p:nvPr/>
          </p:nvSpPr>
          <p:spPr>
            <a:xfrm>
              <a:off x="5695419" y="5378377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252"/>
            <p:cNvSpPr/>
            <p:nvPr/>
          </p:nvSpPr>
          <p:spPr>
            <a:xfrm>
              <a:off x="5680518" y="5562245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253"/>
            <p:cNvSpPr/>
            <p:nvPr/>
          </p:nvSpPr>
          <p:spPr>
            <a:xfrm>
              <a:off x="5988766" y="5275711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254"/>
            <p:cNvSpPr/>
            <p:nvPr/>
          </p:nvSpPr>
          <p:spPr>
            <a:xfrm>
              <a:off x="5718939" y="5802011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255"/>
            <p:cNvSpPr/>
            <p:nvPr/>
          </p:nvSpPr>
          <p:spPr>
            <a:xfrm>
              <a:off x="6033498" y="5757279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256"/>
            <p:cNvSpPr/>
            <p:nvPr/>
          </p:nvSpPr>
          <p:spPr>
            <a:xfrm>
              <a:off x="6262336" y="5446479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257"/>
            <p:cNvSpPr/>
            <p:nvPr/>
          </p:nvSpPr>
          <p:spPr>
            <a:xfrm>
              <a:off x="5899302" y="5936207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270"/>
            <p:cNvSpPr/>
            <p:nvPr/>
          </p:nvSpPr>
          <p:spPr>
            <a:xfrm>
              <a:off x="6235743" y="5638419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251"/>
            <p:cNvSpPr/>
            <p:nvPr/>
          </p:nvSpPr>
          <p:spPr>
            <a:xfrm>
              <a:off x="3572299" y="6040203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252"/>
            <p:cNvSpPr/>
            <p:nvPr/>
          </p:nvSpPr>
          <p:spPr>
            <a:xfrm>
              <a:off x="3834400" y="6354615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253"/>
            <p:cNvSpPr/>
            <p:nvPr/>
          </p:nvSpPr>
          <p:spPr>
            <a:xfrm>
              <a:off x="4004579" y="5891475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255"/>
            <p:cNvSpPr/>
            <p:nvPr/>
          </p:nvSpPr>
          <p:spPr>
            <a:xfrm>
              <a:off x="4030286" y="6265151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270"/>
            <p:cNvSpPr/>
            <p:nvPr/>
          </p:nvSpPr>
          <p:spPr>
            <a:xfrm>
              <a:off x="3810830" y="5962686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270"/>
            <p:cNvSpPr/>
            <p:nvPr/>
          </p:nvSpPr>
          <p:spPr>
            <a:xfrm>
              <a:off x="3712337" y="5043029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270"/>
            <p:cNvSpPr/>
            <p:nvPr/>
          </p:nvSpPr>
          <p:spPr>
            <a:xfrm>
              <a:off x="3971780" y="5171918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270"/>
            <p:cNvSpPr/>
            <p:nvPr/>
          </p:nvSpPr>
          <p:spPr>
            <a:xfrm>
              <a:off x="4178271" y="5074366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270"/>
            <p:cNvSpPr/>
            <p:nvPr/>
          </p:nvSpPr>
          <p:spPr>
            <a:xfrm>
              <a:off x="3638515" y="6287525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252"/>
            <p:cNvSpPr/>
            <p:nvPr/>
          </p:nvSpPr>
          <p:spPr>
            <a:xfrm>
              <a:off x="3944792" y="4726714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270"/>
            <p:cNvSpPr/>
            <p:nvPr/>
          </p:nvSpPr>
          <p:spPr>
            <a:xfrm>
              <a:off x="3865952" y="6124814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250"/>
            <p:cNvSpPr/>
            <p:nvPr/>
          </p:nvSpPr>
          <p:spPr>
            <a:xfrm>
              <a:off x="5960246" y="5600602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107880" y="3938846"/>
            <a:ext cx="3435928" cy="2703102"/>
            <a:chOff x="3107880" y="3992166"/>
            <a:chExt cx="3435928" cy="2703102"/>
          </a:xfrm>
        </p:grpSpPr>
        <p:sp>
          <p:nvSpPr>
            <p:cNvPr id="72" name="Rectangle 71"/>
            <p:cNvSpPr/>
            <p:nvPr/>
          </p:nvSpPr>
          <p:spPr>
            <a:xfrm>
              <a:off x="3107880" y="3992166"/>
              <a:ext cx="3435928" cy="27031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Connector 250"/>
            <p:cNvSpPr/>
            <p:nvPr/>
          </p:nvSpPr>
          <p:spPr>
            <a:xfrm>
              <a:off x="3459945" y="4656353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Connector 251"/>
            <p:cNvSpPr/>
            <p:nvPr/>
          </p:nvSpPr>
          <p:spPr>
            <a:xfrm>
              <a:off x="3517828" y="4399211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lowchart: Connector 252"/>
            <p:cNvSpPr/>
            <p:nvPr/>
          </p:nvSpPr>
          <p:spPr>
            <a:xfrm>
              <a:off x="3879941" y="4564586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lowchart: Connector 253"/>
            <p:cNvSpPr/>
            <p:nvPr/>
          </p:nvSpPr>
          <p:spPr>
            <a:xfrm>
              <a:off x="4053993" y="4256463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lowchart: Connector 254"/>
            <p:cNvSpPr/>
            <p:nvPr/>
          </p:nvSpPr>
          <p:spPr>
            <a:xfrm>
              <a:off x="3790477" y="4798770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lowchart: Connector 255"/>
            <p:cNvSpPr/>
            <p:nvPr/>
          </p:nvSpPr>
          <p:spPr>
            <a:xfrm>
              <a:off x="4088807" y="4697245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lowchart: Connector 256"/>
            <p:cNvSpPr/>
            <p:nvPr/>
          </p:nvSpPr>
          <p:spPr>
            <a:xfrm>
              <a:off x="4461759" y="4448820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257"/>
            <p:cNvSpPr/>
            <p:nvPr/>
          </p:nvSpPr>
          <p:spPr>
            <a:xfrm>
              <a:off x="3971780" y="4931615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lowchart: Connector 270"/>
            <p:cNvSpPr/>
            <p:nvPr/>
          </p:nvSpPr>
          <p:spPr>
            <a:xfrm>
              <a:off x="4435166" y="4640760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lowchart: Connector 250"/>
            <p:cNvSpPr/>
            <p:nvPr/>
          </p:nvSpPr>
          <p:spPr>
            <a:xfrm>
              <a:off x="5944034" y="5467656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251"/>
            <p:cNvSpPr/>
            <p:nvPr/>
          </p:nvSpPr>
          <p:spPr>
            <a:xfrm>
              <a:off x="5695419" y="5378377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252"/>
            <p:cNvSpPr/>
            <p:nvPr/>
          </p:nvSpPr>
          <p:spPr>
            <a:xfrm>
              <a:off x="5680518" y="5562245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Connector 253"/>
            <p:cNvSpPr/>
            <p:nvPr/>
          </p:nvSpPr>
          <p:spPr>
            <a:xfrm>
              <a:off x="5988766" y="5275711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owchart: Connector 254"/>
            <p:cNvSpPr/>
            <p:nvPr/>
          </p:nvSpPr>
          <p:spPr>
            <a:xfrm>
              <a:off x="5718939" y="5802011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lowchart: Connector 255"/>
            <p:cNvSpPr/>
            <p:nvPr/>
          </p:nvSpPr>
          <p:spPr>
            <a:xfrm>
              <a:off x="6033498" y="5757279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256"/>
            <p:cNvSpPr/>
            <p:nvPr/>
          </p:nvSpPr>
          <p:spPr>
            <a:xfrm>
              <a:off x="6262336" y="5446479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lowchart: Connector 257"/>
            <p:cNvSpPr/>
            <p:nvPr/>
          </p:nvSpPr>
          <p:spPr>
            <a:xfrm>
              <a:off x="5899302" y="5936207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270"/>
            <p:cNvSpPr/>
            <p:nvPr/>
          </p:nvSpPr>
          <p:spPr>
            <a:xfrm>
              <a:off x="6235743" y="5638419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lowchart: Connector 251"/>
            <p:cNvSpPr/>
            <p:nvPr/>
          </p:nvSpPr>
          <p:spPr>
            <a:xfrm>
              <a:off x="3572299" y="6040203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252"/>
            <p:cNvSpPr/>
            <p:nvPr/>
          </p:nvSpPr>
          <p:spPr>
            <a:xfrm>
              <a:off x="3834400" y="6354615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Connector 253"/>
            <p:cNvSpPr/>
            <p:nvPr/>
          </p:nvSpPr>
          <p:spPr>
            <a:xfrm>
              <a:off x="4004579" y="5891475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lowchart: Connector 255"/>
            <p:cNvSpPr/>
            <p:nvPr/>
          </p:nvSpPr>
          <p:spPr>
            <a:xfrm>
              <a:off x="4030286" y="6265151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lowchart: Connector 270"/>
            <p:cNvSpPr/>
            <p:nvPr/>
          </p:nvSpPr>
          <p:spPr>
            <a:xfrm>
              <a:off x="3810830" y="5962686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lowchart: Connector 270"/>
            <p:cNvSpPr/>
            <p:nvPr/>
          </p:nvSpPr>
          <p:spPr>
            <a:xfrm>
              <a:off x="3712337" y="5043029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270"/>
            <p:cNvSpPr/>
            <p:nvPr/>
          </p:nvSpPr>
          <p:spPr>
            <a:xfrm>
              <a:off x="3971780" y="5171918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lowchart: Connector 270"/>
            <p:cNvSpPr/>
            <p:nvPr/>
          </p:nvSpPr>
          <p:spPr>
            <a:xfrm>
              <a:off x="4178271" y="5074366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Connector 270"/>
            <p:cNvSpPr/>
            <p:nvPr/>
          </p:nvSpPr>
          <p:spPr>
            <a:xfrm>
              <a:off x="3638515" y="6287525"/>
              <a:ext cx="89464" cy="8946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879941" y="4498113"/>
              <a:ext cx="457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1801" y="5936207"/>
              <a:ext cx="457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06273" y="5411032"/>
              <a:ext cx="457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107880" y="3938846"/>
            <a:ext cx="3435928" cy="2703102"/>
            <a:chOff x="3107880" y="3992166"/>
            <a:chExt cx="3435928" cy="2703102"/>
          </a:xfrm>
        </p:grpSpPr>
        <p:sp>
          <p:nvSpPr>
            <p:cNvPr id="105" name="Rectangle 104"/>
            <p:cNvSpPr/>
            <p:nvPr/>
          </p:nvSpPr>
          <p:spPr>
            <a:xfrm>
              <a:off x="3107880" y="3992166"/>
              <a:ext cx="3435928" cy="27031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lowchart: Connector 250"/>
            <p:cNvSpPr/>
            <p:nvPr/>
          </p:nvSpPr>
          <p:spPr>
            <a:xfrm>
              <a:off x="3459945" y="4656353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251"/>
            <p:cNvSpPr/>
            <p:nvPr/>
          </p:nvSpPr>
          <p:spPr>
            <a:xfrm>
              <a:off x="3517828" y="4399211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252"/>
            <p:cNvSpPr/>
            <p:nvPr/>
          </p:nvSpPr>
          <p:spPr>
            <a:xfrm>
              <a:off x="3879941" y="4564586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lowchart: Connector 253"/>
            <p:cNvSpPr/>
            <p:nvPr/>
          </p:nvSpPr>
          <p:spPr>
            <a:xfrm>
              <a:off x="4053993" y="4256463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lowchart: Connector 254"/>
            <p:cNvSpPr/>
            <p:nvPr/>
          </p:nvSpPr>
          <p:spPr>
            <a:xfrm>
              <a:off x="3790477" y="4798770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lowchart: Connector 255"/>
            <p:cNvSpPr/>
            <p:nvPr/>
          </p:nvSpPr>
          <p:spPr>
            <a:xfrm>
              <a:off x="4088807" y="4697245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lowchart: Connector 256"/>
            <p:cNvSpPr/>
            <p:nvPr/>
          </p:nvSpPr>
          <p:spPr>
            <a:xfrm>
              <a:off x="4461759" y="4448820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257"/>
            <p:cNvSpPr/>
            <p:nvPr/>
          </p:nvSpPr>
          <p:spPr>
            <a:xfrm>
              <a:off x="3971780" y="4931615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lowchart: Connector 270"/>
            <p:cNvSpPr/>
            <p:nvPr/>
          </p:nvSpPr>
          <p:spPr>
            <a:xfrm>
              <a:off x="4435166" y="4640760"/>
              <a:ext cx="89464" cy="8946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lowchart: Connector 250"/>
            <p:cNvSpPr/>
            <p:nvPr/>
          </p:nvSpPr>
          <p:spPr>
            <a:xfrm>
              <a:off x="5944034" y="5467656"/>
              <a:ext cx="89464" cy="89464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Connector 251"/>
            <p:cNvSpPr/>
            <p:nvPr/>
          </p:nvSpPr>
          <p:spPr>
            <a:xfrm>
              <a:off x="5695419" y="5378377"/>
              <a:ext cx="89464" cy="89464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Connector 252"/>
            <p:cNvSpPr/>
            <p:nvPr/>
          </p:nvSpPr>
          <p:spPr>
            <a:xfrm>
              <a:off x="5680518" y="5562245"/>
              <a:ext cx="89464" cy="89464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lowchart: Connector 253"/>
            <p:cNvSpPr/>
            <p:nvPr/>
          </p:nvSpPr>
          <p:spPr>
            <a:xfrm>
              <a:off x="5988766" y="5275711"/>
              <a:ext cx="89464" cy="89464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lowchart: Connector 254"/>
            <p:cNvSpPr/>
            <p:nvPr/>
          </p:nvSpPr>
          <p:spPr>
            <a:xfrm>
              <a:off x="5718939" y="5802011"/>
              <a:ext cx="89464" cy="89464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255"/>
            <p:cNvSpPr/>
            <p:nvPr/>
          </p:nvSpPr>
          <p:spPr>
            <a:xfrm>
              <a:off x="6033498" y="5757279"/>
              <a:ext cx="89464" cy="89464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Connector 256"/>
            <p:cNvSpPr/>
            <p:nvPr/>
          </p:nvSpPr>
          <p:spPr>
            <a:xfrm>
              <a:off x="6262336" y="5446479"/>
              <a:ext cx="89464" cy="89464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257"/>
            <p:cNvSpPr/>
            <p:nvPr/>
          </p:nvSpPr>
          <p:spPr>
            <a:xfrm>
              <a:off x="5899302" y="5936207"/>
              <a:ext cx="89464" cy="89464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Connector 270"/>
            <p:cNvSpPr/>
            <p:nvPr/>
          </p:nvSpPr>
          <p:spPr>
            <a:xfrm>
              <a:off x="6235743" y="5638419"/>
              <a:ext cx="89464" cy="89464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lowchart: Connector 251"/>
            <p:cNvSpPr/>
            <p:nvPr/>
          </p:nvSpPr>
          <p:spPr>
            <a:xfrm>
              <a:off x="3572299" y="6040203"/>
              <a:ext cx="89464" cy="89464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Connector 252"/>
            <p:cNvSpPr/>
            <p:nvPr/>
          </p:nvSpPr>
          <p:spPr>
            <a:xfrm>
              <a:off x="3834400" y="6354615"/>
              <a:ext cx="89464" cy="89464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253"/>
            <p:cNvSpPr/>
            <p:nvPr/>
          </p:nvSpPr>
          <p:spPr>
            <a:xfrm>
              <a:off x="4004579" y="5891475"/>
              <a:ext cx="89464" cy="89464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255"/>
            <p:cNvSpPr/>
            <p:nvPr/>
          </p:nvSpPr>
          <p:spPr>
            <a:xfrm>
              <a:off x="4030286" y="6265151"/>
              <a:ext cx="89464" cy="89464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270"/>
            <p:cNvSpPr/>
            <p:nvPr/>
          </p:nvSpPr>
          <p:spPr>
            <a:xfrm>
              <a:off x="3810830" y="5962686"/>
              <a:ext cx="89464" cy="89464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270"/>
            <p:cNvSpPr/>
            <p:nvPr/>
          </p:nvSpPr>
          <p:spPr>
            <a:xfrm>
              <a:off x="3712337" y="5043029"/>
              <a:ext cx="89464" cy="89464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270"/>
            <p:cNvSpPr/>
            <p:nvPr/>
          </p:nvSpPr>
          <p:spPr>
            <a:xfrm>
              <a:off x="3971780" y="5171918"/>
              <a:ext cx="89464" cy="89464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270"/>
            <p:cNvSpPr/>
            <p:nvPr/>
          </p:nvSpPr>
          <p:spPr>
            <a:xfrm>
              <a:off x="4178271" y="5074366"/>
              <a:ext cx="89464" cy="89464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270"/>
            <p:cNvSpPr/>
            <p:nvPr/>
          </p:nvSpPr>
          <p:spPr>
            <a:xfrm>
              <a:off x="3638515" y="6287525"/>
              <a:ext cx="89464" cy="89464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79941" y="4498113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801801" y="5936207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6"/>
                  </a:solidFill>
                </a:rPr>
                <a:t>x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906273" y="5411032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5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09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5809" y="-14479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LP-Rounding 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332668" y="4449299"/>
            <a:ext cx="8326773" cy="1803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68" y="4436588"/>
            <a:ext cx="133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Theorem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60868" y="4910963"/>
                <a:ext cx="8470371" cy="1341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The LP-rounding algorithm returns a constant factor approximation for </a:t>
                </a:r>
                <a:r>
                  <a:rPr lang="en-US" sz="2400" dirty="0" smtClean="0"/>
                  <a:t>balanced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-means clustering with replication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≥2</m:t>
                    </m:r>
                  </m:oMath>
                </a14:m>
                <a:r>
                  <a:rPr lang="en-US" sz="2400" dirty="0" smtClean="0"/>
                  <a:t> and violates the upper capacities by at most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+2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68" y="4910963"/>
                <a:ext cx="8470371" cy="1341586"/>
              </a:xfrm>
              <a:prstGeom prst="rect">
                <a:avLst/>
              </a:prstGeom>
              <a:blipFill rotWithShape="0">
                <a:blip r:embed="rId2"/>
                <a:stretch>
                  <a:fillRect l="-1152" t="-3636" r="-18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0868" y="6374023"/>
                <a:ext cx="7172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* We have analogous results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-median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-center clustering as well.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68" y="6374023"/>
                <a:ext cx="717222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6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0" y="870637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Can formulate problem as an </a:t>
            </a:r>
            <a:r>
              <a:rPr lang="en-US" sz="2200" b="1" i="1" dirty="0" smtClean="0"/>
              <a:t>integer program </a:t>
            </a:r>
            <a:r>
              <a:rPr lang="en-US" sz="2200" dirty="0" smtClean="0"/>
              <a:t>(NP Hard to solve exactly).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The </a:t>
            </a:r>
            <a:r>
              <a:rPr lang="en-US" sz="2200" b="1" i="1" dirty="0" smtClean="0"/>
              <a:t>linear program </a:t>
            </a:r>
            <a:r>
              <a:rPr lang="en-US" sz="2200" dirty="0" smtClean="0"/>
              <a:t>relaxation can be solved efficiently</a:t>
            </a:r>
            <a:r>
              <a:rPr lang="is-IS" sz="2200" dirty="0" smtClean="0"/>
              <a:t>…</a:t>
            </a:r>
            <a:endParaRPr lang="en-US" sz="22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200" dirty="0" smtClean="0"/>
              <a:t> but gives ”fractional” centers and “fractional” assignments.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809" y="2514334"/>
            <a:ext cx="89323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Compute a coarse clustering of the data using a simple greedy procedure.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Combine centers within each coarse cluster to form “whole” centers.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Find </a:t>
            </a:r>
            <a:r>
              <a:rPr lang="en-US" sz="2200" dirty="0"/>
              <a:t>o</a:t>
            </a:r>
            <a:r>
              <a:rPr lang="en-US" sz="2200" dirty="0" smtClean="0"/>
              <a:t>ptimal assignments by solving a min-cost flow problem.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069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/>
      <p:bldP spid="3" grpId="0"/>
      <p:bldP spid="17" grpId="0" build="p" bldLvl="2"/>
      <p:bldP spid="2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2500</TotalTime>
  <Words>1581</Words>
  <Application>Microsoft Office PowerPoint</Application>
  <PresentationFormat>On-screen Show (4:3)</PresentationFormat>
  <Paragraphs>257</Paragraphs>
  <Slides>32</Slides>
  <Notes>2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Wingdings 2</vt:lpstr>
      <vt:lpstr>Office Theme</vt:lpstr>
      <vt:lpstr>Data Driven Resource Allocation for Distributed Learning</vt:lpstr>
      <vt:lpstr>Outline</vt:lpstr>
      <vt:lpstr>The problem</vt:lpstr>
      <vt:lpstr>Our approach</vt:lpstr>
      <vt:lpstr>Our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Thanks!</vt:lpstr>
      <vt:lpstr>Extra Slides (You’ve gone too far!)</vt:lpstr>
      <vt:lpstr>Capacitated k-means with replication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Dick</dc:creator>
  <cp:lastModifiedBy>Colin</cp:lastModifiedBy>
  <cp:revision>110</cp:revision>
  <dcterms:created xsi:type="dcterms:W3CDTF">2017-02-02T17:53:46Z</dcterms:created>
  <dcterms:modified xsi:type="dcterms:W3CDTF">2017-02-05T13:53:55Z</dcterms:modified>
</cp:coreProperties>
</file>