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8" r:id="rId8"/>
    <p:sldId id="261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719" autoAdjust="0"/>
  </p:normalViewPr>
  <p:slideViewPr>
    <p:cSldViewPr snapToGrid="0">
      <p:cViewPr varScale="1">
        <p:scale>
          <a:sx n="40" d="100"/>
          <a:sy n="40" d="100"/>
        </p:scale>
        <p:origin x="30" y="810"/>
      </p:cViewPr>
      <p:guideLst/>
    </p:cSldViewPr>
  </p:slideViewPr>
  <p:outlineViewPr>
    <p:cViewPr>
      <p:scale>
        <a:sx n="33" d="100"/>
        <a:sy n="33" d="100"/>
      </p:scale>
      <p:origin x="0" y="-37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M1\Downloads\Group%20C\Churn%20of%20School%20Vodaphone%20(Responses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M1\Downloads\Group%20C\Churn%20of%20School%20Vodaphone%20(Responses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[Churn of School Vodaphone (Responses).xlsx]Sheet1!PivotTable2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layout>
        <c:manualLayout>
          <c:xMode val="edge"/>
          <c:yMode val="edge"/>
          <c:x val="0.40447732225964667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Sheet1!$B$13</c:f>
              <c:strCache>
                <c:ptCount val="1"/>
                <c:pt idx="0">
                  <c:v>Total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E0D-4396-B017-0FC65E8130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E0D-4396-B017-0FC65E8130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Sheet1!$A$14:$A$16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Sheet1!$B$14:$B$16</c:f>
              <c:numCache>
                <c:formatCode>General</c:formatCode>
                <c:ptCount val="2"/>
                <c:pt idx="0">
                  <c:v>61</c:v>
                </c:pt>
                <c:pt idx="1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0D-4396-B017-0FC65E8130B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[Churn of School Vodaphone (Responses).xlsx]Sheet1!PivotTable2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Have Sim</a:t>
            </a:r>
            <a:r>
              <a:rPr lang="en-US" baseline="0" dirty="0" smtClean="0"/>
              <a:t> and actively using it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 w="9525" cap="flat" cmpd="sng" algn="ctr">
              <a:noFill/>
              <a:round/>
            </a:ln>
            <a:effectLst/>
          </c:spPr>
        </c:marker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multiLvlStrRef>
              <c:f>Sheet1!$A$14:$A$17</c:f>
              <c:multiLvlStrCache>
                <c:ptCount val="2"/>
                <c:lvl>
                  <c:pt idx="0">
                    <c:v>No</c:v>
                  </c:pt>
                  <c:pt idx="1">
                    <c:v>Yes</c:v>
                  </c:pt>
                </c:lvl>
                <c:lvl>
                  <c:pt idx="0">
                    <c:v>Yes</c:v>
                  </c:pt>
                </c:lvl>
              </c:multiLvlStrCache>
            </c:multiLvlStrRef>
          </c:cat>
          <c:val>
            <c:numRef>
              <c:f>Sheet1!$B$14:$B$17</c:f>
              <c:numCache>
                <c:formatCode>General</c:formatCode>
                <c:ptCount val="2"/>
                <c:pt idx="0">
                  <c:v>17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99-41E4-9EB1-F59BDC747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7590607"/>
        <c:axId val="37593519"/>
      </c:barChart>
      <c:valAx>
        <c:axId val="37593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0607"/>
        <c:crosses val="autoZero"/>
        <c:crossBetween val="between"/>
      </c:valAx>
      <c:catAx>
        <c:axId val="375906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35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[Churn of School Vodaphone (Responses).xlsx]Sheet1!PivotTable1</c:name>
    <c:fmtId val="5"/>
  </c:pivotSource>
  <c:chart>
    <c:autoTitleDeleted val="1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1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1.3285024154589372E-2"/>
          <c:y val="0.11448162738480984"/>
          <c:w val="0.97342995169082125"/>
          <c:h val="0.822811304081051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College of Art and Built Environment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4"/>
                <c:pt idx="0">
                  <c:v>Level 100</c:v>
                </c:pt>
                <c:pt idx="1">
                  <c:v>Level 200</c:v>
                </c:pt>
                <c:pt idx="2">
                  <c:v>Level 300</c:v>
                </c:pt>
                <c:pt idx="3">
                  <c:v>Level 400</c:v>
                </c:pt>
              </c:strCache>
            </c:strRef>
          </c:cat>
          <c:val>
            <c:numRef>
              <c:f>Sheet1!$B$5:$B$9</c:f>
              <c:numCache>
                <c:formatCode>General</c:formatCode>
                <c:ptCount val="4"/>
                <c:pt idx="0">
                  <c:v>8</c:v>
                </c:pt>
                <c:pt idx="1">
                  <c:v>11</c:v>
                </c:pt>
                <c:pt idx="2">
                  <c:v>8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3-4329-8DF5-9E4CB9A409B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College of Engineering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4"/>
                <c:pt idx="0">
                  <c:v>Level 100</c:v>
                </c:pt>
                <c:pt idx="1">
                  <c:v>Level 200</c:v>
                </c:pt>
                <c:pt idx="2">
                  <c:v>Level 300</c:v>
                </c:pt>
                <c:pt idx="3">
                  <c:v>Level 400</c:v>
                </c:pt>
              </c:strCache>
            </c:strRef>
          </c:cat>
          <c:val>
            <c:numRef>
              <c:f>Sheet1!$C$5:$C$9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C3-4329-8DF5-9E4CB9A409B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College of Humanity and Social Science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4"/>
                <c:pt idx="0">
                  <c:v>Level 100</c:v>
                </c:pt>
                <c:pt idx="1">
                  <c:v>Level 200</c:v>
                </c:pt>
                <c:pt idx="2">
                  <c:v>Level 300</c:v>
                </c:pt>
                <c:pt idx="3">
                  <c:v>Level 400</c:v>
                </c:pt>
              </c:strCache>
            </c:strRef>
          </c:cat>
          <c:val>
            <c:numRef>
              <c:f>Sheet1!$D$5:$D$9</c:f>
              <c:numCache>
                <c:formatCode>General</c:formatCode>
                <c:ptCount val="4"/>
                <c:pt idx="0">
                  <c:v>4</c:v>
                </c:pt>
                <c:pt idx="1">
                  <c:v>11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C3-4329-8DF5-9E4CB9A409B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College of Science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4"/>
                <c:pt idx="0">
                  <c:v>Level 100</c:v>
                </c:pt>
                <c:pt idx="1">
                  <c:v>Level 200</c:v>
                </c:pt>
                <c:pt idx="2">
                  <c:v>Level 300</c:v>
                </c:pt>
                <c:pt idx="3">
                  <c:v>Level 400</c:v>
                </c:pt>
              </c:strCache>
            </c:strRef>
          </c:cat>
          <c:val>
            <c:numRef>
              <c:f>Sheet1!$E$5:$E$9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9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6C3-4329-8DF5-9E4CB9A409B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37591023"/>
        <c:axId val="37589359"/>
      </c:barChart>
      <c:catAx>
        <c:axId val="3759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89359"/>
        <c:crosses val="autoZero"/>
        <c:auto val="1"/>
        <c:lblAlgn val="ctr"/>
        <c:lblOffset val="100"/>
        <c:noMultiLvlLbl val="0"/>
      </c:catAx>
      <c:valAx>
        <c:axId val="37589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1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[Churn of School Vodaphone (Responses).xlsx]Sheet1!PivotTable8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Factors that students dislike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3.1423009623797023E-2"/>
          <c:y val="0.18581682425543733"/>
          <c:w val="0.57326509186351704"/>
          <c:h val="0.81418317574456267"/>
        </c:manualLayout>
      </c:layout>
      <c:doughnutChart>
        <c:varyColors val="1"/>
        <c:ser>
          <c:idx val="0"/>
          <c:order val="0"/>
          <c:tx>
            <c:strRef>
              <c:f>Sheet1!$B$28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11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C63-40BA-8789-3FC70BD723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63-40BA-8789-3FC70BD723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C63-40BA-8789-3FC70BD723F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Sheet1!$A$29:$A$32</c:f>
              <c:strCache>
                <c:ptCount val="3"/>
                <c:pt idx="0">
                  <c:v>Bad network</c:v>
                </c:pt>
                <c:pt idx="1">
                  <c:v>Bad network, Poor network connection</c:v>
                </c:pt>
                <c:pt idx="2">
                  <c:v>Poor network connection</c:v>
                </c:pt>
              </c:strCache>
            </c:strRef>
          </c:cat>
          <c:val>
            <c:numRef>
              <c:f>Sheet1!$B$29:$B$32</c:f>
              <c:numCache>
                <c:formatCode>General</c:formatCode>
                <c:ptCount val="3"/>
                <c:pt idx="0">
                  <c:v>41</c:v>
                </c:pt>
                <c:pt idx="1">
                  <c:v>1</c:v>
                </c:pt>
                <c:pt idx="2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63-40BA-8789-3FC70BD723F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2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6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3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4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1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9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4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7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CFE-A783-4AEE-9DEB-C2F74E9BB758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4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2CFE-A783-4AEE-9DEB-C2F74E9BB758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7E95-C073-478B-BE80-F2D0420FC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9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13274" y="-1153862"/>
            <a:ext cx="8091054" cy="10163703"/>
            <a:chOff x="-484340" y="-719498"/>
            <a:chExt cx="8611926" cy="10883584"/>
          </a:xfrm>
        </p:grpSpPr>
        <p:sp>
          <p:nvSpPr>
            <p:cNvPr id="8" name="Rectangle 7"/>
            <p:cNvSpPr/>
            <p:nvPr/>
          </p:nvSpPr>
          <p:spPr>
            <a:xfrm rot="2392987">
              <a:off x="-484340" y="-719498"/>
              <a:ext cx="8611926" cy="108835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0187" y="1565450"/>
              <a:ext cx="4676364" cy="6031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Decoding Customer Retention and Churn: Harnessing Technological Advancements and Predictive Analytics in the Competitive Service Sectors - A Case Study of </a:t>
              </a:r>
              <a:r>
                <a:rPr lang="en-US" sz="3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Vodafone</a:t>
              </a:r>
              <a:endParaRPr lang="en-US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83033" y="-3015383"/>
            <a:ext cx="6766310" cy="11902420"/>
            <a:chOff x="7256979" y="-3826934"/>
            <a:chExt cx="6766310" cy="11902420"/>
          </a:xfrm>
          <a:blipFill dpi="0" rotWithShape="1">
            <a:blip r:embed="rId2"/>
            <a:srcRect/>
            <a:stretch>
              <a:fillRect l="-10000" t="1000" r="-15000" b="-4000"/>
            </a:stretch>
          </a:blipFill>
        </p:grpSpPr>
        <p:sp>
          <p:nvSpPr>
            <p:cNvPr id="4" name="Rectangle 3"/>
            <p:cNvSpPr/>
            <p:nvPr/>
          </p:nvSpPr>
          <p:spPr>
            <a:xfrm rot="18678930">
              <a:off x="8933932" y="2986128"/>
              <a:ext cx="7291136" cy="2887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 rot="18678930">
              <a:off x="5827889" y="1630048"/>
              <a:ext cx="7960806" cy="2887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 rot="18678930">
              <a:off x="5055201" y="-1625156"/>
              <a:ext cx="7291136" cy="2887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7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8"/>
          </a:xfrm>
        </p:spPr>
        <p:txBody>
          <a:bodyPr/>
          <a:lstStyle/>
          <a:p>
            <a:pPr algn="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based on College Groupings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405986"/>
              </p:ext>
            </p:extLst>
          </p:nvPr>
        </p:nvGraphicFramePr>
        <p:xfrm>
          <a:off x="838200" y="1395665"/>
          <a:ext cx="10515600" cy="4090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7115" y="5711253"/>
            <a:ext cx="1101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Disclaimer: College of Art And Built Environment recorded the most number of active users with college if engineering trailing at the bottom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7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6"/>
            <a:ext cx="10515600" cy="11210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factors that discourage use of Vodaphone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854376"/>
              </p:ext>
            </p:extLst>
          </p:nvPr>
        </p:nvGraphicFramePr>
        <p:xfrm>
          <a:off x="629587" y="1690688"/>
          <a:ext cx="10735508" cy="105251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126636">
                  <a:extLst>
                    <a:ext uri="{9D8B030D-6E8A-4147-A177-3AD203B41FA5}">
                      <a16:colId xmlns:a16="http://schemas.microsoft.com/office/drawing/2014/main" val="1614611306"/>
                    </a:ext>
                  </a:extLst>
                </a:gridCol>
                <a:gridCol w="899410">
                  <a:extLst>
                    <a:ext uri="{9D8B030D-6E8A-4147-A177-3AD203B41FA5}">
                      <a16:colId xmlns:a16="http://schemas.microsoft.com/office/drawing/2014/main" val="3437350956"/>
                    </a:ext>
                  </a:extLst>
                </a:gridCol>
                <a:gridCol w="1349115">
                  <a:extLst>
                    <a:ext uri="{9D8B030D-6E8A-4147-A177-3AD203B41FA5}">
                      <a16:colId xmlns:a16="http://schemas.microsoft.com/office/drawing/2014/main" val="1546540852"/>
                    </a:ext>
                  </a:extLst>
                </a:gridCol>
                <a:gridCol w="779488">
                  <a:extLst>
                    <a:ext uri="{9D8B030D-6E8A-4147-A177-3AD203B41FA5}">
                      <a16:colId xmlns:a16="http://schemas.microsoft.com/office/drawing/2014/main" val="1040901146"/>
                    </a:ext>
                  </a:extLst>
                </a:gridCol>
                <a:gridCol w="869430">
                  <a:extLst>
                    <a:ext uri="{9D8B030D-6E8A-4147-A177-3AD203B41FA5}">
                      <a16:colId xmlns:a16="http://schemas.microsoft.com/office/drawing/2014/main" val="1610747298"/>
                    </a:ext>
                  </a:extLst>
                </a:gridCol>
                <a:gridCol w="494675">
                  <a:extLst>
                    <a:ext uri="{9D8B030D-6E8A-4147-A177-3AD203B41FA5}">
                      <a16:colId xmlns:a16="http://schemas.microsoft.com/office/drawing/2014/main" val="1321445996"/>
                    </a:ext>
                  </a:extLst>
                </a:gridCol>
                <a:gridCol w="1216754">
                  <a:extLst>
                    <a:ext uri="{9D8B030D-6E8A-4147-A177-3AD203B41FA5}">
                      <a16:colId xmlns:a16="http://schemas.microsoft.com/office/drawing/2014/main" val="3404669268"/>
                    </a:ext>
                  </a:extLst>
                </a:gridCol>
              </a:tblGrid>
              <a:tr h="350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Count of Which network do you use aside the school vodaphone?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3291057"/>
                  </a:ext>
                </a:extLst>
              </a:tr>
              <a:tr h="35083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AirtelTigo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AirtelTigo</a:t>
                      </a:r>
                      <a:r>
                        <a:rPr lang="en-US" sz="1400" u="none" strike="noStrike" dirty="0">
                          <a:effectLst/>
                        </a:rPr>
                        <a:t>, MTN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Glo</a:t>
                      </a:r>
                      <a:r>
                        <a:rPr lang="en-US" sz="1400" u="none" strike="noStrike" dirty="0">
                          <a:effectLst/>
                        </a:rPr>
                        <a:t>, MTN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Glo</a:t>
                      </a:r>
                      <a:r>
                        <a:rPr lang="en-US" sz="1400" u="none" strike="noStrike" dirty="0">
                          <a:effectLst/>
                        </a:rPr>
                        <a:t>, MTN,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Grand 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2957078"/>
                  </a:ext>
                </a:extLst>
              </a:tr>
              <a:tr h="35083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209045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178902"/>
              </p:ext>
            </p:extLst>
          </p:nvPr>
        </p:nvGraphicFramePr>
        <p:xfrm>
          <a:off x="3462729" y="3076731"/>
          <a:ext cx="5261546" cy="321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01646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9107106">
            <a:off x="715320" y="89941"/>
            <a:ext cx="4976734" cy="9054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98298" cy="4351338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59" y="-3034132"/>
            <a:ext cx="10870110" cy="119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5400" b="1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Intense competition in the telecommunications sector due to an increase in customers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employ strategies to retain customers, such as upselling, increasing retention duration, and acquiring new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customer retention for profitability and revenue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machine learning for customer churn prediction based on past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375" y="-174818"/>
            <a:ext cx="1554615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 PREDICTION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4736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prediction is a critical priority across industries like banking, telecom, and insurance. Companies aim to understand what drives customers to leave and develop early warning systems to identify at-risk customers.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knowledge, companies can proactively implement retention strategies tailored to resolve specific customer grievances and prevent attrition.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467" y="-193741"/>
            <a:ext cx="1555273" cy="151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2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29261B"/>
                </a:solidFill>
                <a:latin typeface="__tiempos_b6f14e"/>
              </a:rPr>
              <a:t>Research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9261B"/>
                </a:solidFill>
                <a:latin typeface="__tiempos_b6f14e"/>
              </a:rPr>
              <a:t>Gain insights into the core factors causing </a:t>
            </a:r>
            <a:r>
              <a:rPr lang="en-US" dirty="0" smtClean="0">
                <a:solidFill>
                  <a:srgbClr val="29261B"/>
                </a:solidFill>
                <a:latin typeface="__tiempos_b6f14e"/>
              </a:rPr>
              <a:t>students </a:t>
            </a:r>
            <a:r>
              <a:rPr lang="en-US" dirty="0">
                <a:solidFill>
                  <a:srgbClr val="29261B"/>
                </a:solidFill>
                <a:latin typeface="__tiempos_b6f14e"/>
              </a:rPr>
              <a:t>dissatisfaction and churn</a:t>
            </a:r>
          </a:p>
          <a:p>
            <a:r>
              <a:rPr lang="en-US" dirty="0">
                <a:solidFill>
                  <a:srgbClr val="29261B"/>
                </a:solidFill>
                <a:latin typeface="__tiempos_b6f14e"/>
              </a:rPr>
              <a:t>Detect potential churners before they defect</a:t>
            </a:r>
          </a:p>
          <a:p>
            <a:r>
              <a:rPr lang="en-US" dirty="0" smtClean="0">
                <a:solidFill>
                  <a:srgbClr val="29261B"/>
                </a:solidFill>
                <a:latin typeface="__tiempos_b6f14e"/>
              </a:rPr>
              <a:t>Identify </a:t>
            </a:r>
            <a:r>
              <a:rPr lang="en-US" dirty="0">
                <a:solidFill>
                  <a:srgbClr val="29261B"/>
                </a:solidFill>
                <a:latin typeface="__tiempos_b6f14e"/>
              </a:rPr>
              <a:t>the main attributes that help the retention department keep customers and prevent churn</a:t>
            </a:r>
            <a:endParaRPr lang="en-US" b="0" i="0" dirty="0">
              <a:solidFill>
                <a:srgbClr val="29261B"/>
              </a:solidFill>
              <a:effectLst/>
              <a:latin typeface="__tiempos_b6f14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660" y="4441561"/>
            <a:ext cx="2670279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8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29261B"/>
                </a:solidFill>
                <a:latin typeface="__tiempos_b6f14e"/>
              </a:rPr>
              <a:t>Approach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user-generated content (posts, comments, reviews) using sentiment analysis</a:t>
            </a:r>
          </a:p>
          <a:p>
            <a:r>
              <a:rPr lang="en-US" dirty="0"/>
              <a:t>Build a dataset through surveys and analyze it using machine learning </a:t>
            </a:r>
            <a:r>
              <a:rPr lang="en-US" dirty="0" smtClean="0"/>
              <a:t>algorithms such as logistic regression and decision tree.</a:t>
            </a:r>
          </a:p>
          <a:p>
            <a:r>
              <a:rPr lang="en-US" dirty="0" smtClean="0"/>
              <a:t>A predictive methods like survival analysis can be used to check how long a student survives with the </a:t>
            </a:r>
            <a:r>
              <a:rPr lang="en-US" dirty="0" err="1" smtClean="0"/>
              <a:t>vodafone</a:t>
            </a:r>
            <a:r>
              <a:rPr lang="en-US" dirty="0" smtClean="0"/>
              <a:t> usage.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927" y="4446573"/>
            <a:ext cx="2670279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7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colleges that have more than a 4-year course duration were not included in our sample.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660" y="4328040"/>
            <a:ext cx="2670279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3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59" y="0"/>
            <a:ext cx="12192000" cy="6898878"/>
          </a:xfrm>
          <a:effectLst>
            <a:outerShdw blurRad="88900" dist="1765300" dir="2700000" sx="79000" sy="79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reeform 6"/>
          <p:cNvSpPr/>
          <p:nvPr/>
        </p:nvSpPr>
        <p:spPr>
          <a:xfrm>
            <a:off x="-126459" y="-160020"/>
            <a:ext cx="12192000" cy="7218918"/>
          </a:xfrm>
          <a:custGeom>
            <a:avLst/>
            <a:gdLst/>
            <a:ahLst/>
            <a:cxnLst/>
            <a:rect l="l" t="t" r="r" b="b"/>
            <a:pathLst>
              <a:path w="12192000" h="7218918">
                <a:moveTo>
                  <a:pt x="5709199" y="3701192"/>
                </a:moveTo>
                <a:cubicBezTo>
                  <a:pt x="5734671" y="3756940"/>
                  <a:pt x="5753655" y="3800674"/>
                  <a:pt x="5766150" y="3832393"/>
                </a:cubicBezTo>
                <a:cubicBezTo>
                  <a:pt x="5786815" y="3889583"/>
                  <a:pt x="5801233" y="3930914"/>
                  <a:pt x="5809403" y="3956386"/>
                </a:cubicBezTo>
                <a:cubicBezTo>
                  <a:pt x="5773358" y="3966958"/>
                  <a:pt x="5739958" y="3974408"/>
                  <a:pt x="5709199" y="3978733"/>
                </a:cubicBezTo>
                <a:cubicBezTo>
                  <a:pt x="5658257" y="3984500"/>
                  <a:pt x="5625577" y="3987384"/>
                  <a:pt x="5611159" y="3987384"/>
                </a:cubicBezTo>
                <a:cubicBezTo>
                  <a:pt x="5628941" y="3924426"/>
                  <a:pt x="5644321" y="3874685"/>
                  <a:pt x="5657296" y="3838160"/>
                </a:cubicBezTo>
                <a:cubicBezTo>
                  <a:pt x="5680844" y="3774722"/>
                  <a:pt x="5698146" y="3729066"/>
                  <a:pt x="5709199" y="3701192"/>
                </a:cubicBezTo>
                <a:close/>
                <a:moveTo>
                  <a:pt x="7581574" y="3541876"/>
                </a:moveTo>
                <a:cubicBezTo>
                  <a:pt x="7671925" y="3541876"/>
                  <a:pt x="7717100" y="3608678"/>
                  <a:pt x="7717100" y="3742282"/>
                </a:cubicBezTo>
                <a:cubicBezTo>
                  <a:pt x="7717100" y="3794186"/>
                  <a:pt x="7704125" y="3844408"/>
                  <a:pt x="7678173" y="3892948"/>
                </a:cubicBezTo>
                <a:cubicBezTo>
                  <a:pt x="7649818" y="3946293"/>
                  <a:pt x="7617137" y="3972966"/>
                  <a:pt x="7580132" y="3972966"/>
                </a:cubicBezTo>
                <a:cubicBezTo>
                  <a:pt x="7542165" y="3972966"/>
                  <a:pt x="7510206" y="3946774"/>
                  <a:pt x="7484254" y="3894389"/>
                </a:cubicBezTo>
                <a:cubicBezTo>
                  <a:pt x="7461186" y="3847772"/>
                  <a:pt x="7449652" y="3797550"/>
                  <a:pt x="7449652" y="3743724"/>
                </a:cubicBezTo>
                <a:cubicBezTo>
                  <a:pt x="7449652" y="3609159"/>
                  <a:pt x="7493626" y="3541876"/>
                  <a:pt x="7581574" y="3541876"/>
                </a:cubicBezTo>
                <a:close/>
                <a:moveTo>
                  <a:pt x="4819478" y="3541876"/>
                </a:moveTo>
                <a:cubicBezTo>
                  <a:pt x="4878590" y="3539473"/>
                  <a:pt x="4927129" y="3552209"/>
                  <a:pt x="4965096" y="3580083"/>
                </a:cubicBezTo>
                <a:cubicBezTo>
                  <a:pt x="5010752" y="3613724"/>
                  <a:pt x="5033580" y="3665868"/>
                  <a:pt x="5033580" y="3736515"/>
                </a:cubicBezTo>
                <a:cubicBezTo>
                  <a:pt x="5033580" y="3823502"/>
                  <a:pt x="5009070" y="3889343"/>
                  <a:pt x="4960051" y="3934038"/>
                </a:cubicBezTo>
                <a:cubicBezTo>
                  <a:pt x="4921122" y="3970082"/>
                  <a:pt x="4870900" y="3990027"/>
                  <a:pt x="4809385" y="3993872"/>
                </a:cubicBezTo>
                <a:close/>
                <a:moveTo>
                  <a:pt x="3809674" y="3541876"/>
                </a:moveTo>
                <a:cubicBezTo>
                  <a:pt x="3900025" y="3541876"/>
                  <a:pt x="3945200" y="3608678"/>
                  <a:pt x="3945200" y="3742282"/>
                </a:cubicBezTo>
                <a:cubicBezTo>
                  <a:pt x="3945200" y="3794186"/>
                  <a:pt x="3932224" y="3844408"/>
                  <a:pt x="3906272" y="3892948"/>
                </a:cubicBezTo>
                <a:cubicBezTo>
                  <a:pt x="3877918" y="3946293"/>
                  <a:pt x="3845237" y="3972966"/>
                  <a:pt x="3808232" y="3972966"/>
                </a:cubicBezTo>
                <a:cubicBezTo>
                  <a:pt x="3770265" y="3972966"/>
                  <a:pt x="3738306" y="3946774"/>
                  <a:pt x="3712354" y="3894389"/>
                </a:cubicBezTo>
                <a:cubicBezTo>
                  <a:pt x="3689286" y="3847772"/>
                  <a:pt x="3677751" y="3797550"/>
                  <a:pt x="3677751" y="3743724"/>
                </a:cubicBezTo>
                <a:cubicBezTo>
                  <a:pt x="3677751" y="3609159"/>
                  <a:pt x="3721726" y="3541876"/>
                  <a:pt x="3809674" y="3541876"/>
                </a:cubicBezTo>
                <a:close/>
                <a:moveTo>
                  <a:pt x="9059288" y="3085555"/>
                </a:moveTo>
                <a:cubicBezTo>
                  <a:pt x="9074186" y="3317680"/>
                  <a:pt x="9083558" y="3498382"/>
                  <a:pt x="9087402" y="3627661"/>
                </a:cubicBezTo>
                <a:lnTo>
                  <a:pt x="9108308" y="4192836"/>
                </a:lnTo>
                <a:lnTo>
                  <a:pt x="9753502" y="4192836"/>
                </a:lnTo>
                <a:cubicBezTo>
                  <a:pt x="9763113" y="4148141"/>
                  <a:pt x="9771284" y="4111136"/>
                  <a:pt x="9778012" y="4081820"/>
                </a:cubicBezTo>
                <a:cubicBezTo>
                  <a:pt x="9791948" y="4025110"/>
                  <a:pt x="9800840" y="3989306"/>
                  <a:pt x="9804684" y="3974408"/>
                </a:cubicBezTo>
                <a:cubicBezTo>
                  <a:pt x="9762873" y="3984500"/>
                  <a:pt x="9732836" y="3990267"/>
                  <a:pt x="9714574" y="3991709"/>
                </a:cubicBezTo>
                <a:cubicBezTo>
                  <a:pt x="9617975" y="3997476"/>
                  <a:pt x="9551654" y="4000600"/>
                  <a:pt x="9515609" y="4001080"/>
                </a:cubicBezTo>
                <a:lnTo>
                  <a:pt x="9522818" y="3840323"/>
                </a:lnTo>
                <a:cubicBezTo>
                  <a:pt x="9573760" y="3839842"/>
                  <a:pt x="9612208" y="3840323"/>
                  <a:pt x="9638160" y="3841765"/>
                </a:cubicBezTo>
                <a:cubicBezTo>
                  <a:pt x="9693908" y="3847051"/>
                  <a:pt x="9728752" y="3851376"/>
                  <a:pt x="9742688" y="3854741"/>
                </a:cubicBezTo>
                <a:cubicBezTo>
                  <a:pt x="9747974" y="3816293"/>
                  <a:pt x="9753982" y="3782412"/>
                  <a:pt x="9760710" y="3753096"/>
                </a:cubicBezTo>
                <a:cubicBezTo>
                  <a:pt x="9772244" y="3704556"/>
                  <a:pt x="9780655" y="3671395"/>
                  <a:pt x="9785942" y="3653613"/>
                </a:cubicBezTo>
                <a:cubicBezTo>
                  <a:pt x="9666274" y="3657458"/>
                  <a:pt x="9580008" y="3658659"/>
                  <a:pt x="9527143" y="3657218"/>
                </a:cubicBezTo>
                <a:lnTo>
                  <a:pt x="9537956" y="3519528"/>
                </a:lnTo>
                <a:cubicBezTo>
                  <a:pt x="9586016" y="3520490"/>
                  <a:pt x="9630230" y="3522893"/>
                  <a:pt x="9670600" y="3526737"/>
                </a:cubicBezTo>
                <a:cubicBezTo>
                  <a:pt x="9729712" y="3533946"/>
                  <a:pt x="9768160" y="3538992"/>
                  <a:pt x="9785942" y="3541876"/>
                </a:cubicBezTo>
                <a:lnTo>
                  <a:pt x="9816940" y="3085555"/>
                </a:lnTo>
                <a:close/>
                <a:moveTo>
                  <a:pt x="8116313" y="3085555"/>
                </a:moveTo>
                <a:cubicBezTo>
                  <a:pt x="8128808" y="3236460"/>
                  <a:pt x="8141064" y="3421488"/>
                  <a:pt x="8153079" y="3640637"/>
                </a:cubicBezTo>
                <a:cubicBezTo>
                  <a:pt x="8167015" y="3911210"/>
                  <a:pt x="8175907" y="4095276"/>
                  <a:pt x="8179751" y="4192836"/>
                </a:cubicBezTo>
                <a:lnTo>
                  <a:pt x="8411876" y="4192836"/>
                </a:lnTo>
                <a:lnTo>
                  <a:pt x="8419086" y="3810767"/>
                </a:lnTo>
                <a:cubicBezTo>
                  <a:pt x="8529621" y="3888622"/>
                  <a:pt x="8612763" y="3947014"/>
                  <a:pt x="8668512" y="3985942"/>
                </a:cubicBezTo>
                <a:cubicBezTo>
                  <a:pt x="8797310" y="4083982"/>
                  <a:pt x="8893188" y="4157753"/>
                  <a:pt x="8956146" y="4207254"/>
                </a:cubicBezTo>
                <a:cubicBezTo>
                  <a:pt x="8960951" y="3976090"/>
                  <a:pt x="8966959" y="3771598"/>
                  <a:pt x="8974168" y="3593780"/>
                </a:cubicBezTo>
                <a:cubicBezTo>
                  <a:pt x="8986182" y="3352043"/>
                  <a:pt x="8995554" y="3182634"/>
                  <a:pt x="9002282" y="3085555"/>
                </a:cubicBezTo>
                <a:lnTo>
                  <a:pt x="8734834" y="3085555"/>
                </a:lnTo>
                <a:cubicBezTo>
                  <a:pt x="8739159" y="3134095"/>
                  <a:pt x="8742042" y="3173023"/>
                  <a:pt x="8743484" y="3202339"/>
                </a:cubicBezTo>
                <a:cubicBezTo>
                  <a:pt x="8745406" y="3235499"/>
                  <a:pt x="8746368" y="3281155"/>
                  <a:pt x="8746368" y="3339307"/>
                </a:cubicBezTo>
                <a:lnTo>
                  <a:pt x="8478198" y="3085555"/>
                </a:lnTo>
                <a:close/>
                <a:moveTo>
                  <a:pt x="6287513" y="3085555"/>
                </a:moveTo>
                <a:cubicBezTo>
                  <a:pt x="6305295" y="3317200"/>
                  <a:pt x="6316108" y="3497902"/>
                  <a:pt x="6319953" y="3627661"/>
                </a:cubicBezTo>
                <a:lnTo>
                  <a:pt x="6342300" y="4192836"/>
                </a:lnTo>
                <a:lnTo>
                  <a:pt x="6746718" y="4192836"/>
                </a:lnTo>
                <a:lnTo>
                  <a:pt x="6752485" y="3941968"/>
                </a:lnTo>
                <a:cubicBezTo>
                  <a:pt x="6787568" y="3941007"/>
                  <a:pt x="6823132" y="3941968"/>
                  <a:pt x="6859176" y="3944851"/>
                </a:cubicBezTo>
                <a:cubicBezTo>
                  <a:pt x="6907715" y="3950618"/>
                  <a:pt x="6938713" y="3954944"/>
                  <a:pt x="6952170" y="3957827"/>
                </a:cubicBezTo>
                <a:cubicBezTo>
                  <a:pt x="6958418" y="3916496"/>
                  <a:pt x="6964185" y="3881173"/>
                  <a:pt x="6969471" y="3851857"/>
                </a:cubicBezTo>
                <a:cubicBezTo>
                  <a:pt x="6979564" y="3802356"/>
                  <a:pt x="6987013" y="3766792"/>
                  <a:pt x="6991819" y="3745166"/>
                </a:cubicBezTo>
                <a:cubicBezTo>
                  <a:pt x="6888492" y="3753336"/>
                  <a:pt x="6812078" y="3756940"/>
                  <a:pt x="6762577" y="3755979"/>
                </a:cubicBezTo>
                <a:lnTo>
                  <a:pt x="6774832" y="3523854"/>
                </a:lnTo>
                <a:cubicBezTo>
                  <a:pt x="6821930" y="3524335"/>
                  <a:pt x="6862780" y="3525296"/>
                  <a:pt x="6897383" y="3526737"/>
                </a:cubicBezTo>
                <a:cubicBezTo>
                  <a:pt x="6955054" y="3532024"/>
                  <a:pt x="6992780" y="3536109"/>
                  <a:pt x="7010562" y="3538992"/>
                </a:cubicBezTo>
                <a:lnTo>
                  <a:pt x="7040119" y="3085555"/>
                </a:lnTo>
                <a:close/>
                <a:moveTo>
                  <a:pt x="5583044" y="3085555"/>
                </a:moveTo>
                <a:cubicBezTo>
                  <a:pt x="5556612" y="3249436"/>
                  <a:pt x="5523692" y="3422689"/>
                  <a:pt x="5484283" y="3605314"/>
                </a:cubicBezTo>
                <a:cubicBezTo>
                  <a:pt x="5419884" y="3878290"/>
                  <a:pt x="5372306" y="4074130"/>
                  <a:pt x="5341547" y="4192836"/>
                </a:cubicBezTo>
                <a:lnTo>
                  <a:pt x="5550604" y="4192836"/>
                </a:lnTo>
                <a:lnTo>
                  <a:pt x="5589532" y="4053705"/>
                </a:lnTo>
                <a:cubicBezTo>
                  <a:pt x="5604911" y="4084944"/>
                  <a:pt x="5616686" y="4109213"/>
                  <a:pt x="5624856" y="4126515"/>
                </a:cubicBezTo>
                <a:lnTo>
                  <a:pt x="5665946" y="4213742"/>
                </a:lnTo>
                <a:cubicBezTo>
                  <a:pt x="5700549" y="4183465"/>
                  <a:pt x="5732028" y="4159195"/>
                  <a:pt x="5760382" y="4140932"/>
                </a:cubicBezTo>
                <a:cubicBezTo>
                  <a:pt x="5804597" y="4115942"/>
                  <a:pt x="5832231" y="4101284"/>
                  <a:pt x="5843284" y="4096958"/>
                </a:cubicBezTo>
                <a:lnTo>
                  <a:pt x="5869957" y="4192836"/>
                </a:lnTo>
                <a:lnTo>
                  <a:pt x="6264282" y="4192836"/>
                </a:lnTo>
                <a:cubicBezTo>
                  <a:pt x="6205650" y="3950138"/>
                  <a:pt x="6159753" y="3756700"/>
                  <a:pt x="6126593" y="3612523"/>
                </a:cubicBezTo>
                <a:cubicBezTo>
                  <a:pt x="6066519" y="3336664"/>
                  <a:pt x="6029754" y="3161008"/>
                  <a:pt x="6016297" y="3085555"/>
                </a:cubicBezTo>
                <a:close/>
                <a:moveTo>
                  <a:pt x="2340866" y="3085555"/>
                </a:moveTo>
                <a:cubicBezTo>
                  <a:pt x="2424969" y="3328253"/>
                  <a:pt x="2488407" y="3518327"/>
                  <a:pt x="2531180" y="3655776"/>
                </a:cubicBezTo>
                <a:cubicBezTo>
                  <a:pt x="2606633" y="3904241"/>
                  <a:pt x="2660459" y="4083262"/>
                  <a:pt x="2692658" y="4192836"/>
                </a:cubicBezTo>
                <a:lnTo>
                  <a:pt x="2943527" y="4192836"/>
                </a:lnTo>
                <a:cubicBezTo>
                  <a:pt x="3007445" y="3966478"/>
                  <a:pt x="3059589" y="3790341"/>
                  <a:pt x="3099959" y="3664427"/>
                </a:cubicBezTo>
                <a:cubicBezTo>
                  <a:pt x="3187907" y="3396737"/>
                  <a:pt x="3251826" y="3203780"/>
                  <a:pt x="3291715" y="3085555"/>
                </a:cubicBezTo>
                <a:lnTo>
                  <a:pt x="3040846" y="3085555"/>
                </a:lnTo>
                <a:cubicBezTo>
                  <a:pt x="3025468" y="3176387"/>
                  <a:pt x="3011771" y="3250157"/>
                  <a:pt x="2999756" y="3306867"/>
                </a:cubicBezTo>
                <a:cubicBezTo>
                  <a:pt x="2973804" y="3412116"/>
                  <a:pt x="2954100" y="3488050"/>
                  <a:pt x="2940643" y="3534667"/>
                </a:cubicBezTo>
                <a:cubicBezTo>
                  <a:pt x="2915172" y="3438549"/>
                  <a:pt x="2896429" y="3363096"/>
                  <a:pt x="2884414" y="3308309"/>
                </a:cubicBezTo>
                <a:cubicBezTo>
                  <a:pt x="2866632" y="3205462"/>
                  <a:pt x="2855338" y="3131211"/>
                  <a:pt x="2850532" y="3085555"/>
                </a:cubicBezTo>
                <a:close/>
                <a:moveTo>
                  <a:pt x="4670975" y="3066091"/>
                </a:moveTo>
                <a:cubicBezTo>
                  <a:pt x="4557555" y="3066091"/>
                  <a:pt x="4448701" y="3073540"/>
                  <a:pt x="4344413" y="3088439"/>
                </a:cubicBezTo>
                <a:cubicBezTo>
                  <a:pt x="4360754" y="3330176"/>
                  <a:pt x="4372048" y="3519769"/>
                  <a:pt x="4378295" y="3657218"/>
                </a:cubicBezTo>
                <a:lnTo>
                  <a:pt x="4397759" y="4192836"/>
                </a:lnTo>
                <a:cubicBezTo>
                  <a:pt x="4468405" y="4205812"/>
                  <a:pt x="4568609" y="4212300"/>
                  <a:pt x="4698368" y="4212300"/>
                </a:cubicBezTo>
                <a:cubicBezTo>
                  <a:pt x="4900216" y="4212300"/>
                  <a:pt x="5056649" y="4160637"/>
                  <a:pt x="5167665" y="4057310"/>
                </a:cubicBezTo>
                <a:cubicBezTo>
                  <a:pt x="5275317" y="3957827"/>
                  <a:pt x="5329144" y="3821339"/>
                  <a:pt x="5329144" y="3647846"/>
                </a:cubicBezTo>
                <a:cubicBezTo>
                  <a:pt x="5329144" y="3455130"/>
                  <a:pt x="5268109" y="3308309"/>
                  <a:pt x="5146038" y="3207385"/>
                </a:cubicBezTo>
                <a:cubicBezTo>
                  <a:pt x="5031658" y="3113189"/>
                  <a:pt x="4873303" y="3066091"/>
                  <a:pt x="4670975" y="3066091"/>
                </a:cubicBezTo>
                <a:close/>
                <a:moveTo>
                  <a:pt x="7580132" y="3043023"/>
                </a:moveTo>
                <a:cubicBezTo>
                  <a:pt x="7437397" y="3043023"/>
                  <a:pt x="7321815" y="3091562"/>
                  <a:pt x="7233386" y="3188642"/>
                </a:cubicBezTo>
                <a:cubicBezTo>
                  <a:pt x="7139671" y="3291969"/>
                  <a:pt x="7092813" y="3434224"/>
                  <a:pt x="7092813" y="3615406"/>
                </a:cubicBezTo>
                <a:cubicBezTo>
                  <a:pt x="7092813" y="3785055"/>
                  <a:pt x="7135826" y="3928031"/>
                  <a:pt x="7221852" y="4044334"/>
                </a:cubicBezTo>
                <a:cubicBezTo>
                  <a:pt x="7313164" y="4167845"/>
                  <a:pt x="7432591" y="4229601"/>
                  <a:pt x="7580132" y="4229601"/>
                </a:cubicBezTo>
                <a:cubicBezTo>
                  <a:pt x="7723348" y="4229601"/>
                  <a:pt x="7840853" y="4168326"/>
                  <a:pt x="7932645" y="4045775"/>
                </a:cubicBezTo>
                <a:cubicBezTo>
                  <a:pt x="8020113" y="3928511"/>
                  <a:pt x="8063847" y="3785055"/>
                  <a:pt x="8063847" y="3615406"/>
                </a:cubicBezTo>
                <a:cubicBezTo>
                  <a:pt x="8063847" y="3435185"/>
                  <a:pt x="8016989" y="3293170"/>
                  <a:pt x="7923274" y="3189363"/>
                </a:cubicBezTo>
                <a:cubicBezTo>
                  <a:pt x="7834846" y="3091803"/>
                  <a:pt x="7720465" y="3043023"/>
                  <a:pt x="7580132" y="3043023"/>
                </a:cubicBezTo>
                <a:close/>
                <a:moveTo>
                  <a:pt x="3808232" y="3043023"/>
                </a:moveTo>
                <a:cubicBezTo>
                  <a:pt x="3665497" y="3043023"/>
                  <a:pt x="3549915" y="3091562"/>
                  <a:pt x="3461486" y="3188642"/>
                </a:cubicBezTo>
                <a:cubicBezTo>
                  <a:pt x="3367771" y="3291969"/>
                  <a:pt x="3320913" y="3434224"/>
                  <a:pt x="3320913" y="3615406"/>
                </a:cubicBezTo>
                <a:cubicBezTo>
                  <a:pt x="3320913" y="3785055"/>
                  <a:pt x="3363926" y="3928031"/>
                  <a:pt x="3449951" y="4044334"/>
                </a:cubicBezTo>
                <a:cubicBezTo>
                  <a:pt x="3541264" y="4167845"/>
                  <a:pt x="3660691" y="4229601"/>
                  <a:pt x="3808232" y="4229601"/>
                </a:cubicBezTo>
                <a:cubicBezTo>
                  <a:pt x="3951448" y="4229601"/>
                  <a:pt x="4068953" y="4168326"/>
                  <a:pt x="4160745" y="4045775"/>
                </a:cubicBezTo>
                <a:cubicBezTo>
                  <a:pt x="4248214" y="3928511"/>
                  <a:pt x="4291946" y="3785055"/>
                  <a:pt x="4291946" y="3615406"/>
                </a:cubicBezTo>
                <a:cubicBezTo>
                  <a:pt x="4291946" y="3435185"/>
                  <a:pt x="4245089" y="3293170"/>
                  <a:pt x="4151374" y="3189363"/>
                </a:cubicBezTo>
                <a:cubicBezTo>
                  <a:pt x="4062945" y="3091803"/>
                  <a:pt x="3948565" y="3043023"/>
                  <a:pt x="3808232" y="304302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218918"/>
                </a:lnTo>
                <a:lnTo>
                  <a:pt x="0" y="72189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878"/>
            <a:ext cx="12192000" cy="6898878"/>
          </a:xfrm>
          <a:effectLst>
            <a:outerShdw blurRad="88900" dist="1765300" dir="2700000" sx="79000" sy="79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93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Pilot Survey Analysis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10" descr="Forms response chart. Question title: Could any of this be the reason why you would use another network(s) other than the school Voda phone. . Number of responses: 6 responses.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106 sample was taken from a population of about 250 students in KNUST.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it was observed that, the male to female ratio was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60:46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 students had the vodaphone sim but only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 of them claimed to be active users.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92859"/>
              </p:ext>
            </p:extLst>
          </p:nvPr>
        </p:nvGraphicFramePr>
        <p:xfrm>
          <a:off x="8234992" y="3290672"/>
          <a:ext cx="39570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614207"/>
              </p:ext>
            </p:extLst>
          </p:nvPr>
        </p:nvGraphicFramePr>
        <p:xfrm>
          <a:off x="838200" y="4114800"/>
          <a:ext cx="72714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8648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369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__tiempos_b6f14e</vt:lpstr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CHURN PREDICTION</vt:lpstr>
      <vt:lpstr>Research Objectives</vt:lpstr>
      <vt:lpstr>Approach Overview</vt:lpstr>
      <vt:lpstr>Limitation</vt:lpstr>
      <vt:lpstr>PowerPoint Presentation</vt:lpstr>
      <vt:lpstr>PowerPoint Presentation</vt:lpstr>
      <vt:lpstr>Pilot Survey Analysis</vt:lpstr>
      <vt:lpstr>Analysis based on College Groupings</vt:lpstr>
      <vt:lpstr>   Analysis on factors that discourage use of Vodaphone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Faridu Oubda Musah</dc:creator>
  <cp:lastModifiedBy>Faridu Oubda Musah</cp:lastModifiedBy>
  <cp:revision>78</cp:revision>
  <dcterms:created xsi:type="dcterms:W3CDTF">2024-03-19T20:56:34Z</dcterms:created>
  <dcterms:modified xsi:type="dcterms:W3CDTF">2024-03-25T11:07:20Z</dcterms:modified>
</cp:coreProperties>
</file>