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3"/>
  </p:sldMasterIdLst>
  <p:notesMasterIdLst>
    <p:notesMasterId r:id="rId24"/>
  </p:notesMasterIdLst>
  <p:sldIdLst>
    <p:sldId id="256" r:id="rId4"/>
    <p:sldId id="257" r:id="rId5"/>
    <p:sldId id="282" r:id="rId6"/>
    <p:sldId id="322" r:id="rId7"/>
    <p:sldId id="287" r:id="rId8"/>
    <p:sldId id="309" r:id="rId9"/>
    <p:sldId id="320" r:id="rId10"/>
    <p:sldId id="315" r:id="rId11"/>
    <p:sldId id="292" r:id="rId12"/>
    <p:sldId id="314" r:id="rId13"/>
    <p:sldId id="316" r:id="rId14"/>
    <p:sldId id="317" r:id="rId15"/>
    <p:sldId id="321" r:id="rId16"/>
    <p:sldId id="294" r:id="rId17"/>
    <p:sldId id="318" r:id="rId18"/>
    <p:sldId id="319" r:id="rId19"/>
    <p:sldId id="298" r:id="rId20"/>
    <p:sldId id="307" r:id="rId21"/>
    <p:sldId id="323" r:id="rId22"/>
    <p:sldId id="271"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Raleway" panose="020F0502020204030204"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168C6C-9533-4B97-B8C2-37D9C840FE05}" v="237" dt="2023-05-22T20:12:41.926"/>
    <p1510:client id="{978EF8FB-0434-4FFA-9F27-622924062625}" vWet="2" dt="2023-05-22T20:03:53.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86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27751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13076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13495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60043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endParaRPr lang="en-US" b="1"/>
          </a:p>
        </p:txBody>
      </p:sp>
    </p:spTree>
    <p:extLst>
      <p:ext uri="{BB962C8B-B14F-4D97-AF65-F5344CB8AC3E}">
        <p14:creationId xmlns:p14="http://schemas.microsoft.com/office/powerpoint/2010/main" val="8231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endParaRPr lang="en-US" b="1"/>
          </a:p>
        </p:txBody>
      </p:sp>
    </p:spTree>
    <p:extLst>
      <p:ext uri="{BB962C8B-B14F-4D97-AF65-F5344CB8AC3E}">
        <p14:creationId xmlns:p14="http://schemas.microsoft.com/office/powerpoint/2010/main" val="2157381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endParaRPr lang="en-US" b="1"/>
          </a:p>
        </p:txBody>
      </p:sp>
    </p:spTree>
    <p:extLst>
      <p:ext uri="{BB962C8B-B14F-4D97-AF65-F5344CB8AC3E}">
        <p14:creationId xmlns:p14="http://schemas.microsoft.com/office/powerpoint/2010/main" val="648686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b="1"/>
          </a:p>
        </p:txBody>
      </p:sp>
    </p:spTree>
    <p:extLst>
      <p:ext uri="{BB962C8B-B14F-4D97-AF65-F5344CB8AC3E}">
        <p14:creationId xmlns:p14="http://schemas.microsoft.com/office/powerpoint/2010/main" val="3601018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94784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418615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74715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928530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72149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57962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7429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5288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83779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393034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4" name="Picture Placeholder 3">
            <a:extLst>
              <a:ext uri="{FF2B5EF4-FFF2-40B4-BE49-F238E27FC236}">
                <a16:creationId xmlns:a16="http://schemas.microsoft.com/office/drawing/2014/main" id="{6C5A610E-6324-4C28-9F4D-98C43BE8E1AA}"/>
              </a:ext>
            </a:extLst>
          </p:cNvPr>
          <p:cNvSpPr>
            <a:spLocks noGrp="1"/>
          </p:cNvSpPr>
          <p:nvPr>
            <p:ph type="pic" sz="quarter" idx="13"/>
          </p:nvPr>
        </p:nvSpPr>
        <p:spPr>
          <a:xfrm>
            <a:off x="4335552" y="1151118"/>
            <a:ext cx="4495740" cy="3420882"/>
          </a:xfrm>
        </p:spPr>
        <p:txBody>
          <a:bodyPr/>
          <a:lstStyle/>
          <a:p>
            <a:endParaRPr lang="en-GB"/>
          </a:p>
        </p:txBody>
      </p:sp>
    </p:spTree>
    <p:extLst>
      <p:ext uri="{BB962C8B-B14F-4D97-AF65-F5344CB8AC3E}">
        <p14:creationId xmlns:p14="http://schemas.microsoft.com/office/powerpoint/2010/main" val="235719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US" sz="4800" b="1" dirty="0">
                <a:latin typeface="Raleway"/>
                <a:ea typeface="Raleway"/>
                <a:cs typeface="Raleway"/>
                <a:sym typeface="Raleway"/>
              </a:rPr>
              <a:t>Disease Prediction Using Machine Learning Algorithms</a:t>
            </a:r>
            <a:endParaRPr sz="4800" b="1" dirty="0">
              <a:latin typeface="Raleway"/>
              <a:ea typeface="Raleway"/>
              <a:cs typeface="Raleway"/>
              <a:sym typeface="Raleway"/>
            </a:endParaRPr>
          </a:p>
        </p:txBody>
      </p:sp>
      <p:sp>
        <p:nvSpPr>
          <p:cNvPr id="55" name="Shape 55"/>
          <p:cNvSpPr txBox="1">
            <a:spLocks noGrp="1"/>
          </p:cNvSpPr>
          <p:nvPr>
            <p:ph type="subTitle" idx="1"/>
          </p:nvPr>
        </p:nvSpPr>
        <p:spPr>
          <a:xfrm>
            <a:off x="311700" y="2834124"/>
            <a:ext cx="8520600" cy="212533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dirty="0">
                <a:latin typeface="Lato"/>
                <a:ea typeface="Lato"/>
                <a:cs typeface="Lato"/>
                <a:sym typeface="Lato"/>
              </a:rPr>
              <a:t>Travis Briffa</a:t>
            </a:r>
          </a:p>
          <a:p>
            <a:pPr marL="0" lvl="0" indent="0">
              <a:spcBef>
                <a:spcPts val="0"/>
              </a:spcBef>
              <a:spcAft>
                <a:spcPts val="0"/>
              </a:spcAft>
              <a:buNone/>
            </a:pPr>
            <a:r>
              <a:rPr lang="en" sz="2400" dirty="0">
                <a:latin typeface="Lato"/>
                <a:ea typeface="Lato"/>
                <a:cs typeface="Lato"/>
                <a:sym typeface="Lato"/>
              </a:rPr>
              <a:t>Institute of Information &amp; Communication Technology</a:t>
            </a:r>
          </a:p>
          <a:p>
            <a:pPr marL="0" lvl="0" indent="0">
              <a:spcBef>
                <a:spcPts val="0"/>
              </a:spcBef>
              <a:spcAft>
                <a:spcPts val="0"/>
              </a:spcAft>
              <a:buNone/>
            </a:pPr>
            <a:r>
              <a:rPr lang="en" sz="2400" dirty="0">
                <a:latin typeface="Lato"/>
                <a:ea typeface="Lato"/>
                <a:cs typeface="Lato"/>
                <a:sym typeface="Lato"/>
              </a:rPr>
              <a:t>MCAST, Paola, Malta</a:t>
            </a:r>
          </a:p>
          <a:p>
            <a:pPr marL="0" lvl="0" indent="0">
              <a:spcBef>
                <a:spcPts val="0"/>
              </a:spcBef>
              <a:spcAft>
                <a:spcPts val="0"/>
              </a:spcAft>
              <a:buNone/>
            </a:pPr>
            <a:endParaRPr lang="en" sz="2400" dirty="0">
              <a:latin typeface="Lato"/>
              <a:ea typeface="Lato"/>
              <a:cs typeface="Lato"/>
              <a:sym typeface="Lato"/>
            </a:endParaRPr>
          </a:p>
        </p:txBody>
      </p:sp>
      <p:cxnSp>
        <p:nvCxnSpPr>
          <p:cNvPr id="4" name="Straight Connector 3">
            <a:extLst>
              <a:ext uri="{FF2B5EF4-FFF2-40B4-BE49-F238E27FC236}">
                <a16:creationId xmlns:a16="http://schemas.microsoft.com/office/drawing/2014/main" id="{36CC284B-5107-E745-9630-DD6C2A410927}"/>
              </a:ext>
            </a:extLst>
          </p:cNvPr>
          <p:cNvCxnSpPr/>
          <p:nvPr/>
        </p:nvCxnSpPr>
        <p:spPr>
          <a:xfrm>
            <a:off x="119270" y="2794483"/>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descr="Shape&#10;&#10;Description automatically generated with medium confidence">
            <a:extLst>
              <a:ext uri="{FF2B5EF4-FFF2-40B4-BE49-F238E27FC236}">
                <a16:creationId xmlns:a16="http://schemas.microsoft.com/office/drawing/2014/main" id="{B8E9EC66-EE26-4981-8CB8-3FF197B22AAE}"/>
              </a:ext>
            </a:extLst>
          </p:cNvPr>
          <p:cNvPicPr>
            <a:picLocks noChangeAspect="1"/>
          </p:cNvPicPr>
          <p:nvPr/>
        </p:nvPicPr>
        <p:blipFill>
          <a:blip r:embed="rId3"/>
          <a:stretch>
            <a:fillRect/>
          </a:stretch>
        </p:blipFill>
        <p:spPr>
          <a:xfrm>
            <a:off x="6382381" y="4102874"/>
            <a:ext cx="2449919" cy="8565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aleway"/>
                <a:ea typeface="Raleway"/>
                <a:cs typeface="Raleway"/>
                <a:sym typeface="Raleway"/>
              </a:rPr>
              <a:t>Evaluation / Argumentation</a:t>
            </a:r>
            <a:endParaRPr sz="2000" b="1">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r>
              <a:rPr lang="en-GB" dirty="0"/>
              <a:t>Comparative Analysis: Conducted a comparative analysis of different machine learning algorithms in disease prediction. Evaluated the performance of each algorithm based on accuracy, precision, recall and F1-score metrics.</a:t>
            </a:r>
          </a:p>
          <a:p>
            <a:r>
              <a:rPr lang="en-GB" dirty="0"/>
              <a:t>Robustness and Generalisation: Demonstrated the robustness and generalisation of the model by using a dataset containing prevalent diseases and symptoms. Ensured that the model can effectively predict diseases beyond the training data.</a:t>
            </a:r>
          </a:p>
          <a:p>
            <a:r>
              <a:rPr lang="en-GB" dirty="0"/>
              <a:t>Performance Assessment: Assessed the practical applicability and accuracy of the program in a healthcare setting.</a:t>
            </a:r>
          </a:p>
          <a:p>
            <a:r>
              <a:rPr lang="en-GB" dirty="0"/>
              <a:t>Advantages over Human Expertise: Highlighted the potential benefits of using automated systems, such as improved accuracy, timely intervention and cost-effectiveness.</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4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aleway"/>
                <a:ea typeface="Raleway"/>
                <a:cs typeface="Raleway"/>
                <a:sym typeface="Raleway"/>
              </a:rPr>
              <a:t>3</a:t>
            </a:r>
            <a:r>
              <a:rPr lang="en-GB" b="1" baseline="30000">
                <a:latin typeface="Raleway"/>
                <a:ea typeface="Raleway"/>
                <a:cs typeface="Raleway"/>
                <a:sym typeface="Raleway"/>
              </a:rPr>
              <a:t>rd</a:t>
            </a:r>
            <a:r>
              <a:rPr lang="en-GB" b="1">
                <a:latin typeface="Raleway"/>
                <a:ea typeface="Raleway"/>
                <a:cs typeface="Raleway"/>
                <a:sym typeface="Raleway"/>
              </a:rPr>
              <a:t> party comparison</a:t>
            </a:r>
            <a:endParaRPr sz="2000" b="1">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a:xfrm>
            <a:off x="311700" y="1152475"/>
            <a:ext cx="4408581" cy="3416400"/>
          </a:xfrm>
        </p:spPr>
        <p:txBody>
          <a:bodyPr/>
          <a:lstStyle/>
          <a:p>
            <a:r>
              <a:rPr lang="en-GB" dirty="0"/>
              <a:t>Published Research was reviewed and findings were included from existing research studies on disease prediction using machine learning algorithms. Demonstrated the diverse range of algorithms employed in the models. Quantified the impact of accurate diagnosis and timely intervention in terms of improved health outcomes.</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3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aleway"/>
                <a:ea typeface="Raleway"/>
                <a:cs typeface="Raleway"/>
                <a:sym typeface="Raleway"/>
              </a:rPr>
              <a:t>Pipeline evaluation</a:t>
            </a:r>
            <a:endParaRPr sz="2000" b="1">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r>
              <a:rPr lang="en-GB" dirty="0"/>
              <a:t>Methodology Overview: Provided an overview of the methodology employed for developing the prediction system using the machine learning techniques.</a:t>
            </a:r>
          </a:p>
          <a:p>
            <a:r>
              <a:rPr lang="en-GB" dirty="0"/>
              <a:t>Data-set Collection and Pre-processing: Described the process of collecting a diverse data-set of diseases and symptoms from Kaggle.</a:t>
            </a:r>
          </a:p>
          <a:p>
            <a:r>
              <a:rPr lang="en-GB" dirty="0"/>
              <a:t>Training and Evaluation of Models: Outlined the training process for each machine learning model, including SVM, Naive Bayes, Random Forest and Logistic Regression, all were evaluated based on the accuracy, precision, recall, F1-score and the Area Under the ROC Curve.</a:t>
            </a:r>
          </a:p>
          <a:p>
            <a:r>
              <a:rPr lang="en-GB" dirty="0"/>
              <a:t>Objective Achievement and System Reliability: Conveyed that the proposed methodology aimed to develop a reliable and efficient system for disease diagnosis. </a:t>
            </a:r>
          </a:p>
          <a:p>
            <a:endParaRPr lang="en-GB"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1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Research Question evaluation</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r>
              <a:rPr lang="en-GB" dirty="0"/>
              <a:t>Comparative Analysis of Algorithms: Explored how different algorithms perform in predicting diseases based on the symptoms, Addressed the impact of the size and diversity of the dataset on the performance of each algorithm.</a:t>
            </a:r>
          </a:p>
          <a:p>
            <a:r>
              <a:rPr lang="en-GB" dirty="0"/>
              <a:t>Comparison with Human Expertise: Investigated how the developed program compares to a human expert in terms of disease prediction accuracy.</a:t>
            </a:r>
          </a:p>
          <a:p>
            <a:r>
              <a:rPr lang="en-GB" dirty="0"/>
              <a:t>Importance of Data-set Characteristics: Explored the influence of data-set characteristics, such as size and diversity on the performance of disease models.</a:t>
            </a:r>
          </a:p>
          <a:p>
            <a:r>
              <a:rPr lang="en-GB" dirty="0"/>
              <a:t>Practical Applicability and Accuracy: </a:t>
            </a:r>
            <a:r>
              <a:rPr lang="en-US" dirty="0"/>
              <a:t>Assessed the accuracy of the program's disease prediction in real-world settings.</a:t>
            </a:r>
            <a:endParaRPr lang="en-GB"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926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aleway"/>
                <a:ea typeface="Raleway"/>
                <a:cs typeface="Raleway"/>
                <a:sym typeface="Raleway"/>
              </a:rPr>
              <a:t>Conclusions - Achievements</a:t>
            </a:r>
            <a:endParaRPr sz="2000" b="1">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endParaRPr lang="en-US" sz="1050"/>
          </a:p>
          <a:p>
            <a:pPr marL="114300" indent="0">
              <a:buNone/>
            </a:pPr>
            <a:endParaRPr lang="en-US" sz="1050"/>
          </a:p>
          <a:p>
            <a:pPr lvl="1">
              <a:spcBef>
                <a:spcPts val="0"/>
              </a:spcBef>
            </a:pPr>
            <a:endParaRPr lang="en-US" sz="800"/>
          </a:p>
          <a:p>
            <a:pPr marL="596900" lvl="1" indent="0">
              <a:spcBef>
                <a:spcPts val="0"/>
              </a:spcBef>
              <a:buNone/>
            </a:pPr>
            <a:endParaRPr lang="en-US" sz="800"/>
          </a:p>
          <a:p>
            <a:endParaRPr lang="en-US" sz="800"/>
          </a:p>
        </p:txBody>
      </p:sp>
      <p:sp>
        <p:nvSpPr>
          <p:cNvPr id="2" name="TextBox 1">
            <a:extLst>
              <a:ext uri="{FF2B5EF4-FFF2-40B4-BE49-F238E27FC236}">
                <a16:creationId xmlns:a16="http://schemas.microsoft.com/office/drawing/2014/main" id="{D9E2F0FA-731B-468B-421E-F78023E280B9}"/>
              </a:ext>
            </a:extLst>
          </p:cNvPr>
          <p:cNvSpPr txBox="1"/>
          <p:nvPr/>
        </p:nvSpPr>
        <p:spPr>
          <a:xfrm>
            <a:off x="112892" y="1176338"/>
            <a:ext cx="8714823"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dk2"/>
                </a:solidFill>
              </a:rPr>
              <a:t>Successful Disease Prediction: The study demonstrated that the developed predictive model accurately identifies and predicts diseases based on given symptoms.</a:t>
            </a:r>
          </a:p>
          <a:p>
            <a:pPr marL="285750" indent="-285750">
              <a:buFont typeface="Arial" panose="020B0604020202020204" pitchFamily="34" charset="0"/>
              <a:buChar char="•"/>
            </a:pPr>
            <a:r>
              <a:rPr lang="en-US" sz="1800" dirty="0">
                <a:solidFill>
                  <a:schemeClr val="dk2"/>
                </a:solidFill>
              </a:rPr>
              <a:t>Superiority Over Manual Diagnosis: When provided with a comprehensive data-set, the automated system proved to be accurate.</a:t>
            </a:r>
          </a:p>
          <a:p>
            <a:pPr marL="285750" indent="-285750">
              <a:buFont typeface="Arial" panose="020B0604020202020204" pitchFamily="34" charset="0"/>
              <a:buChar char="•"/>
            </a:pPr>
            <a:r>
              <a:rPr lang="en-US" sz="1800" dirty="0">
                <a:solidFill>
                  <a:schemeClr val="dk2"/>
                </a:solidFill>
              </a:rPr>
              <a:t>Potential for Improved Healthcare: Machine learning-based approaches have the potential to enhance disease diagnosis and health-care decision-making.</a:t>
            </a:r>
          </a:p>
          <a:p>
            <a:pPr marL="285750" indent="-285750">
              <a:buFont typeface="Arial" panose="020B0604020202020204" pitchFamily="34" charset="0"/>
              <a:buChar char="•"/>
            </a:pPr>
            <a:r>
              <a:rPr lang="en-US" sz="1800" dirty="0">
                <a:solidFill>
                  <a:schemeClr val="dk2"/>
                </a:solidFill>
              </a:rPr>
              <a:t>Future Implications: Further research and application of machine learning models can lead to improved health-care outcomes and enhanced patient care.</a:t>
            </a:r>
          </a:p>
        </p:txBody>
      </p:sp>
    </p:spTree>
    <p:extLst>
      <p:ext uri="{BB962C8B-B14F-4D97-AF65-F5344CB8AC3E}">
        <p14:creationId xmlns:p14="http://schemas.microsoft.com/office/powerpoint/2010/main" val="73567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Conclusions - Recommendations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endParaRPr lang="en-US" sz="1050"/>
          </a:p>
          <a:p>
            <a:pPr marL="114300" indent="0">
              <a:buNone/>
            </a:pPr>
            <a:endParaRPr lang="en-US" sz="1050"/>
          </a:p>
          <a:p>
            <a:pPr lvl="1">
              <a:spcBef>
                <a:spcPts val="0"/>
              </a:spcBef>
            </a:pPr>
            <a:endParaRPr lang="en-US" sz="800"/>
          </a:p>
          <a:p>
            <a:pPr marL="596900" lvl="1" indent="0">
              <a:spcBef>
                <a:spcPts val="0"/>
              </a:spcBef>
              <a:buNone/>
            </a:pPr>
            <a:endParaRPr lang="en-US" sz="800"/>
          </a:p>
          <a:p>
            <a:endParaRPr lang="en-US" sz="800"/>
          </a:p>
        </p:txBody>
      </p:sp>
      <p:sp>
        <p:nvSpPr>
          <p:cNvPr id="2" name="Text Placeholder 1">
            <a:extLst>
              <a:ext uri="{FF2B5EF4-FFF2-40B4-BE49-F238E27FC236}">
                <a16:creationId xmlns:a16="http://schemas.microsoft.com/office/drawing/2014/main" id="{04A63455-029D-AF3B-CCF2-6069B0CB45D6}"/>
              </a:ext>
            </a:extLst>
          </p:cNvPr>
          <p:cNvSpPr txBox="1">
            <a:spLocks/>
          </p:cNvSpPr>
          <p:nvPr/>
        </p:nvSpPr>
        <p:spPr>
          <a:xfrm>
            <a:off x="311700" y="1152475"/>
            <a:ext cx="8520600" cy="34164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dirty="0"/>
              <a:t>Promote Integration of Machine Learning in Health-Care: Encourage the adoption and integration of machine learning techniques in health-care settings to improve disease prediction and diagnosis.</a:t>
            </a:r>
          </a:p>
          <a:p>
            <a:r>
              <a:rPr lang="en-GB" dirty="0"/>
              <a:t>Expand and Diversify Training Data: Include a diverse range of diseases and symptoms in the data-set to enhance the model’s robustness and effectiveness.</a:t>
            </a:r>
          </a:p>
          <a:p>
            <a:r>
              <a:rPr lang="en-GB" dirty="0"/>
              <a:t>Collaborate with Domain Experts: By combining knowledge of both fields, more accurate and reliable disease prediction models can be developed.</a:t>
            </a:r>
          </a:p>
          <a:p>
            <a:r>
              <a:rPr lang="en-GB" dirty="0"/>
              <a:t>Evaluate Real-World Implementation: Assess the practical applicability and effectiveness of the automated disease prediction system in real-world scenarios.</a:t>
            </a:r>
          </a:p>
        </p:txBody>
      </p:sp>
    </p:spTree>
    <p:extLst>
      <p:ext uri="{BB962C8B-B14F-4D97-AF65-F5344CB8AC3E}">
        <p14:creationId xmlns:p14="http://schemas.microsoft.com/office/powerpoint/2010/main" val="1254246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aleway"/>
                <a:ea typeface="Raleway"/>
                <a:cs typeface="Raleway"/>
                <a:sym typeface="Raleway"/>
              </a:rPr>
              <a:t>Conclusions - Limitations</a:t>
            </a:r>
            <a:endParaRPr sz="2000" b="1">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endParaRPr lang="en-US" sz="1050"/>
          </a:p>
          <a:p>
            <a:pPr marL="114300" indent="0">
              <a:buNone/>
            </a:pPr>
            <a:endParaRPr lang="en-US" sz="1050"/>
          </a:p>
          <a:p>
            <a:pPr lvl="1">
              <a:spcBef>
                <a:spcPts val="0"/>
              </a:spcBef>
            </a:pPr>
            <a:endParaRPr lang="en-US" sz="800"/>
          </a:p>
          <a:p>
            <a:pPr marL="596900" lvl="1" indent="0">
              <a:spcBef>
                <a:spcPts val="0"/>
              </a:spcBef>
              <a:buNone/>
            </a:pPr>
            <a:endParaRPr lang="en-US" sz="800"/>
          </a:p>
          <a:p>
            <a:endParaRPr lang="en-US" sz="800"/>
          </a:p>
        </p:txBody>
      </p:sp>
      <p:sp>
        <p:nvSpPr>
          <p:cNvPr id="2" name="Text Placeholder 1">
            <a:extLst>
              <a:ext uri="{FF2B5EF4-FFF2-40B4-BE49-F238E27FC236}">
                <a16:creationId xmlns:a16="http://schemas.microsoft.com/office/drawing/2014/main" id="{59BD0F6E-5EF9-55E5-8D64-8D23C84459E4}"/>
              </a:ext>
            </a:extLst>
          </p:cNvPr>
          <p:cNvSpPr txBox="1">
            <a:spLocks/>
          </p:cNvSpPr>
          <p:nvPr/>
        </p:nvSpPr>
        <p:spPr>
          <a:xfrm>
            <a:off x="311700" y="1152475"/>
            <a:ext cx="8520600" cy="34164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dirty="0"/>
              <a:t>Data Quality and Availability: The accuracy and reliability of the disease prediction models heavily depend on the quality and availability of the training data.</a:t>
            </a:r>
          </a:p>
          <a:p>
            <a:r>
              <a:rPr lang="en-GB" dirty="0"/>
              <a:t>Interpretability and Explain ability: Machine learning models often lack interpretability, making it challenging to understand and explain the underlying reasons behind their predictions.</a:t>
            </a:r>
          </a:p>
          <a:p>
            <a:r>
              <a:rPr lang="en-GB" dirty="0"/>
              <a:t>Ethical Considerations and Bias: Machine learning algorithms can inadvertently incorporate biases present in the training data, leading to unfair or discriminatory predictions.</a:t>
            </a:r>
          </a:p>
          <a:p>
            <a:r>
              <a:rPr lang="en-GB" dirty="0"/>
              <a:t>Integration Challenges and Barriers: Integrating a machine learning model into existing healthcare systems may pose technical, logistical and financial challenges.</a:t>
            </a:r>
          </a:p>
        </p:txBody>
      </p:sp>
    </p:spTree>
    <p:extLst>
      <p:ext uri="{BB962C8B-B14F-4D97-AF65-F5344CB8AC3E}">
        <p14:creationId xmlns:p14="http://schemas.microsoft.com/office/powerpoint/2010/main" val="61234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a:latin typeface="Raleway"/>
                <a:ea typeface="Raleway"/>
                <a:cs typeface="Raleway"/>
                <a:sym typeface="Raleway"/>
              </a:rPr>
              <a:t>Future Recommendations</a:t>
            </a:r>
            <a:endParaRPr sz="2000" b="1">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r>
              <a:rPr lang="en-US" dirty="0"/>
              <a:t>Data Enhancement and </a:t>
            </a:r>
            <a:r>
              <a:rPr lang="en-US" dirty="0" err="1"/>
              <a:t>Standardisation</a:t>
            </a:r>
            <a:r>
              <a:rPr lang="en-US" dirty="0"/>
              <a:t>: Improve the quality and diversity of available datasets by collaborating with health-care institutions and research </a:t>
            </a:r>
            <a:r>
              <a:rPr lang="en-US" dirty="0" err="1"/>
              <a:t>ogranisations</a:t>
            </a:r>
            <a:r>
              <a:rPr lang="en-US" dirty="0"/>
              <a:t> to collect comprehensive patient data.</a:t>
            </a:r>
          </a:p>
          <a:p>
            <a:r>
              <a:rPr lang="en-US" dirty="0"/>
              <a:t>Development of Explainable AI Models: Invest in research and development of machine learning models that provide transparent and interpretable explanations for their predictions.</a:t>
            </a:r>
          </a:p>
          <a:p>
            <a:r>
              <a:rPr lang="en-US" dirty="0"/>
              <a:t>Addressing Bias and Fairness: Develop robust techniques to identify and mitigate biases in disease prediction models.</a:t>
            </a:r>
          </a:p>
          <a:p>
            <a:r>
              <a:rPr lang="en-US" dirty="0"/>
              <a:t>Integration and Deployment Strategies: Collaborate with health-care providers and policy makers to develop strategies for the seamless integration of automated disease prediction systems into existing health-care workflows</a:t>
            </a:r>
          </a:p>
        </p:txBody>
      </p:sp>
    </p:spTree>
    <p:extLst>
      <p:ext uri="{BB962C8B-B14F-4D97-AF65-F5344CB8AC3E}">
        <p14:creationId xmlns:p14="http://schemas.microsoft.com/office/powerpoint/2010/main" val="3603874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a:latin typeface="Raleway"/>
                <a:ea typeface="Raleway"/>
                <a:cs typeface="Raleway"/>
                <a:sym typeface="Raleway"/>
              </a:rPr>
              <a:t>References</a:t>
            </a:r>
            <a:endParaRPr sz="2000" b="1">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r>
              <a:rPr lang="en-US" sz="2000" b="0" i="0" dirty="0">
                <a:effectLst/>
                <a:latin typeface="Arial" panose="020B0604020202020204" pitchFamily="34" charset="0"/>
              </a:rPr>
              <a:t>Chauhan, “Disease prediction using machine learning,” IRJET, vol. 7,</a:t>
            </a:r>
            <a:br>
              <a:rPr lang="en-US" sz="2000" dirty="0"/>
            </a:br>
            <a:r>
              <a:rPr lang="en-US" sz="2000" b="0" i="0" dirty="0">
                <a:effectLst/>
                <a:latin typeface="Arial" panose="020B0604020202020204" pitchFamily="34" charset="0"/>
              </a:rPr>
              <a:t>2020</a:t>
            </a:r>
          </a:p>
          <a:p>
            <a:r>
              <a:rPr lang="en-US" sz="2000" b="0" i="0" dirty="0">
                <a:effectLst/>
                <a:latin typeface="Arial" panose="020B0604020202020204" pitchFamily="34" charset="0"/>
              </a:rPr>
              <a:t>H. Chen and W. Hwang, “Disease prediction by machine learning over big data from healthcare communities,” IEEE access, vol. 5, pp. 8869–8879,</a:t>
            </a:r>
            <a:br>
              <a:rPr lang="en-US" sz="2000" dirty="0"/>
            </a:br>
            <a:r>
              <a:rPr lang="en-US" sz="2000" b="0" i="0" dirty="0">
                <a:effectLst/>
                <a:latin typeface="Arial" panose="020B0604020202020204" pitchFamily="34" charset="0"/>
              </a:rPr>
              <a:t>2017</a:t>
            </a:r>
            <a:r>
              <a:rPr lang="en-US" sz="2000" dirty="0">
                <a:latin typeface="Arial" panose="020B0604020202020204" pitchFamily="34" charset="0"/>
              </a:rPr>
              <a:t>.</a:t>
            </a:r>
            <a:endParaRPr lang="en-US" sz="2000" dirty="0"/>
          </a:p>
        </p:txBody>
      </p:sp>
    </p:spTree>
    <p:extLst>
      <p:ext uri="{BB962C8B-B14F-4D97-AF65-F5344CB8AC3E}">
        <p14:creationId xmlns:p14="http://schemas.microsoft.com/office/powerpoint/2010/main" val="1793795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a:latin typeface="Raleway"/>
                <a:ea typeface="Raleway"/>
                <a:cs typeface="Raleway"/>
                <a:sym typeface="Raleway"/>
              </a:rPr>
              <a:t>References</a:t>
            </a:r>
            <a:endParaRPr sz="2000" b="1">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r>
              <a:rPr lang="en-US" sz="2000" b="0" i="0" dirty="0">
                <a:effectLst/>
                <a:latin typeface="Arial" panose="020B0604020202020204" pitchFamily="34" charset="0"/>
              </a:rPr>
              <a:t>D. Sharmila and Venkatesan, “Disease classification using machine learning algorithms - a comparative study,” International Journal of Pure and Applied Mathematics, vol. 114, pp. 1–10, 2017.</a:t>
            </a:r>
          </a:p>
          <a:p>
            <a:pPr algn="l" rtl="0"/>
            <a:r>
              <a:rPr lang="en-US" sz="2000" dirty="0" err="1">
                <a:effectLst/>
                <a:latin typeface="Arial" panose="020B0604020202020204" pitchFamily="34" charset="0"/>
              </a:rPr>
              <a:t>Vijayarani</a:t>
            </a:r>
            <a:r>
              <a:rPr lang="en-US" sz="2000" dirty="0">
                <a:effectLst/>
                <a:latin typeface="Arial" panose="020B0604020202020204" pitchFamily="34" charset="0"/>
              </a:rPr>
              <a:t> and Dayananda, “Liver disease prediction using </a:t>
            </a:r>
            <a:r>
              <a:rPr lang="en-US" sz="2000" dirty="0">
                <a:latin typeface="Arial" panose="020B0604020202020204" pitchFamily="34" charset="0"/>
              </a:rPr>
              <a:t>SVM</a:t>
            </a:r>
            <a:r>
              <a:rPr lang="en-US" sz="2000" dirty="0">
                <a:effectLst/>
                <a:latin typeface="Arial" panose="020B0604020202020204" pitchFamily="34" charset="0"/>
              </a:rPr>
              <a:t> and Naïve</a:t>
            </a:r>
            <a:r>
              <a:rPr lang="en-US" sz="2000" dirty="0">
                <a:latin typeface="Arial" panose="020B0604020202020204" pitchFamily="34" charset="0"/>
              </a:rPr>
              <a:t> </a:t>
            </a:r>
            <a:r>
              <a:rPr lang="en-US" sz="2000" dirty="0">
                <a:effectLst/>
                <a:latin typeface="Arial" panose="020B0604020202020204" pitchFamily="34" charset="0"/>
              </a:rPr>
              <a:t>bayes algorithms,” International Journal of Science, Engineering and</a:t>
            </a:r>
            <a:r>
              <a:rPr lang="en-US" sz="2000" dirty="0">
                <a:latin typeface="Arial" panose="020B0604020202020204" pitchFamily="34" charset="0"/>
              </a:rPr>
              <a:t> </a:t>
            </a:r>
            <a:r>
              <a:rPr lang="en-US" sz="2000" dirty="0">
                <a:effectLst/>
                <a:latin typeface="Arial" panose="020B0604020202020204" pitchFamily="34" charset="0"/>
              </a:rPr>
              <a:t>Technology Research, vol. 4, 2015.</a:t>
            </a:r>
            <a:br>
              <a:rPr lang="en-US" sz="2000" b="0" i="0" dirty="0">
                <a:solidFill>
                  <a:srgbClr val="5D6879"/>
                </a:solidFill>
                <a:effectLst/>
                <a:latin typeface="Lato" panose="020F0502020204030203" pitchFamily="34" charset="0"/>
              </a:rPr>
            </a:br>
            <a:endParaRPr lang="en-US" sz="2000" b="0" i="0" dirty="0">
              <a:effectLst/>
              <a:latin typeface="Arial" panose="020B0604020202020204" pitchFamily="34" charset="0"/>
            </a:endParaRPr>
          </a:p>
        </p:txBody>
      </p:sp>
    </p:spTree>
    <p:extLst>
      <p:ext uri="{BB962C8B-B14F-4D97-AF65-F5344CB8AC3E}">
        <p14:creationId xmlns:p14="http://schemas.microsoft.com/office/powerpoint/2010/main" val="389641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b="1" dirty="0">
                <a:latin typeface="Raleway"/>
                <a:ea typeface="Raleway"/>
                <a:cs typeface="Raleway"/>
                <a:sym typeface="Raleway"/>
              </a:rPr>
              <a:t>Accurate Identification and Prediction of Diseases</a:t>
            </a:r>
            <a:endParaRPr sz="1800" b="1" dirty="0">
              <a:latin typeface="Raleway"/>
              <a:ea typeface="Raleway"/>
              <a:cs typeface="Raleway"/>
              <a:sym typeface="Raleway"/>
            </a:endParaRPr>
          </a:p>
        </p:txBody>
      </p:sp>
      <p:sp>
        <p:nvSpPr>
          <p:cNvPr id="6" name="Text Placeholder 5">
            <a:extLst>
              <a:ext uri="{FF2B5EF4-FFF2-40B4-BE49-F238E27FC236}">
                <a16:creationId xmlns:a16="http://schemas.microsoft.com/office/drawing/2014/main" id="{0CFF0A6D-295C-456E-8798-17AF125A5864}"/>
              </a:ext>
            </a:extLst>
          </p:cNvPr>
          <p:cNvSpPr>
            <a:spLocks noGrp="1"/>
          </p:cNvSpPr>
          <p:nvPr>
            <p:ph type="body" idx="1"/>
          </p:nvPr>
        </p:nvSpPr>
        <p:spPr/>
        <p:txBody>
          <a:bodyPr/>
          <a:lstStyle/>
          <a:p>
            <a:pPr marL="114300" indent="0">
              <a:lnSpc>
                <a:spcPct val="150000"/>
              </a:lnSpc>
              <a:buNone/>
            </a:pPr>
            <a:endParaRPr lang="en-GB" sz="1400" dirty="0"/>
          </a:p>
          <a:p>
            <a:pPr>
              <a:lnSpc>
                <a:spcPct val="150000"/>
              </a:lnSpc>
            </a:pPr>
            <a:r>
              <a:rPr lang="en-US" sz="1400" dirty="0"/>
              <a:t>The goal is to develop a predictive model using machine learning algorithms that can effectively learn the patterns and relationships between symptoms and diseases.</a:t>
            </a:r>
          </a:p>
          <a:p>
            <a:pPr>
              <a:lnSpc>
                <a:spcPct val="150000"/>
              </a:lnSpc>
            </a:pPr>
            <a:r>
              <a:rPr lang="en-US" sz="1400" dirty="0"/>
              <a:t>The research aims to investigate whether an automated system can outperform manual diagnosis in terms of accuracy and efficiency, potentially leading to improved healthcare professionals’ decision-making and patient care.</a:t>
            </a:r>
          </a:p>
          <a:p>
            <a:pPr>
              <a:lnSpc>
                <a:spcPct val="150000"/>
              </a:lnSpc>
            </a:pPr>
            <a:r>
              <a:rPr lang="en-US" sz="1400" dirty="0"/>
              <a:t>Can an algorithm learn the patterns and relationships between symptoms and diseases effectively?</a:t>
            </a:r>
          </a:p>
          <a:p>
            <a:pPr>
              <a:lnSpc>
                <a:spcPct val="150000"/>
              </a:lnSpc>
            </a:pPr>
            <a:r>
              <a:rPr lang="en-US" sz="1400" dirty="0"/>
              <a:t>Can an automated system prove to be better and more efficient than a manual diagnosis in terms of accuracy and efficiency?</a:t>
            </a:r>
          </a:p>
          <a:p>
            <a:pPr marL="114300" indent="0">
              <a:buNone/>
            </a:pPr>
            <a:br>
              <a:rPr lang="en-US" sz="1400" dirty="0"/>
            </a:b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316E-7EDB-6341-901B-EA548A0F0CE2}"/>
              </a:ext>
            </a:extLst>
          </p:cNvPr>
          <p:cNvSpPr>
            <a:spLocks noGrp="1"/>
          </p:cNvSpPr>
          <p:nvPr>
            <p:ph type="title"/>
          </p:nvPr>
        </p:nvSpPr>
        <p:spPr>
          <a:xfrm>
            <a:off x="311700" y="2150849"/>
            <a:ext cx="8520600" cy="1294715"/>
          </a:xfrm>
        </p:spPr>
        <p:txBody>
          <a:bodyPr/>
          <a:lstStyle/>
          <a:p>
            <a:r>
              <a:rPr lang="en-US" b="1" dirty="0">
                <a:latin typeface="Raleway" panose="020B0604020202020204" charset="0"/>
              </a:rPr>
              <a:t>Thank you</a:t>
            </a:r>
            <a:br>
              <a:rPr lang="en-US" dirty="0"/>
            </a:br>
            <a:br>
              <a:rPr lang="en-US" sz="800" dirty="0"/>
            </a:br>
            <a:r>
              <a:rPr lang="en-US" sz="2000" dirty="0"/>
              <a:t>Travis Briffa</a:t>
            </a:r>
            <a:endParaRPr lang="en-US" dirty="0"/>
          </a:p>
        </p:txBody>
      </p:sp>
      <p:cxnSp>
        <p:nvCxnSpPr>
          <p:cNvPr id="3" name="Straight Connector 2">
            <a:extLst>
              <a:ext uri="{FF2B5EF4-FFF2-40B4-BE49-F238E27FC236}">
                <a16:creationId xmlns:a16="http://schemas.microsoft.com/office/drawing/2014/main" id="{5E3DAA63-4D00-0147-B9CF-24027D8A2FAF}"/>
              </a:ext>
            </a:extLst>
          </p:cNvPr>
          <p:cNvCxnSpPr/>
          <p:nvPr/>
        </p:nvCxnSpPr>
        <p:spPr>
          <a:xfrm>
            <a:off x="112644" y="2939288"/>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descr="Shape&#10;&#10;Description automatically generated with medium confidence">
            <a:extLst>
              <a:ext uri="{FF2B5EF4-FFF2-40B4-BE49-F238E27FC236}">
                <a16:creationId xmlns:a16="http://schemas.microsoft.com/office/drawing/2014/main" id="{59AEA123-F6BA-4DF5-9223-7478E8C81015}"/>
              </a:ext>
            </a:extLst>
          </p:cNvPr>
          <p:cNvPicPr>
            <a:picLocks noChangeAspect="1"/>
          </p:cNvPicPr>
          <p:nvPr/>
        </p:nvPicPr>
        <p:blipFill>
          <a:blip r:embed="rId2"/>
          <a:stretch>
            <a:fillRect/>
          </a:stretch>
        </p:blipFill>
        <p:spPr>
          <a:xfrm>
            <a:off x="2581742" y="3538134"/>
            <a:ext cx="3980515" cy="1391738"/>
          </a:xfrm>
          <a:prstGeom prst="rect">
            <a:avLst/>
          </a:prstGeom>
        </p:spPr>
      </p:pic>
    </p:spTree>
    <p:extLst>
      <p:ext uri="{BB962C8B-B14F-4D97-AF65-F5344CB8AC3E}">
        <p14:creationId xmlns:p14="http://schemas.microsoft.com/office/powerpoint/2010/main" val="279369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a:latin typeface="Raleway"/>
                <a:ea typeface="Raleway"/>
                <a:cs typeface="Raleway"/>
                <a:sym typeface="Raleway"/>
              </a:rPr>
              <a:t>Literature</a:t>
            </a:r>
            <a:endParaRPr sz="2000" b="1">
              <a:latin typeface="Raleway"/>
              <a:ea typeface="Raleway"/>
              <a:cs typeface="Raleway"/>
              <a:sym typeface="Raleway"/>
            </a:endParaRPr>
          </a:p>
        </p:txBody>
      </p:sp>
      <p:sp>
        <p:nvSpPr>
          <p:cNvPr id="10" name="Shape 61">
            <a:extLst>
              <a:ext uri="{FF2B5EF4-FFF2-40B4-BE49-F238E27FC236}">
                <a16:creationId xmlns:a16="http://schemas.microsoft.com/office/drawing/2014/main" id="{FD4B4C9F-F7EC-4B6E-876F-FFE4D72DA8C5}"/>
              </a:ext>
            </a:extLst>
          </p:cNvPr>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400" b="1" dirty="0"/>
              <a:t>Overview of Current Research</a:t>
            </a:r>
            <a:r>
              <a:rPr lang="en-GB" sz="1400" dirty="0"/>
              <a:t>:</a:t>
            </a:r>
            <a:br>
              <a:rPr lang="en-GB" sz="1400" dirty="0"/>
            </a:br>
            <a:r>
              <a:rPr lang="en-US" sz="1400" dirty="0"/>
              <a:t>Review of existing literature on disease prediction using machine learning and key findings, methodologies, and knowledge gaps.</a:t>
            </a:r>
          </a:p>
          <a:p>
            <a:pPr marL="0" lvl="0" indent="0" algn="ctr" rtl="0">
              <a:spcBef>
                <a:spcPts val="0"/>
              </a:spcBef>
              <a:spcAft>
                <a:spcPts val="0"/>
              </a:spcAft>
              <a:buNone/>
            </a:pPr>
            <a:r>
              <a:rPr lang="en-US" sz="1400" b="1" dirty="0"/>
              <a:t>Significance of Automated Disease Prediction</a:t>
            </a:r>
            <a:r>
              <a:rPr lang="en-US" sz="1400" dirty="0"/>
              <a:t>:</a:t>
            </a:r>
          </a:p>
          <a:p>
            <a:pPr marL="0" lvl="0" indent="0" algn="ctr" rtl="0">
              <a:spcBef>
                <a:spcPts val="0"/>
              </a:spcBef>
              <a:spcAft>
                <a:spcPts val="0"/>
              </a:spcAft>
              <a:buNone/>
            </a:pPr>
            <a:r>
              <a:rPr lang="en-GB" sz="1400" dirty="0"/>
              <a:t>Automated prediction of diseases using machine learning is gaining attention and advancements in artificial intelligence along with the availability of medical data contribute to the need for accurate prediction systems.</a:t>
            </a:r>
          </a:p>
          <a:p>
            <a:pPr marL="0" lvl="0" indent="0" algn="ctr" rtl="0">
              <a:spcBef>
                <a:spcPts val="0"/>
              </a:spcBef>
              <a:spcAft>
                <a:spcPts val="0"/>
              </a:spcAft>
              <a:buNone/>
            </a:pPr>
            <a:r>
              <a:rPr lang="en-GB" sz="1400" b="1" dirty="0"/>
              <a:t>Impact of Accurate Diagnosis and Timely Intervention</a:t>
            </a:r>
            <a:r>
              <a:rPr lang="en-GB" sz="1400" dirty="0"/>
              <a:t>:</a:t>
            </a:r>
            <a:br>
              <a:rPr lang="en-GB" sz="1400" dirty="0"/>
            </a:br>
            <a:r>
              <a:rPr lang="en-GB" sz="1400" dirty="0"/>
              <a:t>Incorrect diagnosis leads to worse health outcomes, increased cost of health-care and patient dissatisfaction, Machine learning-based disease prediction models can revolutionize health-care practices and improve patient care.</a:t>
            </a:r>
            <a:endParaRPr lang="en-GB" sz="1400" b="1"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48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a:latin typeface="Raleway"/>
                <a:ea typeface="Raleway"/>
                <a:cs typeface="Raleway"/>
                <a:sym typeface="Raleway"/>
              </a:rPr>
              <a:t>Literature</a:t>
            </a:r>
            <a:endParaRPr sz="2000" b="1">
              <a:latin typeface="Raleway"/>
              <a:ea typeface="Raleway"/>
              <a:cs typeface="Raleway"/>
              <a:sym typeface="Raleway"/>
            </a:endParaRPr>
          </a:p>
        </p:txBody>
      </p:sp>
      <p:sp>
        <p:nvSpPr>
          <p:cNvPr id="10" name="Shape 61">
            <a:extLst>
              <a:ext uri="{FF2B5EF4-FFF2-40B4-BE49-F238E27FC236}">
                <a16:creationId xmlns:a16="http://schemas.microsoft.com/office/drawing/2014/main" id="{FD4B4C9F-F7EC-4B6E-876F-FFE4D72DA8C5}"/>
              </a:ext>
            </a:extLst>
          </p:cNvPr>
          <p:cNvSpPr txBox="1">
            <a:spLocks noGrp="1"/>
          </p:cNvSpPr>
          <p:nvPr>
            <p:ph type="body" idx="1"/>
          </p:nvPr>
        </p:nvSpPr>
        <p:spPr>
          <a:xfrm>
            <a:off x="311700" y="1017724"/>
            <a:ext cx="8520600" cy="4125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400" b="1" dirty="0"/>
              <a:t>Research Findings</a:t>
            </a:r>
            <a:r>
              <a:rPr lang="en-GB" sz="1400" dirty="0"/>
              <a:t>:</a:t>
            </a:r>
          </a:p>
          <a:p>
            <a:pPr algn="l">
              <a:buFont typeface="Arial" panose="020B0604020202020204" pitchFamily="34" charset="0"/>
              <a:buChar char="•"/>
            </a:pPr>
            <a:r>
              <a:rPr lang="en-GB" sz="1400" dirty="0"/>
              <a:t>Various machine learning algorithms have been studied for disease prediction. Chauhan (2020) achieved accuracies of 93.85% (Decision Tree), 957.64% (Random Forest) and 92.9% (Naïve Bayes).</a:t>
            </a:r>
          </a:p>
          <a:p>
            <a:pPr algn="l">
              <a:buFont typeface="Arial" panose="020B0604020202020204" pitchFamily="34" charset="0"/>
              <a:buChar char="•"/>
            </a:pPr>
            <a:r>
              <a:rPr lang="en-US" sz="1400" dirty="0"/>
              <a:t>Chen and Hwang (2017) achieved 94.8% accuracy using CNN-based multi-modal disease risk prediction.</a:t>
            </a:r>
          </a:p>
          <a:p>
            <a:pPr algn="l">
              <a:buFont typeface="Arial" panose="020B0604020202020204" pitchFamily="34" charset="0"/>
              <a:buChar char="•"/>
            </a:pPr>
            <a:r>
              <a:rPr lang="en-US" sz="1400" dirty="0"/>
              <a:t>Sharmila and Venkatesan (2017) achieved accuracies of 58.8% (Fuzzy Logic), 91% (Fuzzy Neural Networks), and 68.7% (J48).</a:t>
            </a:r>
          </a:p>
          <a:p>
            <a:pPr algn="l">
              <a:buFont typeface="Arial" panose="020B0604020202020204" pitchFamily="34" charset="0"/>
              <a:buChar char="•"/>
            </a:pPr>
            <a:r>
              <a:rPr lang="en-US" sz="1400" dirty="0" err="1"/>
              <a:t>Vijayarani</a:t>
            </a:r>
            <a:r>
              <a:rPr lang="en-US" sz="1400" dirty="0"/>
              <a:t> and Dayananda (2015) achieved 79.66% (SVM) and 61.28% (Naive Bayes) accuracies.</a:t>
            </a:r>
          </a:p>
          <a:p>
            <a:pPr marL="0" lvl="0" indent="0" algn="ctr" rtl="0">
              <a:spcBef>
                <a:spcPts val="0"/>
              </a:spcBef>
              <a:spcAft>
                <a:spcPts val="0"/>
              </a:spcAft>
              <a:buNone/>
            </a:pPr>
            <a:r>
              <a:rPr lang="en-GB" sz="1400" b="1" dirty="0"/>
              <a:t>Diverse Range of Algorithms</a:t>
            </a:r>
            <a:r>
              <a:rPr lang="en-GB" sz="1400" dirty="0"/>
              <a:t>:</a:t>
            </a:r>
            <a:br>
              <a:rPr lang="en-GB" sz="1400" dirty="0"/>
            </a:br>
            <a:r>
              <a:rPr lang="en-GB" sz="1400" dirty="0"/>
              <a:t>Different machine learning algorithms yield varying accuracies in disease prediction models.</a:t>
            </a:r>
            <a:br>
              <a:rPr lang="en-GB" sz="1400" dirty="0"/>
            </a:br>
            <a:r>
              <a:rPr lang="en-GB" sz="1400" b="1" dirty="0"/>
              <a:t>Historical Progression</a:t>
            </a:r>
            <a:r>
              <a:rPr lang="en-GB" sz="1400" dirty="0"/>
              <a:t>:</a:t>
            </a:r>
            <a:br>
              <a:rPr lang="en-GB" sz="1400" dirty="0"/>
            </a:br>
            <a:r>
              <a:rPr lang="en-GB" sz="1400" dirty="0"/>
              <a:t>Ongoing Extensive research in disease prediction using machine learning.</a:t>
            </a:r>
            <a:br>
              <a:rPr lang="en-GB" sz="1400" dirty="0"/>
            </a:br>
            <a:r>
              <a:rPr lang="en-GB" sz="1400" b="1" dirty="0"/>
              <a:t>Importance of Reviewing Historical Progression</a:t>
            </a:r>
            <a:r>
              <a:rPr lang="en-GB" sz="1400" dirty="0"/>
              <a:t>:</a:t>
            </a:r>
            <a:br>
              <a:rPr lang="en-GB" sz="1400" dirty="0"/>
            </a:br>
            <a:r>
              <a:rPr lang="en-GB" sz="1400" dirty="0"/>
              <a:t>Understanding strengths, limitations and gaps in existing research.</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9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a:latin typeface="Raleway"/>
                <a:ea typeface="Raleway"/>
                <a:cs typeface="Raleway"/>
                <a:sym typeface="Raleway"/>
              </a:rPr>
              <a:t>Methodology – Aim, Hypothesis, Questions</a:t>
            </a:r>
            <a:endParaRPr sz="2000" b="1">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p:txBody>
          <a:bodyPr/>
          <a:lstStyle/>
          <a:p>
            <a:r>
              <a:rPr lang="en-GB" dirty="0"/>
              <a:t>Developing a program for effective disease prediction based on given symptoms and medical data.</a:t>
            </a:r>
          </a:p>
          <a:p>
            <a:r>
              <a:rPr lang="en-GB" dirty="0"/>
              <a:t>Machine learning algorithms and predictive modelling techniques can achieve accurate disease prediction by analysing symptoms and medical data.</a:t>
            </a:r>
          </a:p>
          <a:p>
            <a:r>
              <a:rPr lang="en-GB" dirty="0"/>
              <a:t>How do different algorithms perform in predicting diseases based on symptoms and medical data? What is the impact of data size and diversity on the performance of different models? How efficient is the program compared to a human expert?</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49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a:latin typeface="Raleway"/>
                <a:ea typeface="Raleway"/>
                <a:cs typeface="Raleway"/>
                <a:sym typeface="Raleway"/>
              </a:rPr>
              <a:t>Methodology – Pipeline</a:t>
            </a:r>
            <a:endParaRPr sz="2000" b="1">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4703394" y="1258727"/>
            <a:ext cx="4128906" cy="3337805"/>
          </a:xfrm>
        </p:spPr>
        <p:txBody>
          <a:bodyPr/>
          <a:lstStyle/>
          <a:p>
            <a:r>
              <a:rPr lang="en-GB" dirty="0"/>
              <a:t>Algorithms used:</a:t>
            </a:r>
          </a:p>
          <a:p>
            <a:pPr lvl="1"/>
            <a:r>
              <a:rPr lang="en-GB" dirty="0"/>
              <a:t>K-Nearest neighbour</a:t>
            </a:r>
          </a:p>
          <a:p>
            <a:pPr lvl="1"/>
            <a:r>
              <a:rPr lang="en-GB" dirty="0"/>
              <a:t>Support Vector Machine</a:t>
            </a:r>
          </a:p>
          <a:p>
            <a:pPr lvl="1"/>
            <a:r>
              <a:rPr lang="en-GB" dirty="0"/>
              <a:t>Naïve Bayes</a:t>
            </a:r>
          </a:p>
          <a:p>
            <a:pPr lvl="1"/>
            <a:r>
              <a:rPr lang="en-GB" dirty="0"/>
              <a:t>Random Forest</a:t>
            </a:r>
          </a:p>
          <a:p>
            <a:pPr lvl="1"/>
            <a:r>
              <a:rPr lang="en-GB" dirty="0"/>
              <a:t>Logistic Regression</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descr="A screenshot of a computer&#10;&#10;Description automatically generated">
            <a:extLst>
              <a:ext uri="{FF2B5EF4-FFF2-40B4-BE49-F238E27FC236}">
                <a16:creationId xmlns:a16="http://schemas.microsoft.com/office/drawing/2014/main" id="{231398B0-644F-B8F9-3EBC-245A3E9A9FD6}"/>
              </a:ext>
            </a:extLst>
          </p:cNvPr>
          <p:cNvPicPr>
            <a:picLocks noChangeAspect="1"/>
          </p:cNvPicPr>
          <p:nvPr/>
        </p:nvPicPr>
        <p:blipFill>
          <a:blip r:embed="rId3"/>
          <a:stretch>
            <a:fillRect/>
          </a:stretch>
        </p:blipFill>
        <p:spPr>
          <a:xfrm>
            <a:off x="-1045862" y="445025"/>
            <a:ext cx="6656294" cy="5143500"/>
          </a:xfrm>
          <a:prstGeom prst="rect">
            <a:avLst/>
          </a:prstGeom>
        </p:spPr>
      </p:pic>
    </p:spTree>
    <p:extLst>
      <p:ext uri="{BB962C8B-B14F-4D97-AF65-F5344CB8AC3E}">
        <p14:creationId xmlns:p14="http://schemas.microsoft.com/office/powerpoint/2010/main" val="13148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a:latin typeface="Raleway"/>
                <a:ea typeface="Raleway"/>
                <a:cs typeface="Raleway"/>
                <a:sym typeface="Raleway"/>
              </a:rPr>
              <a:t>Methodology – Methods</a:t>
            </a:r>
            <a:endParaRPr sz="2000" b="1">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p:txBody>
          <a:bodyPr/>
          <a:lstStyle/>
          <a:p>
            <a:r>
              <a:rPr lang="en-GB" dirty="0"/>
              <a:t>Data Collection: Collected Diseases and symptoms data-set from Kaggle.</a:t>
            </a:r>
          </a:p>
          <a:p>
            <a:r>
              <a:rPr lang="en-GB" dirty="0"/>
              <a:t>Data Pre-Processing: Removed missing values and unnecessary columns and Encoded the target variable (disease) using label encoding and split the data-set into training and testing sets.</a:t>
            </a:r>
          </a:p>
          <a:p>
            <a:r>
              <a:rPr lang="en-GB" dirty="0"/>
              <a:t>Machine learning models: Employed KNN, SVM, Naive Bayes, Random Forest and Logistic Regression classifiers. Trained models using specific training steps for each algorithm.</a:t>
            </a:r>
          </a:p>
          <a:p>
            <a:r>
              <a:rPr lang="en-GB" dirty="0"/>
              <a:t>Model Evaluation: Evaluated models on testing set using performance metrics (accuracy, precision, recall and F1-score), computed AUC-ROC to assess models’ performance.</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70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aleway"/>
                <a:ea typeface="Raleway"/>
                <a:cs typeface="Raleway"/>
                <a:sym typeface="Raleway"/>
              </a:rPr>
              <a:t>Data Evaluation</a:t>
            </a:r>
            <a:endParaRPr sz="2000" b="1">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r>
              <a:rPr lang="en-GB" dirty="0"/>
              <a:t>Performance Metrics: Assessed models’ performance using metrics such as accuracy, precision, recall and F1-score, these metrics were calculated using the “</a:t>
            </a:r>
            <a:r>
              <a:rPr lang="en-GB" dirty="0" err="1"/>
              <a:t>sklearn.metrics</a:t>
            </a:r>
            <a:r>
              <a:rPr lang="en-GB" dirty="0"/>
              <a:t>” module.</a:t>
            </a:r>
          </a:p>
          <a:p>
            <a:r>
              <a:rPr lang="en-GB" dirty="0"/>
              <a:t>Area Under the ROC Curve (AUC-ROC): Computed AUC-ROC to evaluate the trade-off between true positive rate and false positive rate. Utilised “</a:t>
            </a:r>
            <a:r>
              <a:rPr lang="en-GB" dirty="0" err="1"/>
              <a:t>roc_auc_score</a:t>
            </a:r>
            <a:r>
              <a:rPr lang="en-GB" dirty="0"/>
              <a:t>” and “</a:t>
            </a:r>
            <a:r>
              <a:rPr lang="en-GB" dirty="0" err="1"/>
              <a:t>roc_curve</a:t>
            </a:r>
            <a:r>
              <a:rPr lang="en-GB" dirty="0"/>
              <a:t>” functions from the “</a:t>
            </a:r>
            <a:r>
              <a:rPr lang="en-GB" dirty="0" err="1"/>
              <a:t>sklearn.metrics</a:t>
            </a:r>
            <a:r>
              <a:rPr lang="en-GB" dirty="0"/>
              <a:t>” module.</a:t>
            </a:r>
          </a:p>
          <a:p>
            <a:r>
              <a:rPr lang="en-GB" dirty="0"/>
              <a:t>Model Comparison: Compared the performance of different machine learning models on the testing set. Analysed the strengths and weaknesses of each model in predicting diseases.</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64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aleway"/>
                <a:ea typeface="Raleway"/>
                <a:cs typeface="Raleway"/>
                <a:sym typeface="Raleway"/>
              </a:rPr>
              <a:t>Prototype</a:t>
            </a:r>
            <a:endParaRPr sz="2000" b="1">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r>
              <a:rPr lang="en-GB" dirty="0"/>
              <a:t>Video Link: https://youtu.be/-nzUqLGHaxU</a:t>
            </a:r>
          </a:p>
          <a:p>
            <a:r>
              <a:rPr lang="en-GB" dirty="0"/>
              <a:t>Limit to 2 minutes</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6636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071FCDFA86604391F8054337E90318" ma:contentTypeVersion="4" ma:contentTypeDescription="Create a new document." ma:contentTypeScope="" ma:versionID="643ebff893c75c28e254b8eca4eac3b6">
  <xsd:schema xmlns:xsd="http://www.w3.org/2001/XMLSchema" xmlns:xs="http://www.w3.org/2001/XMLSchema" xmlns:p="http://schemas.microsoft.com/office/2006/metadata/properties" xmlns:ns2="3f03398d-0ece-48ce-bdc3-b3342d37f0b0" targetNamespace="http://schemas.microsoft.com/office/2006/metadata/properties" ma:root="true" ma:fieldsID="c53afac9164dd97bbe15bcab6ec0ac86" ns2:_="">
    <xsd:import namespace="3f03398d-0ece-48ce-bdc3-b3342d37f0b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03398d-0ece-48ce-bdc3-b3342d37f0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D35D62-5743-4158-A163-56864DDE70E8}">
  <ds:schemaRefs>
    <ds:schemaRef ds:uri="3f03398d-0ece-48ce-bdc3-b3342d37f0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F33E1E4-061F-4B5D-AF67-DB7398E35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330</TotalTime>
  <Words>1599</Words>
  <Application>Microsoft Office PowerPoint</Application>
  <PresentationFormat>On-screen Show (16:9)</PresentationFormat>
  <Paragraphs>99</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Lato</vt:lpstr>
      <vt:lpstr>Raleway</vt:lpstr>
      <vt:lpstr>Arial</vt:lpstr>
      <vt:lpstr>Simple Light</vt:lpstr>
      <vt:lpstr>Disease Prediction Using Machine Learning Algorithms</vt:lpstr>
      <vt:lpstr>Accurate Identification and Prediction of Diseases</vt:lpstr>
      <vt:lpstr>Literature</vt:lpstr>
      <vt:lpstr>Literature</vt:lpstr>
      <vt:lpstr>Methodology – Aim, Hypothesis, Questions</vt:lpstr>
      <vt:lpstr>Methodology – Pipeline</vt:lpstr>
      <vt:lpstr>Methodology – Methods</vt:lpstr>
      <vt:lpstr>Data Evaluation</vt:lpstr>
      <vt:lpstr>Prototype</vt:lpstr>
      <vt:lpstr>Evaluation / Argumentation</vt:lpstr>
      <vt:lpstr>3rd party comparison</vt:lpstr>
      <vt:lpstr>Pipeline evaluation</vt:lpstr>
      <vt:lpstr>Research Question evaluation</vt:lpstr>
      <vt:lpstr>Conclusions - Achievements</vt:lpstr>
      <vt:lpstr>Conclusions - Recommendations</vt:lpstr>
      <vt:lpstr>Conclusions - Limitations</vt:lpstr>
      <vt:lpstr>Future Recommendations</vt:lpstr>
      <vt:lpstr>References</vt:lpstr>
      <vt:lpstr>References</vt:lpstr>
      <vt:lpstr>Thank you  Travis Briffa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lastModifiedBy>Travis Briffa</cp:lastModifiedBy>
  <cp:revision>3</cp:revision>
  <dcterms:modified xsi:type="dcterms:W3CDTF">2023-06-26T15:02:54Z</dcterms:modified>
</cp:coreProperties>
</file>