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Merriweather Light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Ligh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erriweatherLight-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Light-bold.fntdata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font" Target="fonts/MerriweatherLight-bold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85719889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85719889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85947d33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85947d33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85947d69b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85947d69b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85947d33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85947d33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parts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Physical Setup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Physical to Code setup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Code Setup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85719889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85719889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85947d33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85947d33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85947d33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85947d33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85947d33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85947d33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85947d69b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85947d69b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85947d33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85947d33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85947d33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85947d33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85719889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85719889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85947d337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85947d337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85947d337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85947d337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85947d6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85947d6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SerialHandler little helper tool that wrapps navigator.serial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85947d69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85947d69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85947d337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85947d337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SerialHandler is a wrapper around Navigator.serial which exposes write and read messages.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85947d69b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85947d69b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85719889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85719889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85947d33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85947d33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85947d33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85947d33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85947d33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85947d3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85947d33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85947d33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explore Navigator.serial let’s quickly talk about what is an arduino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85719889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85719889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85947d69b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85947d69b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sample is a bit weird but I picked it specifically for comparing arduno and front end dev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drive.google.com/file/d/1iVmQpSOHhvVWCFU-B-qytLHQC4riqYt8/view" TargetMode="External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15000"/>
          </a:blip>
          <a:srcRect b="0" l="12621" r="12829" t="0"/>
          <a:stretch/>
        </p:blipFill>
        <p:spPr>
          <a:xfrm>
            <a:off x="0" y="-293011"/>
            <a:ext cx="9144000" cy="689973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236900" y="2402450"/>
            <a:ext cx="5150100" cy="249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Learning </a:t>
            </a:r>
            <a:r>
              <a:rPr b="1" lang="en" sz="4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Tech is Cool; Connecting Tech is Ice Cold!</a:t>
            </a:r>
            <a:endParaRPr b="1" sz="4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Travis Bumgarner</a:t>
            </a:r>
            <a:endParaRPr sz="2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111900" y="678450"/>
            <a:ext cx="8920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8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800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8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led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Here is a digital LED.</a:t>
            </a:r>
            <a:r>
              <a:rPr lang="en" sz="18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8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8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8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8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8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setInterval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8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led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endParaRPr sz="18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white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8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8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8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6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ctrTitle"/>
          </p:nvPr>
        </p:nvSpPr>
        <p:spPr>
          <a:xfrm>
            <a:off x="862650" y="1828350"/>
            <a:ext cx="7418700" cy="148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Hello World in </a:t>
            </a:r>
            <a:endParaRPr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Arduino</a:t>
            </a:r>
            <a:endParaRPr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684988" y="1392900"/>
            <a:ext cx="295650" cy="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/>
        </p:nvSpPr>
        <p:spPr>
          <a:xfrm>
            <a:off x="195300" y="55050"/>
            <a:ext cx="46815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LED_ID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LED_ID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LED_ID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LED_ID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455" y="1602500"/>
            <a:ext cx="3505674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749549" y="889050"/>
            <a:ext cx="263301" cy="5266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4"/>
          <p:cNvCxnSpPr/>
          <p:nvPr/>
        </p:nvCxnSpPr>
        <p:spPr>
          <a:xfrm rot="10800000">
            <a:off x="5927400" y="1295525"/>
            <a:ext cx="0" cy="55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4"/>
          <p:cNvCxnSpPr/>
          <p:nvPr/>
        </p:nvCxnSpPr>
        <p:spPr>
          <a:xfrm flipH="1">
            <a:off x="5812975" y="1622100"/>
            <a:ext cx="24900" cy="20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4"/>
          <p:cNvCxnSpPr/>
          <p:nvPr/>
        </p:nvCxnSpPr>
        <p:spPr>
          <a:xfrm rot="10800000">
            <a:off x="5495025" y="1085875"/>
            <a:ext cx="213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4"/>
          <p:cNvCxnSpPr/>
          <p:nvPr/>
        </p:nvCxnSpPr>
        <p:spPr>
          <a:xfrm rot="-5400000">
            <a:off x="5766475" y="725778"/>
            <a:ext cx="213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4"/>
          <p:cNvCxnSpPr/>
          <p:nvPr/>
        </p:nvCxnSpPr>
        <p:spPr>
          <a:xfrm rot="10800000">
            <a:off x="6071288" y="1085875"/>
            <a:ext cx="213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4"/>
          <p:cNvCxnSpPr/>
          <p:nvPr/>
        </p:nvCxnSpPr>
        <p:spPr>
          <a:xfrm rot="8998526">
            <a:off x="5994966" y="857345"/>
            <a:ext cx="213442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4"/>
          <p:cNvCxnSpPr/>
          <p:nvPr/>
        </p:nvCxnSpPr>
        <p:spPr>
          <a:xfrm rot="-8998526">
            <a:off x="5494915" y="857209"/>
            <a:ext cx="213442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7" name="Google Shape;137;p24"/>
          <p:cNvPicPr preferRelativeResize="0"/>
          <p:nvPr/>
        </p:nvPicPr>
        <p:blipFill rotWithShape="1">
          <a:blip r:embed="rId4">
            <a:alphaModFix/>
          </a:blip>
          <a:srcRect b="80333" l="30178" r="32145" t="6516"/>
          <a:stretch/>
        </p:blipFill>
        <p:spPr>
          <a:xfrm rot="5400000">
            <a:off x="6337200" y="2020275"/>
            <a:ext cx="4307450" cy="11029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/>
          <p:nvPr/>
        </p:nvSpPr>
        <p:spPr>
          <a:xfrm>
            <a:off x="7890925" y="2088450"/>
            <a:ext cx="1102800" cy="5571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4"/>
          <p:cNvCxnSpPr>
            <a:stCxn id="138" idx="2"/>
          </p:cNvCxnSpPr>
          <p:nvPr/>
        </p:nvCxnSpPr>
        <p:spPr>
          <a:xfrm rot="10800000">
            <a:off x="6141025" y="1975500"/>
            <a:ext cx="1749900" cy="391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4"/>
          <p:cNvSpPr/>
          <p:nvPr/>
        </p:nvSpPr>
        <p:spPr>
          <a:xfrm>
            <a:off x="1676400" y="0"/>
            <a:ext cx="1102800" cy="5571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ctrTitle"/>
          </p:nvPr>
        </p:nvSpPr>
        <p:spPr>
          <a:xfrm>
            <a:off x="733200" y="2176200"/>
            <a:ext cx="7677600" cy="79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What</a:t>
            </a:r>
            <a:r>
              <a:rPr b="1" lang="en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 to do with it?</a:t>
            </a:r>
            <a:endParaRPr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5604651" y="1437300"/>
            <a:ext cx="353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Toggle Lights</a:t>
            </a:r>
            <a:endParaRPr sz="36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218701" y="4267900"/>
            <a:ext cx="334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Track Time</a:t>
            </a:r>
            <a:endParaRPr sz="36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135475" y="1180275"/>
            <a:ext cx="399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Control a Motor</a:t>
            </a:r>
            <a:endParaRPr sz="36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2960875" y="3148000"/>
            <a:ext cx="298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Play Sound</a:t>
            </a:r>
            <a:endParaRPr sz="36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4572000" y="333450"/>
            <a:ext cx="358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Pump Liquid</a:t>
            </a:r>
            <a:endParaRPr sz="36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0" y="0"/>
            <a:ext cx="378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Get User Input</a:t>
            </a:r>
            <a:endParaRPr sz="36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5153027" y="4123350"/>
            <a:ext cx="358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Display Screen</a:t>
            </a:r>
            <a:endParaRPr sz="36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5457825" y="4743300"/>
            <a:ext cx="36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Source: TheInebriatorVideos on YouTube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409650" y="983100"/>
            <a:ext cx="5514900" cy="31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Pros</a:t>
            </a:r>
            <a:endParaRPr b="1" sz="2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Montserrat"/>
              <a:buChar char="●"/>
            </a:pPr>
            <a:r>
              <a:rPr b="1" lang="en" sz="2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Bridges Physical/Digital</a:t>
            </a:r>
            <a:endParaRPr b="1" sz="38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Cons</a:t>
            </a:r>
            <a:endParaRPr b="1" sz="38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Montserrat"/>
              <a:buChar char="●"/>
            </a:pPr>
            <a:r>
              <a:rPr b="1" lang="en" sz="2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No storage (~1KB)</a:t>
            </a:r>
            <a:endParaRPr b="1" sz="2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Montserrat"/>
              <a:buChar char="●"/>
            </a:pPr>
            <a:r>
              <a:rPr b="1" lang="en" sz="2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No memory (~2KB)</a:t>
            </a:r>
            <a:endParaRPr b="1" sz="2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Montserrat"/>
              <a:buChar char="●"/>
            </a:pPr>
            <a:r>
              <a:rPr b="1" lang="en" sz="2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Ugly GUIs</a:t>
            </a:r>
            <a:endParaRPr b="1" sz="2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Montserrat"/>
              <a:buChar char="●"/>
            </a:pPr>
            <a:r>
              <a:rPr b="1" lang="en" sz="2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No Internet Connectivity</a:t>
            </a:r>
            <a:endParaRPr b="1" sz="2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 rotWithShape="1">
          <a:blip r:embed="rId3">
            <a:alphaModFix/>
          </a:blip>
          <a:srcRect b="0" l="20577" r="21211" t="0"/>
          <a:stretch/>
        </p:blipFill>
        <p:spPr>
          <a:xfrm>
            <a:off x="6019800" y="983100"/>
            <a:ext cx="2562225" cy="31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ctrTitle"/>
          </p:nvPr>
        </p:nvSpPr>
        <p:spPr>
          <a:xfrm>
            <a:off x="209625" y="983100"/>
            <a:ext cx="5514900" cy="31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Pros</a:t>
            </a:r>
            <a:endParaRPr b="1" sz="2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Montserrat"/>
              <a:buChar char="●"/>
            </a:pPr>
            <a:r>
              <a:rPr b="1" lang="en" sz="2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Lots</a:t>
            </a:r>
            <a:r>
              <a:rPr b="1" lang="en" sz="2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 of storage</a:t>
            </a:r>
            <a:endParaRPr b="1" sz="2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Montserrat"/>
              <a:buChar char="●"/>
            </a:pPr>
            <a:r>
              <a:rPr b="1" lang="en" sz="2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Lots of memory</a:t>
            </a:r>
            <a:endParaRPr b="1" sz="2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Montserrat"/>
              <a:buChar char="●"/>
            </a:pPr>
            <a:r>
              <a:rPr b="1" lang="en" sz="2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Pretty GUIs</a:t>
            </a:r>
            <a:endParaRPr b="1" sz="2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Montserrat"/>
              <a:buChar char="●"/>
            </a:pPr>
            <a:r>
              <a:rPr b="1" lang="en" sz="2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Internet Connectivity</a:t>
            </a:r>
            <a:endParaRPr b="1" sz="2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Cons</a:t>
            </a:r>
            <a:endParaRPr b="1" sz="38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Montserrat"/>
              <a:buChar char="●"/>
            </a:pPr>
            <a:r>
              <a:rPr b="1" lang="en" sz="2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Doesn’t Bridge Physical/Digital </a:t>
            </a:r>
            <a:endParaRPr b="1" sz="2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 rotWithShape="1">
          <a:blip r:embed="rId3">
            <a:alphaModFix amt="64000"/>
          </a:blip>
          <a:srcRect b="3640" l="27220" r="27243" t="4422"/>
          <a:stretch/>
        </p:blipFill>
        <p:spPr>
          <a:xfrm>
            <a:off x="6617506" y="1952625"/>
            <a:ext cx="21145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 amt="67000"/>
          </a:blip>
          <a:stretch>
            <a:fillRect/>
          </a:stretch>
        </p:blipFill>
        <p:spPr>
          <a:xfrm>
            <a:off x="6000762" y="1419225"/>
            <a:ext cx="24003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5">
            <a:alphaModFix amt="64000"/>
          </a:blip>
          <a:stretch>
            <a:fillRect/>
          </a:stretch>
        </p:blipFill>
        <p:spPr>
          <a:xfrm>
            <a:off x="5448300" y="7905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675" y="21145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 rotWithShape="1">
          <a:blip r:embed="rId4">
            <a:alphaModFix/>
          </a:blip>
          <a:srcRect b="0" l="20577" r="21211" t="0"/>
          <a:stretch/>
        </p:blipFill>
        <p:spPr>
          <a:xfrm>
            <a:off x="638175" y="983100"/>
            <a:ext cx="2562225" cy="31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 rotWithShape="1">
          <a:blip r:embed="rId5">
            <a:alphaModFix amt="64000"/>
          </a:blip>
          <a:srcRect b="3640" l="27220" r="27243" t="4422"/>
          <a:stretch/>
        </p:blipFill>
        <p:spPr>
          <a:xfrm>
            <a:off x="6617506" y="1952625"/>
            <a:ext cx="21145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6">
            <a:alphaModFix amt="67000"/>
          </a:blip>
          <a:stretch>
            <a:fillRect/>
          </a:stretch>
        </p:blipFill>
        <p:spPr>
          <a:xfrm>
            <a:off x="6000762" y="1419225"/>
            <a:ext cx="24003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7">
            <a:alphaModFix amt="64000"/>
          </a:blip>
          <a:stretch>
            <a:fillRect/>
          </a:stretch>
        </p:blipFill>
        <p:spPr>
          <a:xfrm>
            <a:off x="5448300" y="7905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ctrTitle"/>
          </p:nvPr>
        </p:nvSpPr>
        <p:spPr>
          <a:xfrm>
            <a:off x="209625" y="983100"/>
            <a:ext cx="5514900" cy="353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Pros</a:t>
            </a:r>
            <a:endParaRPr b="1" sz="2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Montserrat"/>
              <a:buChar char="●"/>
            </a:pPr>
            <a:r>
              <a:rPr b="1" lang="en" sz="2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Lots of storage</a:t>
            </a:r>
            <a:endParaRPr b="1" sz="2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Montserrat"/>
              <a:buChar char="●"/>
            </a:pPr>
            <a:r>
              <a:rPr b="1" lang="en" sz="2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Lots of memory</a:t>
            </a:r>
            <a:endParaRPr b="1" sz="2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Montserrat"/>
              <a:buChar char="●"/>
            </a:pPr>
            <a:r>
              <a:rPr b="1" lang="en" sz="2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Pretty GUIs</a:t>
            </a:r>
            <a:endParaRPr b="1" sz="38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Montserrat"/>
              <a:buChar char="●"/>
            </a:pPr>
            <a:r>
              <a:rPr b="1" lang="en" sz="2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Bridge Physical/Digital</a:t>
            </a:r>
            <a:endParaRPr b="1" sz="2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Montserrat"/>
              <a:buChar char="●"/>
            </a:pPr>
            <a:r>
              <a:rPr b="1" lang="en" sz="2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Internet Connectivity</a:t>
            </a:r>
            <a:endParaRPr b="1" sz="2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Cons</a:t>
            </a:r>
            <a:endParaRPr b="1" sz="38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Montserrat"/>
              <a:buChar char="●"/>
            </a:pPr>
            <a:r>
              <a:rPr b="1" lang="en" sz="2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Literally None</a:t>
            </a:r>
            <a:endParaRPr b="1" sz="38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8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30"/>
          <p:cNvPicPr preferRelativeResize="0"/>
          <p:nvPr/>
        </p:nvPicPr>
        <p:blipFill rotWithShape="1">
          <a:blip r:embed="rId3">
            <a:alphaModFix amt="64000"/>
          </a:blip>
          <a:srcRect b="3640" l="27220" r="27243" t="4422"/>
          <a:stretch/>
        </p:blipFill>
        <p:spPr>
          <a:xfrm>
            <a:off x="6684181" y="2485012"/>
            <a:ext cx="21145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>
          <a:blip r:embed="rId4">
            <a:alphaModFix amt="67000"/>
          </a:blip>
          <a:stretch>
            <a:fillRect/>
          </a:stretch>
        </p:blipFill>
        <p:spPr>
          <a:xfrm>
            <a:off x="6067437" y="1951613"/>
            <a:ext cx="24003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5">
            <a:alphaModFix amt="64000"/>
          </a:blip>
          <a:stretch>
            <a:fillRect/>
          </a:stretch>
        </p:blipFill>
        <p:spPr>
          <a:xfrm>
            <a:off x="5514975" y="1322963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 rotWithShape="1">
          <a:blip r:embed="rId6">
            <a:alphaModFix amt="73000"/>
          </a:blip>
          <a:srcRect b="0" l="20577" r="21211" t="0"/>
          <a:stretch/>
        </p:blipFill>
        <p:spPr>
          <a:xfrm>
            <a:off x="4781550" y="258188"/>
            <a:ext cx="2562225" cy="31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ctrTitle"/>
          </p:nvPr>
        </p:nvSpPr>
        <p:spPr>
          <a:xfrm>
            <a:off x="733200" y="2220750"/>
            <a:ext cx="7677600" cy="70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Except One…</a:t>
            </a:r>
            <a:endParaRPr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1334700" y="1828350"/>
            <a:ext cx="6474600" cy="148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I love learning new things…</a:t>
            </a:r>
            <a:endParaRPr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9729"/>
            <a:ext cx="9144003" cy="2344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/>
        </p:nvSpPr>
        <p:spPr>
          <a:xfrm>
            <a:off x="2209800" y="886350"/>
            <a:ext cx="47244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i="1" sz="180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8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message 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ping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")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8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" sz="18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pong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endParaRPr sz="18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message 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"){</a:t>
            </a:r>
            <a:endParaRPr sz="18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8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" sz="18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LED on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endParaRPr sz="18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LED_ID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HIGH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8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/>
        </p:nvSpPr>
        <p:spPr>
          <a:xfrm>
            <a:off x="1036350" y="262950"/>
            <a:ext cx="70713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i="1" sz="180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sh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SerialHandler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8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sh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8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…</a:t>
            </a:r>
            <a:endParaRPr i="1" sz="180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talk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await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sh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8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const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sh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8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appendMessageToDOM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…</a:t>
            </a:r>
            <a:endParaRPr i="1" sz="180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ctrTitle"/>
          </p:nvPr>
        </p:nvSpPr>
        <p:spPr>
          <a:xfrm>
            <a:off x="733200" y="2182350"/>
            <a:ext cx="7677600" cy="77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Live Demo??</a:t>
            </a:r>
            <a:endParaRPr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6" title="pingpong2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7"/>
          <p:cNvPicPr preferRelativeResize="0"/>
          <p:nvPr/>
        </p:nvPicPr>
        <p:blipFill rotWithShape="1">
          <a:blip r:embed="rId3">
            <a:alphaModFix amt="15000"/>
          </a:blip>
          <a:srcRect b="0" l="12621" r="12829" t="0"/>
          <a:stretch/>
        </p:blipFill>
        <p:spPr>
          <a:xfrm>
            <a:off x="0" y="-293011"/>
            <a:ext cx="9144000" cy="689973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7"/>
          <p:cNvSpPr txBox="1"/>
          <p:nvPr>
            <p:ph type="ctrTitle"/>
          </p:nvPr>
        </p:nvSpPr>
        <p:spPr>
          <a:xfrm>
            <a:off x="166150" y="2571750"/>
            <a:ext cx="5382900" cy="237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Hey ya!(oh, oh)</a:t>
            </a:r>
            <a:endParaRPr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Hey ya!(oh, oh)</a:t>
            </a:r>
            <a:endParaRPr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That’s my talk.</a:t>
            </a:r>
            <a:endParaRPr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7"/>
          <p:cNvSpPr txBox="1"/>
          <p:nvPr/>
        </p:nvSpPr>
        <p:spPr>
          <a:xfrm>
            <a:off x="162600" y="194975"/>
            <a:ext cx="9057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https://github.com/TravisBumgarner/arduino_and_frontend</a:t>
            </a:r>
            <a:endParaRPr sz="700">
              <a:solidFill>
                <a:srgbClr val="0B5394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1334700" y="1828350"/>
            <a:ext cx="6474600" cy="148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I love connecting them even more.</a:t>
            </a:r>
            <a:endParaRPr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862650" y="1828350"/>
            <a:ext cx="7418700" cy="148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Not All Connections Are Equal.</a:t>
            </a:r>
            <a:endParaRPr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 rotWithShape="1">
          <a:blip r:embed="rId3">
            <a:alphaModFix/>
          </a:blip>
          <a:srcRect b="3640" l="27220" r="27243" t="4422"/>
          <a:stretch/>
        </p:blipFill>
        <p:spPr>
          <a:xfrm>
            <a:off x="3495681" y="1371600"/>
            <a:ext cx="21145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5713" y="1371600"/>
            <a:ext cx="24003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2934" y="21145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1325" y="13525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8578" y="211455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2859300" y="4558500"/>
            <a:ext cx="3387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(In the same file)</a:t>
            </a:r>
            <a:endParaRPr b="1" sz="26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675" y="21145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5531" y="1404580"/>
            <a:ext cx="2343475" cy="23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5">
            <a:alphaModFix amt="64000"/>
          </a:blip>
          <a:srcRect b="3640" l="27220" r="27243" t="4422"/>
          <a:stretch/>
        </p:blipFill>
        <p:spPr>
          <a:xfrm>
            <a:off x="6617506" y="1952625"/>
            <a:ext cx="21145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6">
            <a:alphaModFix amt="67000"/>
          </a:blip>
          <a:stretch>
            <a:fillRect/>
          </a:stretch>
        </p:blipFill>
        <p:spPr>
          <a:xfrm>
            <a:off x="6000762" y="1419225"/>
            <a:ext cx="24003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7">
            <a:alphaModFix amt="64000"/>
          </a:blip>
          <a:stretch>
            <a:fillRect/>
          </a:stretch>
        </p:blipFill>
        <p:spPr>
          <a:xfrm>
            <a:off x="5448300" y="790575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2859300" y="4558500"/>
            <a:ext cx="3387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(Via an API)</a:t>
            </a:r>
            <a:endParaRPr b="1" sz="26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675" y="211455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981075" y="4558500"/>
            <a:ext cx="7143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(Via Navigator.serial)</a:t>
            </a:r>
            <a:endParaRPr b="1" sz="26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4">
            <a:alphaModFix/>
          </a:blip>
          <a:srcRect b="0" l="20577" r="21211" t="0"/>
          <a:stretch/>
        </p:blipFill>
        <p:spPr>
          <a:xfrm>
            <a:off x="638175" y="983100"/>
            <a:ext cx="2562225" cy="31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 rotWithShape="1">
          <a:blip r:embed="rId5">
            <a:alphaModFix amt="64000"/>
          </a:blip>
          <a:srcRect b="3640" l="27220" r="27243" t="4422"/>
          <a:stretch/>
        </p:blipFill>
        <p:spPr>
          <a:xfrm>
            <a:off x="6617506" y="1952625"/>
            <a:ext cx="21145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6">
            <a:alphaModFix amt="67000"/>
          </a:blip>
          <a:stretch>
            <a:fillRect/>
          </a:stretch>
        </p:blipFill>
        <p:spPr>
          <a:xfrm>
            <a:off x="6000762" y="1419225"/>
            <a:ext cx="24003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7">
            <a:alphaModFix amt="64000"/>
          </a:blip>
          <a:stretch>
            <a:fillRect/>
          </a:stretch>
        </p:blipFill>
        <p:spPr>
          <a:xfrm>
            <a:off x="5448300" y="7905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20577" r="21211" t="0"/>
          <a:stretch/>
        </p:blipFill>
        <p:spPr>
          <a:xfrm>
            <a:off x="638175" y="983100"/>
            <a:ext cx="2562225" cy="31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755" y="1285875"/>
            <a:ext cx="3505674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ctrTitle"/>
          </p:nvPr>
        </p:nvSpPr>
        <p:spPr>
          <a:xfrm>
            <a:off x="862650" y="1828350"/>
            <a:ext cx="7418700" cy="148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Hello World in HTML/CSS/JS </a:t>
            </a:r>
            <a:endParaRPr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