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embeddings/oleObject1.bin" ContentType="application/vnd.openxmlformats-officedocument.oleObject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embeddings/oleObject2.bin" ContentType="application/vnd.openxmlformats-officedocument.oleObject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embeddings/oleObject3.bin" ContentType="application/vnd.openxmlformats-officedocument.oleObject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</p:sldMasterIdLst>
  <p:notesMasterIdLst>
    <p:notesMasterId r:id="rId53"/>
  </p:notesMasterIdLst>
  <p:sldIdLst>
    <p:sldId id="258" r:id="rId21"/>
    <p:sldId id="262" r:id="rId22"/>
    <p:sldId id="305" r:id="rId23"/>
    <p:sldId id="263" r:id="rId24"/>
    <p:sldId id="261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281" r:id="rId36"/>
    <p:sldId id="272" r:id="rId37"/>
    <p:sldId id="283" r:id="rId38"/>
    <p:sldId id="264" r:id="rId39"/>
    <p:sldId id="270" r:id="rId40"/>
    <p:sldId id="273" r:id="rId41"/>
    <p:sldId id="280" r:id="rId42"/>
    <p:sldId id="265" r:id="rId43"/>
    <p:sldId id="276" r:id="rId44"/>
    <p:sldId id="285" r:id="rId45"/>
    <p:sldId id="286" r:id="rId46"/>
    <p:sldId id="256" r:id="rId47"/>
    <p:sldId id="287" r:id="rId48"/>
    <p:sldId id="288" r:id="rId49"/>
    <p:sldId id="259" r:id="rId50"/>
    <p:sldId id="260" r:id="rId51"/>
    <p:sldId id="279" r:id="rId52"/>
  </p:sldIdLst>
  <p:sldSz cx="13004800" cy="73025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5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0" y="-12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50" Type="http://schemas.openxmlformats.org/officeDocument/2006/relationships/slide" Target="slides/slide30.xml"/><Relationship Id="rId51" Type="http://schemas.openxmlformats.org/officeDocument/2006/relationships/slide" Target="slides/slide31.xml"/><Relationship Id="rId52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20.xml"/><Relationship Id="rId41" Type="http://schemas.openxmlformats.org/officeDocument/2006/relationships/slide" Target="slides/slide21.xml"/><Relationship Id="rId42" Type="http://schemas.openxmlformats.org/officeDocument/2006/relationships/slide" Target="slides/slide22.xml"/><Relationship Id="rId43" Type="http://schemas.openxmlformats.org/officeDocument/2006/relationships/slide" Target="slides/slide23.xml"/><Relationship Id="rId44" Type="http://schemas.openxmlformats.org/officeDocument/2006/relationships/slide" Target="slides/slide24.xml"/><Relationship Id="rId45" Type="http://schemas.openxmlformats.org/officeDocument/2006/relationships/slide" Target="slides/slide25.xml"/><Relationship Id="rId46" Type="http://schemas.openxmlformats.org/officeDocument/2006/relationships/slide" Target="slides/slide26.xml"/><Relationship Id="rId47" Type="http://schemas.openxmlformats.org/officeDocument/2006/relationships/slide" Target="slides/slide27.xml"/><Relationship Id="rId48" Type="http://schemas.openxmlformats.org/officeDocument/2006/relationships/slide" Target="slides/slide28.xml"/><Relationship Id="rId49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18263-ACC8-0247-992D-BBE010F898C2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D3EEC-7E56-364F-8DE3-2FAB1A3A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s://github.com/generalassembly-studio/ITR_Curriculum/tree/master/Labs/exception_handling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github.com/generalassembly-studio/ITR_Curriculum/tree/master/Labs/modules_and_mixin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Are there any questions from students that you would like to address?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3EEC-7E56-364F-8DE3-2FAB1A3A98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Suggested: 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  <a:hlinkClick r:id="rId3"/>
              </a:rPr>
              <a:t>exception_handing.rb</a:t>
            </a:r>
            <a:endParaRPr lang="en-US" sz="120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algn="l">
              <a:buSzPct val="125000"/>
              <a:buFont typeface="News706 BT" charset="0"/>
              <a:buChar char="•"/>
            </a:pPr>
            <a:endParaRPr lang="en-US" sz="120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Coffeescript</a:t>
            </a:r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??</a:t>
            </a:r>
          </a:p>
          <a:p>
            <a:pPr algn="l">
              <a:buSzPct val="125000"/>
              <a:buFont typeface="News706 BT" charset="0"/>
              <a:buChar char="•"/>
            </a:pPr>
            <a:endParaRPr lang="en-US" sz="120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Project</a:t>
            </a: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Object Lab</a:t>
            </a:r>
          </a:p>
          <a:p>
            <a:pPr algn="l">
              <a:buSzPct val="125000"/>
              <a:buFont typeface="News706 BT" charset="0"/>
              <a:buChar char="•"/>
            </a:pPr>
            <a:endParaRPr lang="en-US" sz="1200" baseline="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Generate Scaffold Books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Show and Tell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Follow Along with Project Objects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Explain Basic DB Schema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Explain Basic MVC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Demonstrate Asset Pipeline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Demonstrate CSS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baseline="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Demonstrate Ajax</a:t>
            </a:r>
            <a:endParaRPr lang="en-US" sz="120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3EEC-7E56-364F-8DE3-2FAB1A3A98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Array_math</a:t>
            </a:r>
            <a:r>
              <a:rPr lang="en-US" baseline="0" dirty="0" err="1" smtClean="0"/>
              <a:t>.rb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3EEC-7E56-364F-8DE3-2FAB1A3A98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Suggested: 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ex_module.rb</a:t>
            </a:r>
            <a:endParaRPr lang="en-US" sz="120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3EEC-7E56-364F-8DE3-2FAB1A3A98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Suggested: </a:t>
            </a:r>
          </a:p>
          <a:p>
            <a:pPr algn="l">
              <a:buSzPct val="125000"/>
              <a:buFont typeface="News706 BT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  <a:hlinkClick r:id="rId3"/>
              </a:rPr>
              <a:t>ex_enumerable_module_mixin.rb</a:t>
            </a:r>
            <a:endParaRPr lang="en-US" sz="1200" dirty="0" smtClean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3EEC-7E56-364F-8DE3-2FAB1A3A98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575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9275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5690AA-A5E7-CE48-B10C-BCEC8B1767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216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28563B-EA61-BF43-ACA3-999C3014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185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C43F46-D9A9-AB45-9C11-8C396A4D09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91809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D75351-080A-414B-8660-052BB32F3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2060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61E29-0894-4D4B-A2D2-716C3A0DCE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4074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35E3D5-1099-3B42-AEA4-798DB09BC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538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9B79D-2558-BB41-BD25-C360876C8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3269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8CB9C8-60C8-934C-8750-65EA25855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4326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3F2158-8795-0A4F-ADFD-7482C5744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923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982727-2809-2E42-BF05-3E4701BA2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634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610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CCEE33-9B0D-B24B-B179-B206AA6CD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8115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24CDD1-C0B1-EE44-B6F7-A2CE59E40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8577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95007-C31F-DD49-AB0D-4395E9801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1924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DF05AA-5EE1-D242-A13A-200468E83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9588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00A5DC-B8AB-2D47-ACE8-0A8BCC26E1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0040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E81CDA-E244-1849-B2A5-A27EDFA98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1791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8E32D9-4155-8E43-8843-87DB60D0C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475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E8CCDC-DFFB-C442-BE79-BB0F5163CE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5823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983489-958B-044D-9217-AED7F8C28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4165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64827A-9792-F343-951F-E9D1DF80E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252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DF85CD-A1E4-EC41-B5D3-BB50089DF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2019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1C630-F4E0-D941-A823-CC55468C33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5269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100" y="1473200"/>
            <a:ext cx="2933700" cy="5049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73200"/>
            <a:ext cx="8648700" cy="5049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A801D-31BE-774A-B96D-5FF1F0A25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177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F60D19-EA76-2742-9837-23E94B19E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9985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5DA581-7E8F-8E44-B336-1079210D8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049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493CC6-CDE5-9740-814A-5601AEF03D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707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69369-4DC7-0B45-B132-C697B75848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3100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CEFE8-378D-414D-8E72-5A3465CE3F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11711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0E71E2-E6DE-2347-B999-DDDB8DFB78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5763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DEF9B-07DC-E241-BF2E-9D4F986D2E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0474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8AA526-2A3E-3A41-A3C9-D2788E8F2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5945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DE07F0-D29B-F749-AE51-DDA5195AE3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5662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319A3E-103B-2045-9331-F99A51CE1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686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AC2F64-26FD-324F-8B4B-01105F0D2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007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A83811-F9A7-4043-AD36-9E4AD0EE0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7051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A1198A-5907-1D44-A396-83E8F6EB5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149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0437F-57A9-EF4E-A4FB-C9E26CD54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3676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FB6CC-71B4-1548-9989-23771F8E3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2757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C02AA5-E615-014C-B4FA-6FF54D7E19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0515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EB053-794B-1241-A592-D7B0334497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9011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C8C250-0429-B44E-B5BE-941BC27EA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4155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42D6DA-8EC2-4F48-8D71-1CF2EBF93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046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F33AEF-1BF4-D042-8E91-F705561D8E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6377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4236C8-473E-C944-936F-0E7BE00C0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2448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46C79F-8797-594E-BF52-C21CB9688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1396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C9AA54-34F1-9F4A-BB96-7313285B7D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7030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428295-C5B8-4A4F-9004-D2D9C2725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7656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7E1609-8BB9-2A47-AAD2-49AF4E8EEF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1066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C8E4B-B7FA-CC41-81F0-54713848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750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6AB6AA-31A1-0E42-B6D2-5022C3198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2353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2B4D6B-1EDB-AB4F-8B74-62ADD4BED6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2095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5408B-329B-9643-A3FA-2C7043480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9784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93D6E8-1C96-1344-832A-955A84C125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474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C783E7-BCBD-5149-8B97-AA1837973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5390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36656-EC86-CA4B-943D-A95DCC156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5918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54120C-B3EA-7844-8AD7-9F95C0C85A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0013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29520-ED4F-BD45-A8E6-8DA89A700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9601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CAD508-FB19-A140-899A-930375BDF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9387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7A8F5F-A720-A841-A7AC-8F3A2A56A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48645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978AC3-849C-2442-9C1E-5D6CB79C84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6251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7D85D-67B6-B242-814B-50423FC571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7862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1EAC50-1D15-EC41-81BC-5B0BDCABF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9318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539341-132B-3447-9C54-9D662A859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59151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DAFA5F-A1A0-AD47-9A13-1080B590A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9925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530E6A-24D9-0D49-8A3A-26AC54494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3361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01F99-758F-214C-A4FE-CFF3A330F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1116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A86E29-875C-BE41-9EF7-61CC53254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888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FB8BF0-5AB1-B840-A84E-1573533363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7689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9BFA7C-F052-CE4D-9B61-850C2E101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2967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D4581-7F5D-1348-B151-E4046D19D6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44975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EA3541-802C-6042-B2B0-545C96CC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8035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46C05-8A69-4D4E-8618-05A3046508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5971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519C20-AD38-3043-B0E9-8F988AC2B0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3958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EA0D1D-0F7F-7E4D-BACB-EF8D0A7E3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441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B3ECB-D4FF-AB4A-92F2-D9FFE7C92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3680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6FCA9-B944-4F43-9631-964C35DEC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9007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7BC77-BBC8-BC48-9D8C-BF5D49B0B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0789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B23554-905D-F740-859A-768AF8360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822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53C519-327A-1E4E-AAAE-FBB7DC19DB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8839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CEBFB9-6BFF-BB4D-808D-74FFD84A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1431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9EDA45-0216-E84E-9C3D-CD4EE1BDE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5497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9AE66-197A-E948-9F1F-7999AC7C8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218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9D7940-2B9B-1041-8DB4-2BBD7D8BA5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2106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98A958-3778-384E-9296-FB7F8FA15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0335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78180A-0B64-6E4E-959D-743FEE280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9264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A3390-CCDE-3F40-BB6F-A5F2600136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901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21C34-A65C-304F-B32E-9988A2F23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8873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64FB48-7DA6-9345-BD38-3835AF225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5086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8D9C2E-D420-C645-BE3E-35D811961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9196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1C4EA8-C414-F64A-B159-98564CD3F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9773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3F2E3-A338-1342-AA78-603DAECB4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1293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E18166-8A0C-3D4F-BF9A-9DADA9388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9383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808233-0F5A-BF4E-804D-7DB3A5BA5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9604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4E3C7-5D33-B843-B635-6188289B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5410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EC5965-EF6E-1E48-994C-46AF776EA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0182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DAC3D7-0654-6B48-8AE3-C964A978E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6570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B6A3CE-0415-8B45-99FB-F1D9A16E4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008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6247A1-144F-5A42-8C30-AB1EC12153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3007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142B1-5048-EE4D-9E2A-9F6903CFA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805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7C3EAC-138A-7B4D-B357-8E372CEB2A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9299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865846-282D-9742-BBA6-503F11A29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9814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93A0D-953C-6349-BFD0-E78198709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9574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9C2CA1-33C1-0F4B-B41F-E9E182D37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7306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14D0C4-FA3A-1F48-B4A3-6A38AA7553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7152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DE130A-5084-0741-8595-4C097628E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8797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0D4CE9-AE7A-564B-A6BA-9F7B9F76A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5695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07DC5-3B4B-AE4C-9DF8-952A5704D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2810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26852E-E39B-B847-AB07-0B2BC7FA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400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382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F4F947-86D9-954C-B588-1BB73ADD1D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4043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2E3104-4475-EF48-B73E-56C0D0B0B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1383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B2FA55-6F39-B846-A3E8-38EB5E2C6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2920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AE688-145A-8D47-8097-160FD06AB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0284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A45E4-1FC2-0A4B-88C4-EF878E0A4B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8943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24EBF-F2A9-EC46-A2A9-4F6533741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8685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A2BF6-5846-4F46-A486-B992F1850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636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3D5E3C-CB59-164A-BA8C-3AC33A472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3417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F6F96E-2026-AD41-8347-8837F23AF3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7195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3E096D-4BF4-EF48-83BB-714449431F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3355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4C1E0-8864-064B-B93F-B81DEEFB2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2241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837F13-0674-6441-9695-E7B1AC97C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4448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F5E2AC-861E-5346-A740-40290C0BF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9167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BB9B87-049A-9E49-9A0C-9AF65F1CD2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7176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E03312-3844-C244-8CC3-5EF9871E82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7130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F17802-CF9C-7B4F-B17C-CA13949DAB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4293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7B9AB4-FE50-F24A-9EBE-62A70055D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872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05AB2E-4B01-A542-B99F-E8A92F155F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8205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2C7CDA-28CC-7349-8D33-60564D0C3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3967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AFC6CE-CB40-D645-83CA-17DC9852A3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7717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CF3B4C-D2F1-AD46-BB16-B75378C5B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219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1BD9A-0A50-894D-9F11-23720B4F7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975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269D8-8ED1-0B41-9DCB-E511B567EB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4648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938911-8219-6C4E-BC64-0CAADF5C5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046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292751-BD66-8D4D-B025-A265127BF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041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596B4D-BD7F-5F45-BF9F-E6602ACBF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567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29A79A-D8CF-4E4F-8C36-70EA65F7E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810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2921000"/>
            <a:ext cx="57912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5425" y="2921000"/>
            <a:ext cx="57912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3AE02-3671-AB41-AF2E-504DB4FFDD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881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9A1CCA-A0B3-3A49-ACDF-473537835D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243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342EB1-BA62-6448-B921-89CA51358A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6175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061223-036C-1E4F-9EC3-5F41719407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896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88488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816487-38EB-7145-89BE-6DB39B75F4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74961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856F50-E918-6040-8853-9CA434C111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8536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12E1CA-A82C-E344-941F-29448F9FC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07617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100" y="1473200"/>
            <a:ext cx="29337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1473200"/>
            <a:ext cx="8651875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74324B-FD8B-9D46-A8EC-F578FCF31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3630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BE102F-608F-9745-9354-94A176C6A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4024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D36D0-0513-F245-8C72-385DD81849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9418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7E0BFA-CDBA-7048-9BF2-8BD9F693A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1819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E80B38-C128-5740-99F9-23D5F92EC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189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B80E6-B57E-7240-B885-37A89F264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8162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C23629-314C-0C48-82D0-D3BAE14A7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06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580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1218D8-1385-654A-A6EA-F62F2196F8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926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1D8089-2C5F-A143-976C-6DACE3095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78432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6C97B2-25FE-2B42-B8F5-960680F9C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70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9E1B03-C6E6-C34F-A096-D96A738408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0144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8DF56F-50E7-1246-8F34-92F0B6C8A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48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46B8D7-5C6E-1A4B-AA9C-797C86FD2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56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837FB-AF9B-264A-8953-E1FB2E9A5D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845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F6F070-A1E6-9D4B-BDD4-478668CAE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7969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921000"/>
            <a:ext cx="57912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21000"/>
            <a:ext cx="57912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F1829-433C-1041-9D2F-820AC2C529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4762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31E79D-3979-C742-9E82-DED7B9A6CF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850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12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C8FA8-776E-1745-A1F1-5F2EC3A4E6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7736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58C5E-2F2E-474D-8EF0-CA13EB282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1178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B5AD98-2FBD-6249-A444-FC8243086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6769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991236-2E8D-0149-A388-9949083AA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796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A47D71-20E9-EF4A-A97C-514BD6DAC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1721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100" y="1473200"/>
            <a:ext cx="29337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73200"/>
            <a:ext cx="86487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FDFFB6-77A0-D845-B9CA-7324D4E4C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38340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8E89CD-C764-0D4A-8B44-E73C2FB20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513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82036-68B7-E649-8BD6-DBBC3EB08E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974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EB466C-DB78-744D-92B0-1F0E41741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4017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1EC3C-BEE4-3A4E-8B05-9E716D0012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726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3631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DDAED7-23E4-9140-B74A-0F6F4F888F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2379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BD1C9-0C86-074E-B0D4-E3CEA1B99D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9229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2D2FD7-E175-EF4E-9C87-31BA666D7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808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5DB558-F971-8E48-902C-D09C17E71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1787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498001-40DD-B742-B180-0704526CDC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963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7BEFD-96B6-D04C-870A-58195DCDA4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6675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399A75-DE8A-3442-9B6D-D57CA93DB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9736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2F6D87-4893-6F4E-B407-1B2145536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639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9F0B3D-B1E2-8741-B043-275493086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305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C99A3E-CFC4-C14C-AD41-6D32E6247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019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277237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833C7-35DF-7F4E-90BC-2F21435766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710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FFB6FC-C4B4-624A-99CC-3C1DE9986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7153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A9E946-C506-AB4B-9628-00296D9CE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9255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282952-A296-B24C-B218-1787AB1167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2089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69D3BD-AFB3-AD4C-A07C-F82A78ABDB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5806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DFB6F8-7DA3-D747-B82E-EC30847B8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789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D550A-D831-B841-984B-1442B9267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5027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0390D4-2AE8-1E47-A887-5CA6284C9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692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2166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3429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56614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735560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2023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5802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9723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196563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414869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462653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7283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1244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2268538"/>
            <a:ext cx="11055350" cy="156527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4138613"/>
            <a:ext cx="9102725" cy="1865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4F80D-66EF-DB41-8E66-3DCB5E3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73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84548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83739F-261E-5543-8B89-88174E1BF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781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692650"/>
            <a:ext cx="11053762" cy="14509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3095625"/>
            <a:ext cx="11053762" cy="15970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819800-84CE-B24E-BBBD-5EEFFBADB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9588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703388"/>
            <a:ext cx="5775325" cy="48196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2E02B4-E462-C848-AA4D-5688DDC6F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2247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1635125"/>
            <a:ext cx="5745163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2316163"/>
            <a:ext cx="5745163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1635125"/>
            <a:ext cx="5748337" cy="6810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2316163"/>
            <a:ext cx="5748337" cy="42068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CE2F20-7092-F94F-BDC1-206C642134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0987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A8A04-A2F3-7644-9610-88C86737B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078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72C03-7634-D248-9622-52FDF8DF7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8698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0513"/>
            <a:ext cx="4278313" cy="1238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290513"/>
            <a:ext cx="7269162" cy="62325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1528763"/>
            <a:ext cx="4278313" cy="49942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0F80C8-F578-5D44-86A5-E07138F77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2985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5111750"/>
            <a:ext cx="7802563" cy="6032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652463"/>
            <a:ext cx="7802563" cy="4381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5715000"/>
            <a:ext cx="7802563" cy="857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E40CBB-D8AB-2244-A5DE-A3A4CF06C6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5802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2100"/>
            <a:ext cx="11703050" cy="121761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1703388"/>
            <a:ext cx="11703050" cy="4819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084E65-0AD3-B248-88FA-0025086B8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16535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92100"/>
            <a:ext cx="2925762" cy="62309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92100"/>
            <a:ext cx="8624888" cy="6230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D8BE34-8352-B74D-B447-5FEDA668F1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410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4.png"/><Relationship Id="rId14" Type="http://schemas.openxmlformats.org/officeDocument/2006/relationships/image" Target="../media/image5.jpeg"/><Relationship Id="rId15" Type="http://schemas.openxmlformats.org/officeDocument/2006/relationships/image" Target="../media/image6.jpe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vmlDrawing" Target="../drawings/vmlDrawing2.v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vmlDrawing" Target="../drawings/vmlDrawing3.v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vmlDrawing" Target="../drawings/vmlDrawing4.vml"/><Relationship Id="rId14" Type="http://schemas.openxmlformats.org/officeDocument/2006/relationships/oleObject" Target="../embeddings/oleObject4.bin"/><Relationship Id="rId15" Type="http://schemas.openxmlformats.org/officeDocument/2006/relationships/image" Target="../media/image10.png"/><Relationship Id="rId16" Type="http://schemas.openxmlformats.org/officeDocument/2006/relationships/oleObject" Target="../embeddings/oleObject5.bin"/><Relationship Id="rId17" Type="http://schemas.openxmlformats.org/officeDocument/2006/relationships/image" Target="../media/image11.png"/><Relationship Id="rId18" Type="http://schemas.openxmlformats.org/officeDocument/2006/relationships/oleObject" Target="../embeddings/oleObject6.bin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xmlns:p14="http://schemas.microsoft.com/office/powerpoint/2010/main"/>
  <p:txStyles>
    <p:titleStyle>
      <a:lvl1pPr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14000"/>
        </a:lnSpc>
        <a:spcBef>
          <a:spcPct val="0"/>
        </a:spcBef>
        <a:spcAft>
          <a:spcPct val="0"/>
        </a:spcAft>
        <a:defRPr sz="16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36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4064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6096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8128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10160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4732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9304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3876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844800" indent="-203200" algn="l" rtl="0" fontAlgn="base">
        <a:lnSpc>
          <a:spcPts val="36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34813" y="749300"/>
            <a:ext cx="541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3200"/>
              </a:lnSpc>
              <a:defRPr sz="3200" b="1">
                <a:solidFill>
                  <a:schemeClr val="tx1"/>
                </a:solidFill>
                <a:latin typeface="+mn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4E6E2A77-AAF4-2E47-BE8E-4D8937A0C0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35000" y="1473200"/>
            <a:ext cx="1173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LAB TIME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44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1pPr>
      <a:lvl2pPr marL="742950" indent="-28575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–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2pPr>
      <a:lvl3pPr marL="11430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•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3pPr>
      <a:lvl4pPr marL="16002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–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4pPr>
      <a:lvl5pPr marL="20574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5pPr>
      <a:lvl6pPr marL="25146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6pPr>
      <a:lvl7pPr marL="29718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7pPr>
      <a:lvl8pPr marL="34290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8pPr>
      <a:lvl9pPr marL="38862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C6282ABC-67DC-FE42-B38F-AC3DF4EC67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PFDinTextCompPro-Regular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554163"/>
            <a:ext cx="6361113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A229725F-73BA-534C-ACFE-E39DE0C8D1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555750"/>
            <a:ext cx="73279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D2BDA3B9-81B0-504F-8CDC-511827AA5C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1511300"/>
            <a:ext cx="6845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7E4B3D57-BECB-9B49-85B5-BEA9E10C46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12863"/>
            <a:ext cx="4043363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370013"/>
            <a:ext cx="36957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1358900"/>
            <a:ext cx="29845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11438137-5BB8-4041-80A6-EF36CA4018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5651500" y="3835400"/>
            <a:ext cx="170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News706 It BT" charset="0"/>
                <a:ea typeface="ＭＳ Ｐゴシック" charset="0"/>
                <a:cs typeface="News706 It BT" charset="0"/>
                <a:sym typeface="News706 It BT" charset="0"/>
              </a:rPr>
              <a:t>Drag an object here</a:t>
            </a:r>
          </a:p>
        </p:txBody>
      </p:sp>
      <p:sp>
        <p:nvSpPr>
          <p:cNvPr id="15368" name="Rectangle 8"/>
          <p:cNvSpPr>
            <a:spLocks/>
          </p:cNvSpPr>
          <p:nvPr/>
        </p:nvSpPr>
        <p:spPr bwMode="auto">
          <a:xfrm>
            <a:off x="9182100" y="3835400"/>
            <a:ext cx="170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News706 It BT" charset="0"/>
                <a:ea typeface="ＭＳ Ｐゴシック" charset="0"/>
                <a:cs typeface="News706 It BT" charset="0"/>
                <a:sym typeface="News706 It BT" charset="0"/>
              </a:rPr>
              <a:t>Drag an object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260A43F8-6746-4948-B3A8-2BDD76F7AE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39763" y="2540000"/>
          <a:ext cx="29210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Chart" r:id="rId14" imgW="4104152" imgH="5552113" progId="MSGraph.Chart.8">
                  <p:embed/>
                </p:oleObj>
              </mc:Choice>
              <mc:Fallback>
                <p:oleObj name="Chart" r:id="rId14" imgW="4104152" imgH="5552113" progId="MSGraph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540000"/>
                        <a:ext cx="2921000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2D779757-5E2D-1842-961C-5C2253776C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/>
          </p:cNvGraphicFramePr>
          <p:nvPr/>
        </p:nvGraphicFramePr>
        <p:xfrm>
          <a:off x="635000" y="2311400"/>
          <a:ext cx="7683500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Chart" r:id="rId14" imgW="10794926" imgH="5875220" progId="MSGraph.Chart.8">
                  <p:embed/>
                </p:oleObj>
              </mc:Choice>
              <mc:Fallback>
                <p:oleObj name="Chart" r:id="rId14" imgW="10794926" imgH="5875220" progId="MSGraph.Char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11400"/>
                        <a:ext cx="7683500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D766DB0C-EFA6-4241-A543-51DC129997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8436" name="Object 4"/>
          <p:cNvGraphicFramePr>
            <a:graphicFrameLocks/>
          </p:cNvGraphicFramePr>
          <p:nvPr/>
        </p:nvGraphicFramePr>
        <p:xfrm>
          <a:off x="635000" y="2311400"/>
          <a:ext cx="77216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Chart" r:id="rId14" imgW="10849489" imgH="5866667" progId="MSGraph.Chart.8">
                  <p:embed/>
                </p:oleObj>
              </mc:Choice>
              <mc:Fallback>
                <p:oleObj name="Chart" r:id="rId14" imgW="10849489" imgH="5866667" progId="MSGraph.Char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11400"/>
                        <a:ext cx="77216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51C7522E-704B-6C4E-AA5B-2FE65A7CF1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635000" y="2311400"/>
          <a:ext cx="3695700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Chart" r:id="rId14" imgW="5191819" imgH="5873150" progId="MSGraph.Chart.8">
                  <p:embed/>
                </p:oleObj>
              </mc:Choice>
              <mc:Fallback>
                <p:oleObj name="Chart" r:id="rId14" imgW="5191819" imgH="5873150" progId="MSGraph.Char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11400"/>
                        <a:ext cx="3695700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/>
          </p:cNvGraphicFramePr>
          <p:nvPr/>
        </p:nvGraphicFramePr>
        <p:xfrm>
          <a:off x="8623300" y="2311400"/>
          <a:ext cx="37338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Chart" r:id="rId16" imgW="5246040" imgH="5866667" progId="MSGraph.Chart.8">
                  <p:embed/>
                </p:oleObj>
              </mc:Choice>
              <mc:Fallback>
                <p:oleObj name="Chart" r:id="rId16" imgW="5246040" imgH="5866667" progId="MSGraph.Char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2311400"/>
                        <a:ext cx="37338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021263" y="2540000"/>
          <a:ext cx="29210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Chart" r:id="rId18" imgW="4104152" imgH="5552113" progId="MSGraph.Chart.8">
                  <p:embed/>
                </p:oleObj>
              </mc:Choice>
              <mc:Fallback>
                <p:oleObj name="Chart" r:id="rId18" imgW="4104152" imgH="5552113" progId="MSGraph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2540000"/>
                        <a:ext cx="2921000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304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57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609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620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2192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6764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1336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590800" indent="-152400" algn="l" rtl="0" fontAlgn="base">
        <a:lnSpc>
          <a:spcPts val="2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26875" y="736600"/>
            <a:ext cx="5413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B9FF9CE2-38B4-8745-B3FF-BC75A07886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marL="20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406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609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812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10160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47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930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387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844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34813" y="749300"/>
            <a:ext cx="541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3200"/>
              </a:lnSpc>
              <a:defRPr sz="3200" b="1">
                <a:solidFill>
                  <a:schemeClr val="tx1"/>
                </a:solidFill>
                <a:latin typeface="+mn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5536B562-5181-D646-8D16-BD366BF43B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635000" y="1473200"/>
            <a:ext cx="1173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Q&amp;A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44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1pPr>
      <a:lvl2pPr marL="742950" indent="-28575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–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2pPr>
      <a:lvl3pPr marL="11430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•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3pPr>
      <a:lvl4pPr marL="16002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–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4pPr>
      <a:lvl5pPr marL="20574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5pPr>
      <a:lvl6pPr marL="25146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6pPr>
      <a:lvl7pPr marL="29718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7pPr>
      <a:lvl8pPr marL="34290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8pPr>
      <a:lvl9pPr marL="38862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476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EC67143C-A3F0-A040-A1F1-67E4AE0ACE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2921000"/>
            <a:ext cx="1173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News706 BT" charset="0"/>
              </a:rPr>
              <a:t>Click to edit Master text styles</a:t>
            </a:r>
          </a:p>
          <a:p>
            <a:pPr lvl="1"/>
            <a:r>
              <a:rPr lang="en-US">
                <a:sym typeface="News706 BT" charset="0"/>
              </a:rPr>
              <a:t>Second level</a:t>
            </a:r>
          </a:p>
          <a:p>
            <a:pPr lvl="2"/>
            <a:r>
              <a:rPr lang="en-US">
                <a:sym typeface="News706 BT" charset="0"/>
              </a:rPr>
              <a:t>Third level</a:t>
            </a:r>
          </a:p>
          <a:p>
            <a:pPr lvl="3"/>
            <a:r>
              <a:rPr lang="en-US">
                <a:sym typeface="News706 BT" charset="0"/>
              </a:rPr>
              <a:t>Fourth level</a:t>
            </a:r>
          </a:p>
          <a:p>
            <a:pPr lvl="4"/>
            <a:r>
              <a:rPr lang="en-US">
                <a:sym typeface="News706 BT" charset="0"/>
              </a:rPr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73200"/>
            <a:ext cx="11734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PFDinTextCompPro-Regula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6604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11176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15748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20320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24892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29464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34036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38608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34813" y="749300"/>
            <a:ext cx="5413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3200"/>
              </a:lnSpc>
              <a:defRPr sz="3200" b="1">
                <a:solidFill>
                  <a:schemeClr val="tx1"/>
                </a:solidFill>
                <a:latin typeface="+mn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10542A39-F3B9-284D-BB67-4895A94BC78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10600"/>
        </a:lnSpc>
        <a:spcBef>
          <a:spcPct val="0"/>
        </a:spcBef>
        <a:spcAft>
          <a:spcPct val="0"/>
        </a:spcAft>
        <a:defRPr sz="120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44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1pPr>
      <a:lvl2pPr marL="742950" indent="-28575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–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2pPr>
      <a:lvl3pPr marL="11430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•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3pPr>
      <a:lvl4pPr marL="16002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–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4pPr>
      <a:lvl5pPr marL="20574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5pPr>
      <a:lvl6pPr marL="25146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6pPr>
      <a:lvl7pPr marL="29718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7pPr>
      <a:lvl8pPr marL="34290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8pPr>
      <a:lvl9pPr marL="3886200" indent="-228600" algn="l" rtl="0" fontAlgn="base">
        <a:lnSpc>
          <a:spcPts val="44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PFDinTextCompPro-Regular" charset="0"/>
        <a:buChar char="»"/>
        <a:defRPr sz="3600" b="1">
          <a:solidFill>
            <a:schemeClr val="tx1"/>
          </a:solidFill>
          <a:latin typeface="+mn-lt"/>
          <a:ea typeface="+mn-ea"/>
          <a:cs typeface="+mn-cs"/>
          <a:sym typeface="PFDinTextCompPro-Regular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143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0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37E78825-4F21-894F-A7FF-DD9F866421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2921000"/>
            <a:ext cx="1173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News706 BT" charset="0"/>
              </a:rPr>
              <a:t>Click to edit Master text styles</a:t>
            </a:r>
          </a:p>
          <a:p>
            <a:pPr lvl="1"/>
            <a:r>
              <a:rPr lang="en-US">
                <a:sym typeface="News706 BT" charset="0"/>
              </a:rPr>
              <a:t>Second level</a:t>
            </a:r>
          </a:p>
          <a:p>
            <a:pPr lvl="2"/>
            <a:r>
              <a:rPr lang="en-US">
                <a:sym typeface="News706 BT" charset="0"/>
              </a:rPr>
              <a:t>Third level</a:t>
            </a:r>
          </a:p>
          <a:p>
            <a:pPr lvl="3"/>
            <a:r>
              <a:rPr lang="en-US">
                <a:sym typeface="News706 BT" charset="0"/>
              </a:rPr>
              <a:t>Fourth level</a:t>
            </a:r>
          </a:p>
          <a:p>
            <a:pPr lvl="4"/>
            <a:r>
              <a:rPr lang="en-US">
                <a:sym typeface="News706 BT" charset="0"/>
              </a:rPr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73200"/>
            <a:ext cx="117348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PFDinTextCompPro-Regula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6604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11176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15748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20320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24892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29464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34036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3860800" indent="-203200" algn="l" rtl="0" fontAlgn="base">
        <a:spcBef>
          <a:spcPts val="1000"/>
        </a:spcBef>
        <a:spcAft>
          <a:spcPct val="0"/>
        </a:spcAft>
        <a:buSzPct val="69000"/>
        <a:buFont typeface="Lucida Grande" charset="0"/>
        <a:buChar char="‣"/>
        <a:defRPr sz="26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39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9A769D4C-C3EB-1C4E-8C24-711DCEA2B2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rot="10800000" flipH="1">
            <a:off x="635000" y="2779713"/>
            <a:ext cx="3733800" cy="1587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rot="10800000" flipH="1">
            <a:off x="4622800" y="2779713"/>
            <a:ext cx="7742238" cy="1587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rot="10800000" flipH="1">
            <a:off x="635000" y="5751513"/>
            <a:ext cx="3733800" cy="1587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635500" y="5753100"/>
            <a:ext cx="7731125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" name="Rectangle 8"/>
          <p:cNvSpPr>
            <a:spLocks/>
          </p:cNvSpPr>
          <p:nvPr/>
        </p:nvSpPr>
        <p:spPr bwMode="auto">
          <a:xfrm>
            <a:off x="635000" y="2387600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KEY OBJECTIVE(S)</a:t>
            </a:r>
          </a:p>
        </p:txBody>
      </p:sp>
      <p:sp>
        <p:nvSpPr>
          <p:cNvPr id="6153" name="Rectangle 9"/>
          <p:cNvSpPr>
            <a:spLocks/>
          </p:cNvSpPr>
          <p:nvPr/>
        </p:nvSpPr>
        <p:spPr bwMode="auto">
          <a:xfrm>
            <a:off x="4635500" y="2387600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AGENDA</a:t>
            </a:r>
          </a:p>
        </p:txBody>
      </p:sp>
      <p:sp>
        <p:nvSpPr>
          <p:cNvPr id="6154" name="Rectangle 10"/>
          <p:cNvSpPr>
            <a:spLocks/>
          </p:cNvSpPr>
          <p:nvPr/>
        </p:nvSpPr>
        <p:spPr bwMode="auto">
          <a:xfrm>
            <a:off x="4635500" y="5359400"/>
            <a:ext cx="7747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RESOURCES</a:t>
            </a:r>
          </a:p>
        </p:txBody>
      </p:sp>
      <p:sp>
        <p:nvSpPr>
          <p:cNvPr id="6155" name="Rectangle 11"/>
          <p:cNvSpPr>
            <a:spLocks/>
          </p:cNvSpPr>
          <p:nvPr/>
        </p:nvSpPr>
        <p:spPr bwMode="auto">
          <a:xfrm>
            <a:off x="635000" y="5359400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DELIVERABLE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marL="20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406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609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812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10160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47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930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387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844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014200" y="736600"/>
            <a:ext cx="539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B0B89744-DA77-2442-ACC0-CE729F1F9A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rot="10800000" flipH="1">
            <a:off x="8623300" y="2779713"/>
            <a:ext cx="3733800" cy="1587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rot="10800000" flipH="1">
            <a:off x="635000" y="2779713"/>
            <a:ext cx="7742238" cy="1587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Rectangle 6"/>
          <p:cNvSpPr>
            <a:spLocks/>
          </p:cNvSpPr>
          <p:nvPr/>
        </p:nvSpPr>
        <p:spPr bwMode="auto">
          <a:xfrm>
            <a:off x="635000" y="2387600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SUMMARY</a:t>
            </a:r>
          </a:p>
        </p:txBody>
      </p:sp>
      <p:sp>
        <p:nvSpPr>
          <p:cNvPr id="7175" name="Rectangle 7"/>
          <p:cNvSpPr>
            <a:spLocks/>
          </p:cNvSpPr>
          <p:nvPr/>
        </p:nvSpPr>
        <p:spPr bwMode="auto">
          <a:xfrm>
            <a:off x="8636000" y="2387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KEY CHALLENGE / QUESTION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marL="20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406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609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812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10160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47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930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387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844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xmlns:p14="http://schemas.microsoft.com/office/powerpoint/2010/main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marL="20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406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609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812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10160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47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930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387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844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26875" y="736600"/>
            <a:ext cx="5413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3200"/>
              </a:lnSpc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PFDinTextCompPro-Regular" charset="0"/>
                <a:sym typeface="PFDinTextCompPro-Regular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88A6FC51-CA2E-3444-AB8A-7D18E02BB7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INTRODUCTION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 xmlns:p14="http://schemas.microsoft.com/office/powerpoint/2010/main"/>
  <p:hf hdr="0" ftr="0" dt="0"/>
  <p:txStyles>
    <p:titleStyle>
      <a:lvl1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  <a:sym typeface="PFDinTextCompPro-Regular" charset="0"/>
        </a:defRPr>
      </a:lvl1pPr>
      <a:lvl2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2pPr>
      <a:lvl3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3pPr>
      <a:lvl4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4pPr>
      <a:lvl5pPr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PFDinTextCompPro-Regular" charset="0"/>
          <a:ea typeface="ヒラギノ角ゴ ProN W6" charset="0"/>
          <a:cs typeface="ヒラギノ角ゴ ProN W6" charset="0"/>
          <a:sym typeface="PFDinTextCompPro-Regular" charset="0"/>
        </a:defRPr>
      </a:lvl9pPr>
    </p:titleStyle>
    <p:bodyStyle>
      <a:lvl1pPr algn="l" rtl="0" fontAlgn="base">
        <a:lnSpc>
          <a:spcPts val="34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406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609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812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10160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4732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9304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23876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844800" indent="-203200" algn="l" rtl="0" fontAlgn="base">
        <a:lnSpc>
          <a:spcPts val="340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8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762000"/>
            <a:ext cx="283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/>
          </p:cNvSpPr>
          <p:nvPr/>
        </p:nvSpPr>
        <p:spPr bwMode="auto">
          <a:xfrm>
            <a:off x="635000" y="5778500"/>
            <a:ext cx="11734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400"/>
              </a:lnSpc>
            </a:pP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Travis Griffiths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algn="l">
              <a:lnSpc>
                <a:spcPts val="3400"/>
              </a:lnSpc>
            </a:pP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Sr. Programmer, Quant 5 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635000" y="1574800"/>
            <a:ext cx="117348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4000"/>
              </a:lnSpc>
            </a:pPr>
            <a:r>
              <a:rPr lang="en-US" sz="160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INTRO TO RAILS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635000" y="4914900"/>
            <a:ext cx="411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Lesson: Modules and Mixin</a:t>
            </a:r>
            <a:r>
              <a:rPr lang="ja-JP" altLang="en-US" sz="2400">
                <a:solidFill>
                  <a:schemeClr val="tx1"/>
                </a:solidFill>
                <a:latin typeface="Arial"/>
                <a:ea typeface="ＭＳ Ｐゴシック" charset="0"/>
                <a:cs typeface="News706 BT" charset="0"/>
                <a:sym typeface="News706 BT" charset="0"/>
              </a:rPr>
              <a:t>’</a:t>
            </a:r>
            <a:r>
              <a:rPr lang="en-US" sz="240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E54F-AB81-7443-A9F7-2B5B3B119052}" type="slidenum">
              <a:rPr lang="en-US"/>
              <a:pPr/>
              <a:t>10</a:t>
            </a:fld>
            <a:endParaRPr lang="en-US"/>
          </a:p>
        </p:txBody>
      </p:sp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725" y="2209800"/>
            <a:ext cx="11912600" cy="4533900"/>
          </a:xfrm>
          <a:ln/>
        </p:spPr>
        <p:txBody>
          <a:bodyPr/>
          <a:lstStyle/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A rescue block runs for its specified class or any super-class of its class</a:t>
            </a: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Only the first matching rescue block runs</a:t>
            </a: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ensure clause: runs whether or not exceptions occur</a:t>
            </a: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else clause: runs only if no exceptions occur</a:t>
            </a: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1600">
              <a:solidFill>
                <a:srgbClr val="262626"/>
              </a:solidFill>
            </a:endParaRP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1600">
              <a:solidFill>
                <a:srgbClr val="262626"/>
              </a:solidFill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635000" y="2076450"/>
            <a:ext cx="7839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793211289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E9160-2872-0240-B49F-8CE4D813B0C0}" type="slidenum">
              <a:rPr lang="en-US"/>
              <a:pPr/>
              <a:t>11</a:t>
            </a:fld>
            <a:endParaRPr lang="en-US"/>
          </a:p>
        </p:txBody>
      </p:sp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2125" y="1828800"/>
            <a:ext cx="11734800" cy="52578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begin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# some code which may raise an exception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rescue</a:t>
            </a: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SomeError =&gt; error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# run if SomeError occurs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rescue</a:t>
            </a: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SomeOtherError =&gt; error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# run if SomeOtherError occurs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rescue</a:t>
            </a: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# run if any other child of StandardError occurs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ensure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# always run whether or not an exception is raised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else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# run only if no exceptions are raised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0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0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# execution continues here</a:t>
            </a:r>
            <a:endParaRPr lang="en-US" sz="20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000">
              <a:solidFill>
                <a:srgbClr val="262626"/>
              </a:solidFill>
              <a:latin typeface="Monaco" charset="0"/>
              <a:sym typeface="Monaco" charset="0"/>
            </a:endParaRP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635000" y="1619250"/>
            <a:ext cx="7839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25367935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B41-3241-EA4C-A1EB-A1E5D304964D}" type="slidenum">
              <a:rPr lang="en-US"/>
              <a:pPr/>
              <a:t>12</a:t>
            </a:fld>
            <a:endParaRPr lang="en-US"/>
          </a:p>
        </p:txBody>
      </p:sp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7524" y="2559050"/>
            <a:ext cx="12309475" cy="49784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How do I implement a custom exception type</a:t>
            </a:r>
            <a:r>
              <a:rPr lang="en-US" dirty="0" smtClean="0">
                <a:solidFill>
                  <a:srgbClr val="262626"/>
                </a:solidFill>
              </a:rPr>
              <a:t>?</a:t>
            </a:r>
            <a:endParaRPr lang="en-US" dirty="0">
              <a:solidFill>
                <a:srgbClr val="262626"/>
              </a:solidFill>
            </a:endParaRP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You may derive </a:t>
            </a:r>
            <a:r>
              <a:rPr lang="en-US" dirty="0" err="1">
                <a:solidFill>
                  <a:srgbClr val="262626"/>
                </a:solidFill>
              </a:rPr>
              <a:t>StandardError</a:t>
            </a:r>
            <a:r>
              <a:rPr lang="en-US" dirty="0">
                <a:solidFill>
                  <a:srgbClr val="262626"/>
                </a:solidFill>
              </a:rPr>
              <a:t> to define program specific exceptions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Commonly you may override the built class message variable</a:t>
            </a:r>
          </a:p>
          <a:p>
            <a:pPr marL="0" lvl="1" indent="0"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/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sz="22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200" dirty="0" err="1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ColorChoiceException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&lt; </a:t>
            </a:r>
            <a:r>
              <a:rPr lang="en-US" sz="2200" dirty="0" err="1">
                <a:solidFill>
                  <a:srgbClr val="5CAC59"/>
                </a:solidFill>
                <a:latin typeface="Monaco" charset="0"/>
                <a:cs typeface="Monaco" charset="0"/>
                <a:sym typeface="Monaco" charset="0"/>
              </a:rPr>
              <a:t>StandardError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200" dirty="0" err="1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initialize(</a:t>
            </a:r>
            <a:r>
              <a:rPr lang="en-US" sz="2200" dirty="0">
                <a:solidFill>
                  <a:srgbClr val="BA6B1B"/>
                </a:solidFill>
                <a:latin typeface="Monaco" charset="0"/>
                <a:cs typeface="Monaco" charset="0"/>
                <a:sym typeface="Monaco" charset="0"/>
              </a:rPr>
              <a:t>message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2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200" dirty="0">
                <a:solidFill>
                  <a:srgbClr val="BAA724"/>
                </a:solidFill>
                <a:latin typeface="Monaco" charset="0"/>
                <a:cs typeface="Monaco" charset="0"/>
                <a:sym typeface="Monaco" charset="0"/>
              </a:rPr>
              <a:t>"My default color choice </a:t>
            </a:r>
            <a:r>
              <a:rPr lang="en-US" sz="2200" dirty="0" smtClean="0">
                <a:solidFill>
                  <a:srgbClr val="BAA724"/>
                </a:solidFill>
                <a:latin typeface="Monaco" charset="0"/>
                <a:cs typeface="Monaco" charset="0"/>
                <a:sym typeface="Monaco" charset="0"/>
              </a:rPr>
              <a:t>error message."</a:t>
            </a:r>
            <a:r>
              <a:rPr lang="en-US" sz="2200" dirty="0" smtClean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</a:t>
            </a:r>
            <a:r>
              <a:rPr lang="en-US" sz="22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super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(message)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2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2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2200" dirty="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22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dirty="0">
              <a:solidFill>
                <a:srgbClr val="262626"/>
              </a:solidFill>
            </a:endParaRPr>
          </a:p>
          <a:p>
            <a:pPr marL="1371600" lvl="4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262626"/>
              </a:solidFill>
            </a:endParaRP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98500" y="1695450"/>
            <a:ext cx="7515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351278602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54D2F-11F5-7745-BED3-0D8D74ECA99F}" type="slidenum">
              <a:rPr lang="en-US"/>
              <a:pPr/>
              <a:t>13</a:t>
            </a:fld>
            <a:endParaRPr lang="en-US"/>
          </a:p>
        </p:txBody>
      </p:sp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6425" y="2184400"/>
            <a:ext cx="11772900" cy="49022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How do I use a custom exception?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Include your class, and use it similarly to any other exception</a:t>
            </a:r>
          </a:p>
          <a:p>
            <a:pPr marL="914400" lvl="1" indent="-45720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698500" y="1924050"/>
            <a:ext cx="7515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2113400310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0BC43-FC17-844C-B1EF-67BC4912F4C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6425" y="1333500"/>
            <a:ext cx="11772900" cy="5867400"/>
          </a:xfrm>
          <a:ln/>
        </p:spPr>
        <p:txBody>
          <a:bodyPr/>
          <a:lstStyle/>
          <a:p>
            <a:pPr marL="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$LOAD_PATH.unshift(File.dirname(__FILE__))</a:t>
            </a:r>
            <a:r>
              <a:rPr lang="en-US" sz="18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18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require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>
                <a:solidFill>
                  <a:srgbClr val="BAA724"/>
                </a:solidFill>
                <a:latin typeface="Monaco" charset="0"/>
                <a:cs typeface="Monaco" charset="0"/>
                <a:sym typeface="Monaco" charset="0"/>
              </a:rPr>
              <a:t>'lib/color_choice_exception'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457200" lvl="2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check_color(color)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1371600" lvl="4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unless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color </a:t>
            </a: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!=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>
                <a:solidFill>
                  <a:srgbClr val="BAA724"/>
                </a:solidFill>
                <a:latin typeface="Monaco" charset="0"/>
                <a:cs typeface="Monaco" charset="0"/>
                <a:sym typeface="Monaco" charset="0"/>
              </a:rPr>
              <a:t>"red "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1371600" lvl="4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raise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ColorChoiceException, </a:t>
            </a:r>
            <a:r>
              <a:rPr lang="en-US" sz="1800">
                <a:solidFill>
                  <a:srgbClr val="BAA724"/>
                </a:solidFill>
                <a:latin typeface="Monaco" charset="0"/>
                <a:cs typeface="Monaco" charset="0"/>
                <a:sym typeface="Monaco" charset="0"/>
              </a:rPr>
              <a:t>"No red, sorry</a:t>
            </a:r>
            <a:endParaRPr lang="en-US" sz="1800">
              <a:solidFill>
                <a:srgbClr val="BAA724"/>
              </a:solidFill>
              <a:latin typeface="Monaco" charset="0"/>
              <a:sym typeface="Monaco" charset="0"/>
            </a:endParaRPr>
          </a:p>
          <a:p>
            <a:pPr marL="1371600" lvl="4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1371600" lvl="4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puts "Color is: #{color}"</a:t>
            </a:r>
            <a:r>
              <a:rPr lang="en-US" sz="18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18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1371600" lvl="4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rescue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ColorChoiceException =&gt; error</a:t>
            </a:r>
            <a:r>
              <a:rPr lang="en-US" sz="1800">
                <a:solidFill>
                  <a:srgbClr val="262626"/>
                </a:solidFill>
                <a:latin typeface="Monaco" charset="0"/>
                <a:sym typeface="Monaco" charset="0"/>
              </a:rPr>
              <a:t/>
            </a:r>
            <a:br>
              <a:rPr lang="en-US" sz="1800">
                <a:solidFill>
                  <a:srgbClr val="262626"/>
                </a:solidFill>
                <a:latin typeface="Monaco" charset="0"/>
                <a:sym typeface="Monaco" charset="0"/>
              </a:rPr>
            </a:b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puts error.message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457200" lvl="2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check_color(</a:t>
            </a:r>
            <a:r>
              <a:rPr lang="en-US" sz="1800">
                <a:solidFill>
                  <a:srgbClr val="BAA724"/>
                </a:solidFill>
                <a:latin typeface="Monaco" charset="0"/>
                <a:cs typeface="Monaco" charset="0"/>
                <a:sym typeface="Monaco" charset="0"/>
              </a:rPr>
              <a:t>"red"</a:t>
            </a: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180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No red, sorry!</a:t>
            </a:r>
            <a:endParaRPr lang="en-US" sz="180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 marL="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18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88642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3EEE2-3EE7-DA49-86D5-8C2823EAA8C2}" type="slidenum">
              <a:rPr lang="en-US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 dirty="0">
                <a:solidFill>
                  <a:schemeClr val="bg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MIXINS, AND EXCEPTION HANDLING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635000" y="1936750"/>
            <a:ext cx="1173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 dirty="0">
                <a:solidFill>
                  <a:schemeClr val="bg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1625373039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50CB0-1F4C-B247-83AF-98CE2A4A267B}" type="slidenum">
              <a:rPr lang="en-US"/>
              <a:pPr/>
              <a:t>16</a:t>
            </a:fld>
            <a:endParaRPr lang="en-US"/>
          </a:p>
        </p:txBody>
      </p:sp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558800" y="16700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MIXINS, AND EXCEPTION HANDLING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635000" y="2736850"/>
            <a:ext cx="1173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MODULES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B5018-41ED-7946-8B15-40D31F5EDE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5588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58800" y="1517650"/>
            <a:ext cx="11734800" cy="698500"/>
          </a:xfrm>
          <a:ln/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7525" y="2171700"/>
            <a:ext cx="11734800" cy="47371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What is a module?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A module is like a class, except</a:t>
            </a:r>
          </a:p>
          <a:p>
            <a:pPr marL="0" lvl="1" indent="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You cannot create a new instance of a module</a:t>
            </a:r>
          </a:p>
          <a:p>
            <a:pPr marL="0" lvl="1" indent="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You cannot extend a module to create a child module</a:t>
            </a:r>
          </a:p>
          <a:p>
            <a:pPr marL="0" lvl="1" indent="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Collection of useful methods and constants</a:t>
            </a:r>
          </a:p>
          <a:p>
            <a:pPr marL="0" lvl="1" indent="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Modules are defined using a module ... end block</a:t>
            </a:r>
          </a:p>
          <a:p>
            <a:pPr marL="914400" lvl="2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For example....(next slide)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FC35E-4FE4-264B-963F-1C182DE0DD52}" type="slidenum">
              <a:rPr lang="en-US"/>
              <a:pPr/>
              <a:t>18</a:t>
            </a:fld>
            <a:endParaRPr lang="en-US"/>
          </a:p>
        </p:txBody>
      </p:sp>
      <p:sp>
        <p:nvSpPr>
          <p:cNvPr id="2764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5588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822450"/>
            <a:ext cx="11734800" cy="838200"/>
          </a:xfrm>
          <a:ln/>
        </p:spPr>
        <p:txBody>
          <a:bodyPr/>
          <a:lstStyle/>
          <a:p>
            <a:r>
              <a:rPr lang="en-US" dirty="0"/>
              <a:t>modules - EXAMPLE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7525" y="1930400"/>
            <a:ext cx="11734800" cy="51689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BA0040"/>
                </a:solidFill>
              </a:rPr>
              <a:t>module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MyNeatMethods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  </a:t>
            </a:r>
            <a:r>
              <a:rPr lang="en-US" dirty="0" err="1">
                <a:solidFill>
                  <a:srgbClr val="BA0040"/>
                </a:solidFill>
              </a:rPr>
              <a:t>def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 smtClean="0">
                <a:solidFill>
                  <a:srgbClr val="5CAC59"/>
                </a:solidFill>
              </a:rPr>
              <a:t>MyNeatMethods.neat_method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    </a:t>
            </a:r>
            <a:r>
              <a:rPr lang="en-US" dirty="0">
                <a:solidFill>
                  <a:srgbClr val="BA0040"/>
                </a:solidFill>
              </a:rPr>
              <a:t>return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>
                <a:solidFill>
                  <a:srgbClr val="BAA724"/>
                </a:solidFill>
              </a:rPr>
              <a:t>"Oh so neat."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  </a:t>
            </a:r>
            <a:r>
              <a:rPr lang="en-US" dirty="0">
                <a:solidFill>
                  <a:srgbClr val="BA0040"/>
                </a:solidFill>
              </a:rPr>
              <a:t>end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BA0040"/>
                </a:solidFill>
              </a:rPr>
              <a:t>end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 result = </a:t>
            </a:r>
            <a:r>
              <a:rPr lang="en-US" dirty="0" err="1">
                <a:solidFill>
                  <a:srgbClr val="262626"/>
                </a:solidFill>
              </a:rPr>
              <a:t>MyNeatMethods.neat_method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 puts result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Oh so neat. 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09A87-6BF2-AA40-840E-EFA319206AD1}" type="slidenum">
              <a:rPr lang="en-US"/>
              <a:pPr/>
              <a:t>19</a:t>
            </a:fld>
            <a:endParaRPr lang="en-US"/>
          </a:p>
        </p:txBody>
      </p:sp>
      <p:sp>
        <p:nvSpPr>
          <p:cNvPr id="28673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898650"/>
            <a:ext cx="11734800" cy="1320800"/>
          </a:xfrm>
          <a:ln/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1825" y="2197100"/>
            <a:ext cx="11734800" cy="4978400"/>
          </a:xfrm>
          <a:ln/>
        </p:spPr>
        <p:txBody>
          <a:bodyPr/>
          <a:lstStyle/>
          <a:p>
            <a:pPr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What are modules used for?</a:t>
            </a:r>
          </a:p>
          <a:p>
            <a:pPr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Why would you write code in modules?</a:t>
            </a:r>
          </a:p>
          <a:p>
            <a:pPr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1371600" lvl="2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Good code should be reused</a:t>
            </a:r>
          </a:p>
          <a:p>
            <a:pPr marL="1371600" lvl="2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Not all code logically groups together as a class</a:t>
            </a:r>
          </a:p>
          <a:p>
            <a:pPr marL="1371600" lvl="2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157163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Modules provide a namespace to keep names distinct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EF107-504B-DD4C-8115-7812DF4C4735}" type="slidenum">
              <a:rPr lang="en-US"/>
              <a:pPr/>
              <a:t>2</a:t>
            </a:fld>
            <a:endParaRPr lang="en-US"/>
          </a:p>
        </p:txBody>
      </p:sp>
      <p:sp>
        <p:nvSpPr>
          <p:cNvPr id="2252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Questions</a:t>
            </a:r>
            <a:endParaRPr lang="en-US" sz="3200" b="1" dirty="0">
              <a:solidFill>
                <a:schemeClr val="tx1"/>
              </a:solidFill>
              <a:latin typeface="PFDinTextCompPro-Regular" charset="0"/>
              <a:ea typeface="ＭＳ Ｐゴシック" charset="0"/>
              <a:cs typeface="PFDinTextCompPro-Regular" charset="0"/>
              <a:sym typeface="PFDinTextCompPro-Regular" charset="0"/>
            </a:endParaRP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635000" y="2921000"/>
            <a:ext cx="117348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Classes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Scope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Private Methods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Class inheritance and super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Yield and Blocks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10CE-5718-E54A-8478-CC2539A6B514}" type="slidenum">
              <a:rPr lang="en-US"/>
              <a:pPr/>
              <a:t>20</a:t>
            </a:fld>
            <a:endParaRPr lang="en-US"/>
          </a:p>
        </p:txBody>
      </p:sp>
      <p:sp>
        <p:nvSpPr>
          <p:cNvPr id="2969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5588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670050"/>
            <a:ext cx="11734800" cy="1320800"/>
          </a:xfrm>
          <a:ln/>
        </p:spPr>
        <p:txBody>
          <a:bodyPr/>
          <a:lstStyle/>
          <a:p>
            <a:r>
              <a:rPr lang="en-US" dirty="0"/>
              <a:t>modules and constants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2600" y="2307372"/>
            <a:ext cx="11734800" cy="4978400"/>
          </a:xfrm>
          <a:ln/>
        </p:spPr>
        <p:txBody>
          <a:bodyPr/>
          <a:lstStyle/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Modules are commonly used to hold frequently used constants</a:t>
            </a:r>
            <a:r>
              <a:rPr lang="en-US" dirty="0" smtClean="0">
                <a:solidFill>
                  <a:srgbClr val="262626"/>
                </a:solidFill>
              </a:rPr>
              <a:t>.</a:t>
            </a:r>
            <a:endParaRPr lang="en-US" dirty="0">
              <a:solidFill>
                <a:srgbClr val="262626"/>
              </a:solidFill>
            </a:endParaRP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A constant is a value which does not change at runtime by convention, constants are named in all capital letters</a:t>
            </a:r>
            <a:r>
              <a:rPr lang="en-US" dirty="0" smtClean="0">
                <a:solidFill>
                  <a:srgbClr val="262626"/>
                </a:solidFill>
              </a:rPr>
              <a:t>.</a:t>
            </a:r>
            <a:endParaRPr lang="en-US" dirty="0">
              <a:solidFill>
                <a:srgbClr val="262626"/>
              </a:solidFill>
            </a:endParaRP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A warning given if you change a variable which starts with a capital letter.</a:t>
            </a: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 APP_HOME = 127.0.0.1</a:t>
            </a: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 APP_HOME = 229.42.8.16</a:t>
            </a: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 puts APP_HOME </a:t>
            </a: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warning: already initialized constant APP_HOME</a:t>
            </a: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588" algn="l"/>
                <a:tab pos="1588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F685-070E-784E-9AB7-20A5F9778B2C}" type="slidenum">
              <a:rPr lang="en-US"/>
              <a:pPr/>
              <a:t>21</a:t>
            </a:fld>
            <a:endParaRPr lang="en-US"/>
          </a:p>
        </p:txBody>
      </p:sp>
      <p:sp>
        <p:nvSpPr>
          <p:cNvPr id="3072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558800" y="16700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558800" y="1898650"/>
            <a:ext cx="11734800" cy="1320800"/>
          </a:xfrm>
          <a:ln/>
        </p:spPr>
        <p:txBody>
          <a:bodyPr/>
          <a:lstStyle/>
          <a:p>
            <a:r>
              <a:rPr lang="en-US" dirty="0"/>
              <a:t>building modules - syntax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7525" y="2171700"/>
            <a:ext cx="11734800" cy="49784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BA0040"/>
                </a:solidFill>
              </a:rPr>
              <a:t>module</a:t>
            </a:r>
            <a:r>
              <a:rPr lang="en-US">
                <a:solidFill>
                  <a:srgbClr val="262626"/>
                </a:solidFill>
              </a:rPr>
              <a:t> MyAppUtils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  HOME_IP = </a:t>
            </a:r>
            <a:r>
              <a:rPr lang="en-US">
                <a:solidFill>
                  <a:srgbClr val="BAA724"/>
                </a:solidFill>
              </a:rPr>
              <a:t>"127.0.0.1"</a:t>
            </a: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  </a:t>
            </a:r>
            <a:r>
              <a:rPr lang="en-US">
                <a:solidFill>
                  <a:srgbClr val="BA0040"/>
                </a:solidFill>
              </a:rPr>
              <a:t>def</a:t>
            </a:r>
            <a:r>
              <a:rPr lang="en-US">
                <a:solidFill>
                  <a:srgbClr val="262626"/>
                </a:solidFill>
              </a:rPr>
              <a:t> </a:t>
            </a:r>
            <a:r>
              <a:rPr lang="en-US">
                <a:solidFill>
                  <a:srgbClr val="5CAC59"/>
                </a:solidFill>
              </a:rPr>
              <a:t>sentence_shuffler</a:t>
            </a:r>
            <a:r>
              <a:rPr lang="en-US">
                <a:solidFill>
                  <a:srgbClr val="262626"/>
                </a:solidFill>
              </a:rPr>
              <a:t>(</a:t>
            </a:r>
            <a:r>
              <a:rPr lang="en-US">
                <a:solidFill>
                  <a:srgbClr val="BA6B1B"/>
                </a:solidFill>
              </a:rPr>
              <a:t>sentence</a:t>
            </a:r>
            <a:r>
              <a:rPr lang="en-US">
                <a:solidFill>
                  <a:srgbClr val="262626"/>
                </a:solidFill>
              </a:rPr>
              <a:t>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    </a:t>
            </a:r>
            <a:r>
              <a:rPr lang="en-US">
                <a:solidFill>
                  <a:srgbClr val="BA0040"/>
                </a:solidFill>
              </a:rPr>
              <a:t>return</a:t>
            </a:r>
            <a:r>
              <a:rPr lang="en-US">
                <a:solidFill>
                  <a:srgbClr val="262626"/>
                </a:solidFill>
              </a:rPr>
              <a:t> sentence.split.shuffle!.to_s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  </a:t>
            </a:r>
            <a:r>
              <a:rPr lang="en-US">
                <a:solidFill>
                  <a:srgbClr val="BA0040"/>
                </a:solidFill>
              </a:rPr>
              <a:t>end</a:t>
            </a: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BA0040"/>
                </a:solidFill>
              </a:rPr>
              <a:t>end</a:t>
            </a: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A16F3-0F8A-CA49-94F3-1F7536CA32CE}" type="slidenum">
              <a:rPr lang="en-US"/>
              <a:pPr/>
              <a:t>22</a:t>
            </a:fld>
            <a:endParaRPr lang="en-US"/>
          </a:p>
        </p:txBody>
      </p:sp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670050"/>
            <a:ext cx="11734800" cy="1320800"/>
          </a:xfrm>
          <a:ln/>
        </p:spPr>
        <p:txBody>
          <a:bodyPr/>
          <a:lstStyle/>
          <a:p>
            <a:r>
              <a:rPr lang="en-US" dirty="0"/>
              <a:t>Including Modules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5125" y="2171700"/>
            <a:ext cx="11734800" cy="49784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$LOAD_PATH.unshift(File.dirname(__FILE__))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require 'lib/my_app_utils'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include MyAppUtils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Let</a:t>
            </a:r>
            <a:r>
              <a:rPr lang="ja-JP" altLang="en-US">
                <a:solidFill>
                  <a:srgbClr val="262626"/>
                </a:solidFill>
                <a:latin typeface="Arial"/>
              </a:rPr>
              <a:t>’</a:t>
            </a:r>
            <a:r>
              <a:rPr lang="en-US">
                <a:solidFill>
                  <a:srgbClr val="262626"/>
                </a:solidFill>
              </a:rPr>
              <a:t>s look at more examples in irb....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2AB2-65C4-BA46-858E-7D9FA8F36C0A}" type="slidenum">
              <a:rPr lang="en-US"/>
              <a:pPr/>
              <a:t>23</a:t>
            </a:fld>
            <a:endParaRPr lang="en-US"/>
          </a:p>
        </p:txBody>
      </p:sp>
      <p:sp>
        <p:nvSpPr>
          <p:cNvPr id="3276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Built-in ruby modules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2600" y="2279650"/>
            <a:ext cx="11734800" cy="51308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Ruby exposes much core functionality through modules</a:t>
            </a:r>
          </a:p>
          <a:p>
            <a:pPr marL="457200" lvl="1" indent="0">
              <a:buFont typeface="Lucida Grande" charset="0"/>
              <a:buNone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A commonly used built in module is Math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The :: operator is used to refer to a constant set in a </a:t>
            </a:r>
            <a:r>
              <a:rPr lang="en-US" dirty="0" smtClean="0">
                <a:solidFill>
                  <a:srgbClr val="262626"/>
                </a:solidFill>
              </a:rPr>
              <a:t>module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puts </a:t>
            </a:r>
            <a:r>
              <a:rPr lang="en-US" dirty="0" err="1">
                <a:solidFill>
                  <a:srgbClr val="262626"/>
                </a:solidFill>
              </a:rPr>
              <a:t>Math.sqrt</a:t>
            </a:r>
            <a:r>
              <a:rPr lang="en-US" dirty="0">
                <a:solidFill>
                  <a:srgbClr val="262626"/>
                </a:solidFill>
              </a:rPr>
              <a:t>(9)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</a:t>
            </a:r>
            <a:r>
              <a:rPr lang="en-US" dirty="0" smtClean="0">
                <a:solidFill>
                  <a:srgbClr val="262626"/>
                </a:solidFill>
              </a:rPr>
              <a:t>3.0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puts Math::PI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&gt;&gt;3.1415926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Ruby docs has a full list of available modules.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5BFE0-484E-D34B-B69D-D5617001B321}" type="slidenum">
              <a:rPr lang="en-US"/>
              <a:pPr/>
              <a:t>24</a:t>
            </a:fld>
            <a:endParaRPr lang="en-US"/>
          </a:p>
        </p:txBody>
      </p:sp>
      <p:sp>
        <p:nvSpPr>
          <p:cNvPr id="33793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635000" y="16700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rgbClr val="F4F4F4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558800" y="3194050"/>
            <a:ext cx="1173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LAB TIME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838700" y="5003800"/>
            <a:ext cx="3644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24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77B88-BFD8-CD4B-955D-2D876EABFA4B}" type="slidenum">
              <a:rPr lang="en-US"/>
              <a:pPr/>
              <a:t>25</a:t>
            </a:fld>
            <a:endParaRPr lang="en-US"/>
          </a:p>
        </p:txBody>
      </p:sp>
      <p:sp>
        <p:nvSpPr>
          <p:cNvPr id="3481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635000" y="2660650"/>
            <a:ext cx="117348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MODULE MIXINS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6FAC0-DF17-584E-BA6C-C0202A173E81}" type="slidenum">
              <a:rPr lang="en-US"/>
              <a:pPr/>
              <a:t>26</a:t>
            </a:fld>
            <a:endParaRPr lang="en-US"/>
          </a:p>
        </p:txBody>
      </p:sp>
      <p:sp>
        <p:nvSpPr>
          <p:cNvPr id="3584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635000" y="16700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898650"/>
            <a:ext cx="11734800" cy="1320800"/>
          </a:xfrm>
          <a:ln/>
        </p:spPr>
        <p:txBody>
          <a:bodyPr/>
          <a:lstStyle/>
          <a:p>
            <a:r>
              <a:rPr lang="en-US" dirty="0"/>
              <a:t>modules as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2625" y="2844800"/>
            <a:ext cx="11633200" cy="4076700"/>
          </a:xfrm>
          <a:ln/>
        </p:spPr>
        <p:txBody>
          <a:bodyPr/>
          <a:lstStyle/>
          <a:p>
            <a:pPr marL="457200" indent="-457200">
              <a:lnSpc>
                <a:spcPct val="130000"/>
              </a:lnSpc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If you include a module in a class, it gains the module's constants and methods.</a:t>
            </a:r>
          </a:p>
          <a:p>
            <a:pPr marL="457200" indent="-457200">
              <a:lnSpc>
                <a:spcPct val="130000"/>
              </a:lnSpc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This is an easy way to reuse functionality among classes</a:t>
            </a:r>
          </a:p>
          <a:p>
            <a:pPr marL="457200" indent="-457200">
              <a:lnSpc>
                <a:spcPct val="130000"/>
              </a:lnSpc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They can be used to ensure your class includes behavior other classes expect</a:t>
            </a:r>
          </a:p>
          <a:p>
            <a:pPr marL="457200" indent="-457200">
              <a:lnSpc>
                <a:spcPct val="130000"/>
              </a:lnSpc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457200" indent="-457200"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2354-755D-2B4B-9D25-616458F8D484}" type="slidenum">
              <a:rPr lang="en-US"/>
              <a:pPr/>
              <a:t>27</a:t>
            </a:fld>
            <a:endParaRPr lang="en-US"/>
          </a:p>
        </p:txBody>
      </p:sp>
      <p:sp>
        <p:nvSpPr>
          <p:cNvPr id="3686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847850"/>
            <a:ext cx="11734800" cy="660400"/>
          </a:xfrm>
          <a:ln/>
        </p:spPr>
        <p:txBody>
          <a:bodyPr/>
          <a:lstStyle/>
          <a:p>
            <a:r>
              <a:rPr lang="en-US" dirty="0"/>
              <a:t>Modules as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1825" y="2159000"/>
            <a:ext cx="11734800" cy="46736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BA0040"/>
                </a:solidFill>
              </a:rPr>
              <a:t>module</a:t>
            </a:r>
            <a:r>
              <a:rPr lang="en-US" sz="2400">
                <a:solidFill>
                  <a:srgbClr val="262626"/>
                </a:solidFill>
              </a:rPr>
              <a:t> MyAppUtils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  </a:t>
            </a:r>
            <a:r>
              <a:rPr lang="en-US" sz="2400">
                <a:solidFill>
                  <a:srgbClr val="BA0040"/>
                </a:solidFill>
              </a:rPr>
              <a:t>def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>
                <a:solidFill>
                  <a:srgbClr val="5CAC59"/>
                </a:solidFill>
              </a:rPr>
              <a:t>sentence_shuffler</a:t>
            </a:r>
            <a:r>
              <a:rPr lang="en-US" sz="2400">
                <a:solidFill>
                  <a:srgbClr val="262626"/>
                </a:solidFill>
              </a:rPr>
              <a:t>(</a:t>
            </a:r>
            <a:r>
              <a:rPr lang="en-US" sz="2400">
                <a:solidFill>
                  <a:srgbClr val="BA6B1B"/>
                </a:solidFill>
              </a:rPr>
              <a:t>sentence</a:t>
            </a:r>
            <a:r>
              <a:rPr lang="en-US" sz="2400">
                <a:solidFill>
                  <a:srgbClr val="262626"/>
                </a:solidFill>
              </a:rPr>
              <a:t>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    </a:t>
            </a:r>
            <a:r>
              <a:rPr lang="en-US" sz="2400">
                <a:solidFill>
                  <a:srgbClr val="BA0040"/>
                </a:solidFill>
              </a:rPr>
              <a:t>return</a:t>
            </a:r>
            <a:r>
              <a:rPr lang="en-US" sz="2400">
                <a:solidFill>
                  <a:srgbClr val="262626"/>
                </a:solidFill>
              </a:rPr>
              <a:t> sentence.split.shuffle!.to_s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  </a:t>
            </a:r>
            <a:r>
              <a:rPr lang="en-US" sz="2400">
                <a:solidFill>
                  <a:srgbClr val="BA0040"/>
                </a:solidFill>
              </a:rPr>
              <a:t>end</a:t>
            </a: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BA0040"/>
                </a:solidFill>
              </a:rPr>
              <a:t>end</a:t>
            </a: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0080FF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BA0040"/>
                </a:solidFill>
              </a:rPr>
              <a:t>class</a:t>
            </a:r>
            <a:r>
              <a:rPr lang="en-US" sz="2400">
                <a:solidFill>
                  <a:srgbClr val="262626"/>
                </a:solidFill>
              </a:rPr>
              <a:t> Paragraph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  </a:t>
            </a:r>
            <a:r>
              <a:rPr lang="en-US" sz="2400">
                <a:solidFill>
                  <a:srgbClr val="BA0040"/>
                </a:solidFill>
              </a:rPr>
              <a:t>include</a:t>
            </a:r>
            <a:r>
              <a:rPr lang="en-US" sz="2400">
                <a:solidFill>
                  <a:srgbClr val="262626"/>
                </a:solidFill>
              </a:rPr>
              <a:t> MyAppUtils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BA0040"/>
                </a:solidFill>
              </a:rPr>
              <a:t>end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paragraph1 = Paragraph.</a:t>
            </a:r>
            <a:r>
              <a:rPr lang="en-US" sz="2400">
                <a:solidFill>
                  <a:srgbClr val="BA0040"/>
                </a:solidFill>
              </a:rPr>
              <a:t>new</a:t>
            </a: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>
                <a:solidFill>
                  <a:srgbClr val="262626"/>
                </a:solidFill>
              </a:rPr>
              <a:t>puts paragraph1.sentence_shuffler("It was a dark and stormy night")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&gt;&gt;["stormy", "dark", "a", "night", "and", "It", "was"] 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C67D2-45DA-EF43-957D-42C5856139B8}" type="slidenum">
              <a:rPr lang="en-US"/>
              <a:pPr/>
              <a:t>28</a:t>
            </a:fld>
            <a:endParaRPr lang="en-US"/>
          </a:p>
        </p:txBody>
      </p:sp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797050"/>
            <a:ext cx="11734800" cy="1320800"/>
          </a:xfrm>
          <a:ln/>
        </p:spPr>
        <p:txBody>
          <a:bodyPr/>
          <a:lstStyle/>
          <a:p>
            <a:r>
              <a:rPr lang="en-US" dirty="0"/>
              <a:t>modules as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7525" y="2171700"/>
            <a:ext cx="11734800" cy="6502400"/>
          </a:xfrm>
          <a:ln/>
        </p:spPr>
        <p:txBody>
          <a:bodyPr/>
          <a:lstStyle/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 marL="457200" indent="-457200">
              <a:buClr>
                <a:srgbClr val="262626"/>
              </a:buClr>
              <a:buSzPct val="125000"/>
              <a:buFontTx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Can built-in modules be used as </a:t>
            </a:r>
            <a:r>
              <a:rPr lang="en-US" dirty="0" err="1">
                <a:solidFill>
                  <a:srgbClr val="262626"/>
                </a:solidFill>
              </a:rPr>
              <a:t>mixins</a:t>
            </a:r>
            <a:r>
              <a:rPr lang="en-US" dirty="0" smtClean="0">
                <a:solidFill>
                  <a:srgbClr val="262626"/>
                </a:solidFill>
              </a:rPr>
              <a:t>?</a:t>
            </a:r>
            <a:endParaRPr lang="en-US" dirty="0">
              <a:solidFill>
                <a:srgbClr val="262626"/>
              </a:solidFill>
            </a:endParaRP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Yes, the Enumerable and Comparable modules support collections and comparison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Enumerable module provides dozens of collection handling methods including: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find, include?, </a:t>
            </a:r>
            <a:r>
              <a:rPr lang="en-US" sz="2400" dirty="0" err="1">
                <a:solidFill>
                  <a:srgbClr val="262626"/>
                </a:solidFill>
              </a:rPr>
              <a:t>group_by</a:t>
            </a:r>
            <a:endParaRPr lang="en-US" sz="2400" dirty="0">
              <a:solidFill>
                <a:srgbClr val="262626"/>
              </a:solidFill>
            </a:endParaRP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Comparable module provides support for comparison operators (methods):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&lt; &lt;= == &gt;= &gt; between?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E4D0-BEB0-994C-A426-26A359F3D794}" type="slidenum">
              <a:rPr lang="en-US"/>
              <a:pPr/>
              <a:t>29</a:t>
            </a:fld>
            <a:endParaRPr lang="en-US"/>
          </a:p>
        </p:txBody>
      </p:sp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2025650"/>
            <a:ext cx="11734800" cy="1320800"/>
          </a:xfrm>
          <a:ln/>
        </p:spPr>
        <p:txBody>
          <a:bodyPr/>
          <a:lstStyle/>
          <a:p>
            <a:r>
              <a:rPr lang="en-US" dirty="0"/>
              <a:t>Built-in Modules as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7525" y="2171700"/>
            <a:ext cx="11734800" cy="7378700"/>
          </a:xfrm>
          <a:ln/>
        </p:spPr>
        <p:txBody>
          <a:bodyPr/>
          <a:lstStyle/>
          <a:p>
            <a:pPr>
              <a:lnSpc>
                <a:spcPct val="130000"/>
              </a:lnSpc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>
              <a:lnSpc>
                <a:spcPct val="130000"/>
              </a:lnSpc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How do you mixin the Enumerable module to support collections?</a:t>
            </a:r>
          </a:p>
          <a:p>
            <a:pPr marL="914400" lvl="1" indent="-457200">
              <a:lnSpc>
                <a:spcPct val="130000"/>
              </a:lnSpc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include Enumerable</a:t>
            </a:r>
          </a:p>
          <a:p>
            <a:pPr marL="914400" lvl="1" indent="-457200">
              <a:lnSpc>
                <a:spcPct val="130000"/>
              </a:lnSpc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implement a method named </a:t>
            </a:r>
            <a:r>
              <a:rPr lang="ja-JP" altLang="en-US" sz="2400">
                <a:solidFill>
                  <a:srgbClr val="262626"/>
                </a:solidFill>
                <a:latin typeface="Arial"/>
              </a:rPr>
              <a:t>‘</a:t>
            </a:r>
            <a:r>
              <a:rPr lang="en-US" sz="2400">
                <a:solidFill>
                  <a:srgbClr val="262626"/>
                </a:solidFill>
              </a:rPr>
              <a:t>each</a:t>
            </a:r>
            <a:r>
              <a:rPr lang="ja-JP" altLang="en-US" sz="2400">
                <a:solidFill>
                  <a:srgbClr val="262626"/>
                </a:solidFill>
                <a:latin typeface="Arial"/>
              </a:rPr>
              <a:t>’</a:t>
            </a:r>
            <a:r>
              <a:rPr lang="en-US" sz="2400">
                <a:solidFill>
                  <a:srgbClr val="262626"/>
                </a:solidFill>
              </a:rPr>
              <a:t> which will yield each collection member</a:t>
            </a:r>
          </a:p>
          <a:p>
            <a:pPr marL="914400" lvl="1" indent="-457200">
              <a:lnSpc>
                <a:spcPct val="110000"/>
              </a:lnSpc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yield: causes a block of code passed to it to be executed and returns its result</a:t>
            </a:r>
          </a:p>
          <a:p>
            <a:pPr>
              <a:lnSpc>
                <a:spcPct val="110000"/>
              </a:lnSpc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EF107-504B-DD4C-8115-7812DF4C4735}" type="slidenum">
              <a:rPr lang="en-US"/>
              <a:pPr/>
              <a:t>3</a:t>
            </a:fld>
            <a:endParaRPr lang="en-US"/>
          </a:p>
        </p:txBody>
      </p:sp>
      <p:sp>
        <p:nvSpPr>
          <p:cNvPr id="2252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AGENDA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635000" y="2921000"/>
            <a:ext cx="117348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Quiz</a:t>
            </a:r>
          </a:p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HW </a:t>
            </a:r>
            <a:r>
              <a:rPr lang="en-US" sz="28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Review</a:t>
            </a:r>
            <a:endParaRPr lang="en-US" sz="2800" dirty="0">
              <a:solidFill>
                <a:schemeClr val="tx1"/>
              </a:solidFill>
              <a:latin typeface="News706 BT" charset="0"/>
              <a:ea typeface="ＭＳ Ｐゴシック" charset="0"/>
              <a:cs typeface="News706 BT" charset="0"/>
              <a:sym typeface="News706 BT" charset="0"/>
            </a:endParaRPr>
          </a:p>
          <a:p>
            <a:pPr marL="203200" indent="-203200" algn="l">
              <a:spcBef>
                <a:spcPts val="1000"/>
              </a:spcBef>
              <a:buSzPct val="69000"/>
              <a:buFont typeface="Lucida Grande" charset="0"/>
              <a:buChar char="‣"/>
            </a:pPr>
            <a:r>
              <a:rPr lang="en-US" sz="28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News706 BT" charset="0"/>
                <a:sym typeface="News706 BT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337760711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DDCD5-C263-F74A-86B4-417F333A959B}" type="slidenum">
              <a:rPr lang="en-US"/>
              <a:pPr/>
              <a:t>30</a:t>
            </a:fld>
            <a:endParaRPr lang="en-US"/>
          </a:p>
        </p:txBody>
      </p:sp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797050"/>
            <a:ext cx="11734800" cy="1320800"/>
          </a:xfrm>
          <a:ln/>
        </p:spPr>
        <p:txBody>
          <a:bodyPr/>
          <a:lstStyle/>
          <a:p>
            <a:r>
              <a:rPr lang="en-US" dirty="0"/>
              <a:t>Built-In Modules as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1825" y="2546350"/>
            <a:ext cx="11734800" cy="48387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 smtClean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2000" dirty="0" smtClean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Team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include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Enumerable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 dirty="0" err="1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>
                <a:solidFill>
                  <a:srgbClr val="5CAC59"/>
                </a:solidFill>
                <a:latin typeface="Monaco" charset="0"/>
                <a:cs typeface="Monaco" charset="0"/>
                <a:sym typeface="Monaco" charset="0"/>
              </a:rPr>
              <a:t>initialize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*</a:t>
            </a:r>
            <a:r>
              <a:rPr lang="en-US" sz="2000" dirty="0">
                <a:solidFill>
                  <a:srgbClr val="BA6B1B"/>
                </a:solidFill>
                <a:latin typeface="Monaco" charset="0"/>
                <a:cs typeface="Monaco" charset="0"/>
                <a:sym typeface="Monaco" charset="0"/>
              </a:rPr>
              <a:t>members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@team = members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 dirty="0" err="1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>
                <a:solidFill>
                  <a:srgbClr val="5CAC59"/>
                </a:solidFill>
                <a:latin typeface="Monaco" charset="0"/>
                <a:cs typeface="Monaco" charset="0"/>
                <a:sym typeface="Monaco" charset="0"/>
              </a:rPr>
              <a:t>each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for member </a:t>
            </a: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in</a:t>
            </a: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 @team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  yield(member)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  </a:t>
            </a: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262626"/>
                </a:solidFill>
                <a:latin typeface="Monaco" charset="0"/>
                <a:cs typeface="Monaco" charset="0"/>
                <a:sym typeface="Monaco" charset="0"/>
              </a:rPr>
              <a:t>  </a:t>
            </a: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sz="2000" dirty="0">
              <a:solidFill>
                <a:srgbClr val="262626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000" dirty="0">
                <a:solidFill>
                  <a:srgbClr val="BA0040"/>
                </a:solidFill>
                <a:latin typeface="Monaco" charset="0"/>
                <a:cs typeface="Monaco" charset="0"/>
                <a:sym typeface="Monaco" charset="0"/>
              </a:rPr>
              <a:t>end</a:t>
            </a:r>
            <a:endParaRPr lang="en-US" sz="2000" dirty="0">
              <a:solidFill>
                <a:srgbClr val="BA0040"/>
              </a:solidFill>
              <a:latin typeface="Monaco" charset="0"/>
              <a:sym typeface="Monaco" charset="0"/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BA0040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BA0040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&gt;&gt; team = </a:t>
            </a:r>
            <a:r>
              <a:rPr lang="en-US" sz="2400" dirty="0" err="1"/>
              <a:t>Team.new</a:t>
            </a:r>
            <a:r>
              <a:rPr lang="en-US" sz="2400" dirty="0">
                <a:solidFill>
                  <a:srgbClr val="262626"/>
                </a:solidFill>
              </a:rPr>
              <a:t>("Fred", "Wilma", "Barney", "Betty")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&gt;&gt; puts </a:t>
            </a:r>
            <a:r>
              <a:rPr lang="en-US" sz="2400" dirty="0" err="1">
                <a:solidFill>
                  <a:srgbClr val="262626"/>
                </a:solidFill>
              </a:rPr>
              <a:t>team.include</a:t>
            </a:r>
            <a:r>
              <a:rPr lang="en-US" sz="2400" dirty="0">
                <a:solidFill>
                  <a:srgbClr val="262626"/>
                </a:solidFill>
              </a:rPr>
              <a:t>?("Wilma")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true 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This is only one simple example of many ways to implement Enumerable ...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06-E6D1-754A-9DFA-55D733A466B5}" type="slidenum">
              <a:rPr lang="en-US"/>
              <a:pPr/>
              <a:t>31</a:t>
            </a:fld>
            <a:endParaRPr lang="en-US"/>
          </a:p>
        </p:txBody>
      </p:sp>
      <p:sp>
        <p:nvSpPr>
          <p:cNvPr id="40961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rgbClr val="F4F4F4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MIXINS, AND EXCEPTION HANDLING</a:t>
            </a: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635000" y="2317750"/>
            <a:ext cx="1173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LAB TIME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46BB-6A6F-8249-93FB-4484418FFF65}" type="slidenum">
              <a:rPr lang="en-US"/>
              <a:pPr/>
              <a:t>32</a:t>
            </a:fld>
            <a:endParaRPr lang="en-US"/>
          </a:p>
        </p:txBody>
      </p:sp>
      <p:sp>
        <p:nvSpPr>
          <p:cNvPr id="5222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635000" y="12192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22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2259013"/>
            <a:ext cx="44815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2549525"/>
            <a:ext cx="2682875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/>
          </p:cNvSpPr>
          <p:nvPr/>
        </p:nvSpPr>
        <p:spPr bwMode="auto">
          <a:xfrm>
            <a:off x="635000" y="736600"/>
            <a:ext cx="1107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Mixins, and Exception Handling</a:t>
            </a:r>
            <a:endParaRPr lang="en-US" sz="3000" b="1">
              <a:solidFill>
                <a:schemeClr val="tx1"/>
              </a:solidFill>
              <a:latin typeface="PFDinTextCompPro-Regular" charset="0"/>
              <a:ea typeface="ＭＳ Ｐゴシック" charset="0"/>
              <a:cs typeface="PFDinTextCompPro-Regular" charset="0"/>
              <a:sym typeface="PFDinTextCompPro-Regular" charset="0"/>
            </a:endParaRPr>
          </a:p>
          <a:p>
            <a:pPr algn="l">
              <a:lnSpc>
                <a:spcPts val="3200"/>
              </a:lnSpc>
            </a:pPr>
            <a:endParaRPr lang="en-US" sz="3000" b="1">
              <a:solidFill>
                <a:schemeClr val="tx1"/>
              </a:solidFill>
              <a:latin typeface="PFDinTextCompPro-Regular" charset="0"/>
              <a:ea typeface="ＭＳ Ｐゴシック" charset="0"/>
              <a:cs typeface="PFDinTextCompPro-Regular" charset="0"/>
              <a:sym typeface="PFDinTextCompPro-Regular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224B7-DD9E-9942-BDC4-644F7684E5B7}" type="slidenum">
              <a:rPr lang="en-US"/>
              <a:pPr/>
              <a:t>4</a:t>
            </a:fld>
            <a:endParaRPr lang="en-US"/>
          </a:p>
        </p:txBody>
      </p:sp>
      <p:sp>
        <p:nvSpPr>
          <p:cNvPr id="23553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558800" y="1746250"/>
            <a:ext cx="11734800" cy="1320800"/>
          </a:xfrm>
          <a:ln/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1825" y="2159000"/>
            <a:ext cx="11734800" cy="5003800"/>
          </a:xfrm>
          <a:ln/>
        </p:spPr>
        <p:txBody>
          <a:bodyPr/>
          <a:lstStyle/>
          <a:p>
            <a:pPr marL="201613" indent="-201613">
              <a:lnSpc>
                <a:spcPct val="200000"/>
              </a:lnSpc>
            </a:pPr>
            <a:r>
              <a:rPr lang="en-US" sz="2400"/>
              <a:t>Why are global ( $ ) variables risky?</a:t>
            </a:r>
          </a:p>
          <a:p>
            <a:pPr marL="201613" indent="-201613">
              <a:lnSpc>
                <a:spcPct val="200000"/>
              </a:lnSpc>
            </a:pPr>
            <a:r>
              <a:rPr lang="en-US" sz="2400"/>
              <a:t>What happens if one class extends another class?</a:t>
            </a:r>
          </a:p>
          <a:p>
            <a:pPr marL="201613" indent="-201613">
              <a:lnSpc>
                <a:spcPct val="200000"/>
              </a:lnSpc>
            </a:pPr>
            <a:r>
              <a:rPr lang="en-US" sz="2400"/>
              <a:t>What does it mean to require a class?</a:t>
            </a:r>
          </a:p>
          <a:p>
            <a:pPr marL="201613" indent="-201613">
              <a:lnSpc>
                <a:spcPct val="200000"/>
              </a:lnSpc>
            </a:pPr>
            <a:r>
              <a:rPr lang="en-US" sz="2400"/>
              <a:t>How does Ruby locate code called by a require statement?</a:t>
            </a:r>
          </a:p>
          <a:p>
            <a:pPr marL="201613" indent="-201613">
              <a:lnSpc>
                <a:spcPct val="200000"/>
              </a:lnSpc>
            </a:pPr>
            <a:r>
              <a:rPr lang="en-US" sz="2400"/>
              <a:t>If a child method overrides its parent, can it still use the parent method?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2D41C-ABB4-174C-AA77-7C61FB694ABB}" type="slidenum">
              <a:rPr lang="en-US"/>
              <a:pPr/>
              <a:t>5</a:t>
            </a:fld>
            <a:endParaRPr lang="en-US"/>
          </a:p>
        </p:txBody>
      </p:sp>
      <p:sp>
        <p:nvSpPr>
          <p:cNvPr id="2457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670050"/>
            <a:ext cx="11734800" cy="1320800"/>
          </a:xfrm>
          <a:ln/>
        </p:spPr>
        <p:txBody>
          <a:bodyPr/>
          <a:lstStyle/>
          <a:p>
            <a:r>
              <a:rPr lang="en-US" dirty="0"/>
              <a:t>HW - Review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1825" y="2578100"/>
            <a:ext cx="11734800" cy="3721100"/>
          </a:xfrm>
          <a:ln/>
        </p:spPr>
        <p:txBody>
          <a:bodyPr/>
          <a:lstStyle/>
          <a:p>
            <a:pPr>
              <a:lnSpc>
                <a:spcPct val="200000"/>
              </a:lnSpc>
              <a:tabLst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B27DE-6FD7-0E45-B91E-A12CFC29AEF3}" type="slidenum">
              <a:rPr lang="en-US"/>
              <a:pPr/>
              <a:t>6</a:t>
            </a:fld>
            <a:endParaRPr lang="en-US"/>
          </a:p>
        </p:txBody>
      </p:sp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 dirty="0">
                <a:solidFill>
                  <a:schemeClr val="bg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635000" y="2190750"/>
            <a:ext cx="117348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10600"/>
              </a:lnSpc>
            </a:pPr>
            <a:r>
              <a:rPr lang="en-US" sz="12000" b="1" dirty="0">
                <a:solidFill>
                  <a:schemeClr val="bg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EXCEPTION</a:t>
            </a:r>
            <a:r>
              <a:rPr lang="en-US" sz="120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 </a:t>
            </a:r>
            <a:r>
              <a:rPr lang="en-US" sz="12000" b="1" dirty="0">
                <a:solidFill>
                  <a:schemeClr val="bg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3433139555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B87C5-D739-C145-9537-CC60C82A4CDB}" type="slidenum">
              <a:rPr lang="en-US"/>
              <a:pPr/>
              <a:t>7</a:t>
            </a:fld>
            <a:endParaRPr lang="en-US"/>
          </a:p>
        </p:txBody>
      </p:sp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2787650"/>
            <a:ext cx="11734800" cy="49784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What is Exception Handling</a:t>
            </a:r>
            <a:r>
              <a:rPr lang="en-US" dirty="0" smtClean="0">
                <a:solidFill>
                  <a:srgbClr val="262626"/>
                </a:solidFill>
              </a:rPr>
              <a:t>?</a:t>
            </a:r>
            <a:endParaRPr lang="en-US" dirty="0">
              <a:solidFill>
                <a:srgbClr val="262626"/>
              </a:solidFill>
            </a:endParaRP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Example: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# some code which may raise an exception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  rescue </a:t>
            </a:r>
            <a:r>
              <a:rPr lang="en-US" dirty="0" err="1">
                <a:solidFill>
                  <a:srgbClr val="262626"/>
                </a:solidFill>
              </a:rPr>
              <a:t>SomeError</a:t>
            </a:r>
            <a:r>
              <a:rPr lang="en-US" dirty="0">
                <a:solidFill>
                  <a:srgbClr val="262626"/>
                </a:solidFill>
              </a:rPr>
              <a:t> =&gt; error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    # run if </a:t>
            </a:r>
            <a:r>
              <a:rPr lang="en-US" dirty="0" err="1">
                <a:solidFill>
                  <a:srgbClr val="262626"/>
                </a:solidFill>
              </a:rPr>
              <a:t>SomeError</a:t>
            </a:r>
            <a:r>
              <a:rPr lang="en-US" dirty="0">
                <a:solidFill>
                  <a:srgbClr val="262626"/>
                </a:solidFill>
              </a:rPr>
              <a:t> occurs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  rescue </a:t>
            </a:r>
            <a:r>
              <a:rPr lang="en-US" dirty="0" err="1">
                <a:solidFill>
                  <a:srgbClr val="262626"/>
                </a:solidFill>
              </a:rPr>
              <a:t>SomeOtherError</a:t>
            </a:r>
            <a:r>
              <a:rPr lang="en-US" dirty="0">
                <a:solidFill>
                  <a:srgbClr val="262626"/>
                </a:solidFill>
              </a:rPr>
              <a:t> =&gt; error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    # run if </a:t>
            </a:r>
            <a:r>
              <a:rPr lang="en-US" dirty="0" err="1">
                <a:solidFill>
                  <a:srgbClr val="262626"/>
                </a:solidFill>
              </a:rPr>
              <a:t>SomeOtherError</a:t>
            </a:r>
            <a:r>
              <a:rPr lang="en-US" dirty="0">
                <a:solidFill>
                  <a:srgbClr val="262626"/>
                </a:solidFill>
              </a:rPr>
              <a:t> occurs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  rescue </a:t>
            </a:r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635000" y="1797050"/>
            <a:ext cx="11734800" cy="1320800"/>
          </a:xfrm>
          <a:ln/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221182765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F692-50B2-524A-BF1E-89AF85204A48}" type="slidenum">
              <a:rPr lang="en-US"/>
              <a:pPr/>
              <a:t>8</a:t>
            </a:fld>
            <a:endParaRPr lang="en-US"/>
          </a:p>
        </p:txBody>
      </p:sp>
      <p:sp>
        <p:nvSpPr>
          <p:cNvPr id="44033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635000" y="15176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7525" y="2787650"/>
            <a:ext cx="11734800" cy="49784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dirty="0">
                <a:solidFill>
                  <a:srgbClr val="262626"/>
                </a:solidFill>
              </a:rPr>
              <a:t>It is more graceful to handle exceptions than just shutting down: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You implement exception handlers to route exceptions to desired response(s)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A rescue block catches a raised exception and runs its own code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You can access exception object properties by mapping it to a variable with =&gt;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Program execution continues after the end of the block which raised the exception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4037" name="Rectangle 5"/>
          <p:cNvSpPr>
            <a:spLocks/>
          </p:cNvSpPr>
          <p:nvPr/>
        </p:nvSpPr>
        <p:spPr bwMode="auto">
          <a:xfrm>
            <a:off x="635000" y="1898650"/>
            <a:ext cx="7839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56695846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FAD2A-68B7-264F-A6E9-1B5DAC0B0F69}" type="slidenum">
              <a:rPr lang="en-US"/>
              <a:pPr/>
              <a:t>9</a:t>
            </a:fld>
            <a:endParaRPr lang="en-US"/>
          </a:p>
        </p:txBody>
      </p:sp>
      <p:sp>
        <p:nvSpPr>
          <p:cNvPr id="45057" name="Line 1"/>
          <p:cNvSpPr>
            <a:spLocks noChangeShapeType="1"/>
          </p:cNvSpPr>
          <p:nvPr/>
        </p:nvSpPr>
        <p:spPr bwMode="auto">
          <a:xfrm>
            <a:off x="635000" y="63500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635000" y="1593850"/>
            <a:ext cx="117348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635000" y="736600"/>
            <a:ext cx="10274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ts val="3200"/>
              </a:lnSpc>
            </a:pPr>
            <a:r>
              <a:rPr lang="en-US" sz="3200" b="1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USING MODULES, MIXINS AND EXCEPTION HANDLING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1825" y="2921000"/>
            <a:ext cx="11734800" cy="3225800"/>
          </a:xfrm>
          <a:ln/>
        </p:spPr>
        <p:txBody>
          <a:bodyPr/>
          <a:lstStyle/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>
                <a:solidFill>
                  <a:srgbClr val="262626"/>
                </a:solidFill>
              </a:rPr>
              <a:t>What types of exceptions can I raise?</a:t>
            </a:r>
          </a:p>
          <a:p>
            <a:pPr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endParaRPr lang="en-US">
              <a:solidFill>
                <a:srgbClr val="262626"/>
              </a:solidFill>
            </a:endParaRP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You or the system can conditionally raise any sub-class of the Exception class. 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Generally, program code raises exceptions from the StandardError branch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System code raises exceptions from other branches of Exception</a:t>
            </a:r>
          </a:p>
          <a:p>
            <a:pPr marL="914400" lvl="1" indent="-457200">
              <a:buClr>
                <a:srgbClr val="262626"/>
              </a:buClr>
              <a:buSzPct val="125000"/>
              <a:buFont typeface="News706 BT" charset="0"/>
              <a:buChar char="•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</a:pPr>
            <a:r>
              <a:rPr lang="en-US" sz="2400">
                <a:solidFill>
                  <a:srgbClr val="262626"/>
                </a:solidFill>
              </a:rPr>
              <a:t>You can also define your own sub-classes from Exception and StandardError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685800" y="2000250"/>
            <a:ext cx="7839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400" b="1" dirty="0">
                <a:solidFill>
                  <a:schemeClr val="tx1"/>
                </a:solidFill>
                <a:latin typeface="PFDinTextCompPro-Regular" charset="0"/>
                <a:ea typeface="ＭＳ Ｐゴシック" charset="0"/>
                <a:cs typeface="PFDinTextCompPro-Regular" charset="0"/>
                <a:sym typeface="PFDinTextCompPro-Regular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65276922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scuss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cussion">
      <a:majorFont>
        <a:latin typeface="PFDinTextCompPro-Regular"/>
        <a:ea typeface="ヒラギノ角ゴ ProN W6"/>
        <a:cs typeface="ヒラギノ角ゴ ProN W6"/>
      </a:majorFont>
      <a:minorFont>
        <a:latin typeface="PFDinTextCompPro-Regular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iscus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ent: Full Page Image">
  <a:themeElements>
    <a:clrScheme name="Content: Full Page Im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Full Page Image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Full Page Im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Content: IMAC">
  <a:themeElements>
    <a:clrScheme name="Content: IMA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IMAC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IMA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Content: MAC Book Pro">
  <a:themeElements>
    <a:clrScheme name="Content: MAC Book P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MAC Book Pro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MAC Book P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Content: IPad">
  <a:themeElements>
    <a:clrScheme name="Content: IPa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IPad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IP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Content: Smart Phones">
  <a:themeElements>
    <a:clrScheme name="Content: Smart Pho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Smart Phones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Smart Pho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ie Chart">
  <a:themeElements>
    <a:clrScheme name="Pie Ch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ie Chart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ie Ch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Line Chart">
  <a:themeElements>
    <a:clrScheme name="Line Ch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ne Chart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ne Ch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Stack Bar Chart">
  <a:themeElements>
    <a:clrScheme name="Stack Bar Ch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Bar Chart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tack Bar Ch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Line Chart copy 1">
  <a:themeElements>
    <a:clrScheme name="Line Chart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ne Chart copy 1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ine Chart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Agend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genda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Q&amp;A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&amp;A">
      <a:majorFont>
        <a:latin typeface="PFDinTextCompPro-Regular"/>
        <a:ea typeface="ヒラギノ角ゴ ProN W6"/>
        <a:cs typeface="ヒラギノ角ゴ ProN W6"/>
      </a:majorFont>
      <a:minorFont>
        <a:latin typeface="PFDinTextCompPro-Regular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Q&amp;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: Text, 1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D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Text, 1 Column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Text, 1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hap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">
      <a:majorFont>
        <a:latin typeface="PFDinTextCompPro-Regular"/>
        <a:ea typeface="ヒラギノ角ゴ ProN W6"/>
        <a:cs typeface="ヒラギノ角ゴ ProN W6"/>
      </a:majorFont>
      <a:minorFont>
        <a:latin typeface="PFDinTextCompPro-Regular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hap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ontent: Text, 1 Column">
  <a:themeElements>
    <a:clrScheme name="Content: Text, 1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Text, 1 Column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Text, 1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Exercise">
  <a:themeElements>
    <a:clrScheme name="Exerci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ercise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xerci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ase Study">
  <a:themeElements>
    <a:clrScheme name="Case Stud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e Study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ase Stud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io">
  <a:themeElements>
    <a:clrScheme name="Bi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io">
      <a:majorFont>
        <a:latin typeface="PFDinTextCompPro-Regular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Pages>0</Pages>
  <Words>1055</Words>
  <Characters>0</Characters>
  <Application>Microsoft Macintosh PowerPoint</Application>
  <PresentationFormat>Custom</PresentationFormat>
  <Lines>0</Lines>
  <Paragraphs>299</Paragraphs>
  <Slides>32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3" baseType="lpstr">
      <vt:lpstr>Title</vt:lpstr>
      <vt:lpstr>Agenda</vt:lpstr>
      <vt:lpstr>Content: Text, 1 Column</vt:lpstr>
      <vt:lpstr>Chapter</vt:lpstr>
      <vt:lpstr>Content: Text, 1 Column</vt:lpstr>
      <vt:lpstr>Exercise</vt:lpstr>
      <vt:lpstr>Case Study</vt:lpstr>
      <vt:lpstr>Blank</vt:lpstr>
      <vt:lpstr>Bio</vt:lpstr>
      <vt:lpstr>Discussion</vt:lpstr>
      <vt:lpstr>Content: Full Page Image</vt:lpstr>
      <vt:lpstr>Content: IMAC</vt:lpstr>
      <vt:lpstr>Content: MAC Book Pro</vt:lpstr>
      <vt:lpstr>Content: IPad</vt:lpstr>
      <vt:lpstr>Content: Smart Phones</vt:lpstr>
      <vt:lpstr>Pie Chart</vt:lpstr>
      <vt:lpstr>Line Chart</vt:lpstr>
      <vt:lpstr>Stack Bar Chart</vt:lpstr>
      <vt:lpstr>Line Chart copy 1</vt:lpstr>
      <vt:lpstr>Q&amp;A</vt:lpstr>
      <vt:lpstr>Chart</vt:lpstr>
      <vt:lpstr>PowerPoint Presentation</vt:lpstr>
      <vt:lpstr>PowerPoint Presentation</vt:lpstr>
      <vt:lpstr>PowerPoint Presentation</vt:lpstr>
      <vt:lpstr>Quiz</vt:lpstr>
      <vt:lpstr>HW - Review</vt:lpstr>
      <vt:lpstr>PowerPoint Presentation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modules - EXAMPLE</vt:lpstr>
      <vt:lpstr>modules</vt:lpstr>
      <vt:lpstr>modules and constants</vt:lpstr>
      <vt:lpstr>building modules - syntax</vt:lpstr>
      <vt:lpstr>Including Modules</vt:lpstr>
      <vt:lpstr>Built-in ruby modules</vt:lpstr>
      <vt:lpstr>PowerPoint Presentation</vt:lpstr>
      <vt:lpstr>PowerPoint Presentation</vt:lpstr>
      <vt:lpstr>modules as mixins</vt:lpstr>
      <vt:lpstr>Modules as mixins</vt:lpstr>
      <vt:lpstr>modules as mixins</vt:lpstr>
      <vt:lpstr>Built-in Modules as mixins</vt:lpstr>
      <vt:lpstr>Built-In Modules as Mixins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Travis Griffiths</cp:lastModifiedBy>
  <cp:revision>9</cp:revision>
  <dcterms:modified xsi:type="dcterms:W3CDTF">2013-04-03T22:48:26Z</dcterms:modified>
</cp:coreProperties>
</file>