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xend SemiBold"/>
      <p:regular r:id="rId18"/>
      <p:bold r:id="rId19"/>
    </p:embeddedFont>
    <p:embeddedFont>
      <p:font typeface="Lexend Light"/>
      <p:regular r:id="rId20"/>
      <p:bold r:id="rId21"/>
    </p:embeddedFont>
    <p:embeddedFont>
      <p:font typeface="Lexend"/>
      <p:regular r:id="rId22"/>
      <p:bold r:id="rId23"/>
    </p:embeddedFont>
    <p:embeddedFont>
      <p:font typeface="Lexend Extra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LexendLight-regular.fntdata"/><Relationship Id="rId22" Type="http://schemas.openxmlformats.org/officeDocument/2006/relationships/font" Target="fonts/Lexend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LexendExtraLight-regular.fntdata"/><Relationship Id="rId23" Type="http://schemas.openxmlformats.org/officeDocument/2006/relationships/font" Target="fonts/Lexend-bold.fntdata"/><Relationship Id="rId25" Type="http://schemas.openxmlformats.org/officeDocument/2006/relationships/font" Target="fonts/Lexend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exendSemiBold-bold.fntdata"/><Relationship Id="rId18" Type="http://schemas.openxmlformats.org/officeDocument/2006/relationships/font" Target="fonts/Lexend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22c12db3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22c12db3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 my name is Travis Johnson, and this is my final project on stock market prediction using Machine Learning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2400ccd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2400ccd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conclusion, ML models - especially tree-based models like XGBoost - are effective at predicting stock trends.</a:t>
            </a:r>
            <a:br>
              <a:rPr lang="en"/>
            </a:br>
            <a:r>
              <a:rPr lang="en"/>
              <a:t>Economic indicators had a measurable impact on performance, and LSTM could be more competitive with additional tuning and data.</a:t>
            </a:r>
            <a:br>
              <a:rPr lang="en"/>
            </a:br>
            <a:r>
              <a:rPr lang="en"/>
              <a:t>In the future, I’d like to: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Tune the LSTM further,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Incorporate real-time data streaming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Expand to multiple stocks to generalize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2400ccd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2400ccd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now open up to questions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22c12db3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22c12db3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prices is difficult due to constant volatility and market sensitivity to external factors.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project, I tested how well machine learning models can predict Apple’s stock using three categories of data: historical stock prices, macroeconomic indicators, and public sentiment from news.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compared three models: a simple Linear Regression, XGBoost - which handles non-linear relationships better - and LSTM, a deep learning model designed for time-series prediction.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2400ccd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2400ccd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methodology was inspired by academic research that successfully used lag features - past prices from 1 to 3 days ago - along with economic data to forecast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pulled economic data from the website FRED and scored sentiment using VADER.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was to test which model best learns from patterns over time, especially with economic and news context included.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2400ccd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2400ccd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robust stock data, I used Python to scrape and download daily OHLCV data for all companies in the S&amp;P 500 for the past 10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OHLCV stands </a:t>
            </a:r>
            <a:r>
              <a:rPr lang="en"/>
              <a:t>for</a:t>
            </a:r>
            <a:r>
              <a:rPr lang="en"/>
              <a:t> Open, High, Low, Close, and Volume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 focused on Apple for modeling, this larger dataset allowed flexibility and scalability for future testing.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2400ccd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2400ccd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macroeconomic signals, I used the FRED API to download indicators like interest rates, CPI, unemployment, and real GDP.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were merged with the stock data by date, allowing the models to learn relationships between macroeconomic trends and stock movement.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2400ccd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2400ccd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also explored incorporating sentiment from news headlines.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NewsAPI and Finnhub, I scraped recent headlines about the stock market and AAPL.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then used the VADER tool to assign daily sentiment scores, which were merged with my economic and price datasets.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2400ccd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2400ccd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visualization shows a sample correlation between daily sentiment and AAPL’s closing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relationship isn’t perfectly linear, you can see how sentiment leads price movement.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confirmed the idea that adding sentiment might add predictive value.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2400ccd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2400ccd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I structured the modeling.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I normalized the data and used an 80/20 train-test split.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baseline was Linear Regression.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then trained XGBoost for its non-linear capability, and finally an LSTM model to capture time-series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model predicted the next-day closing price, and performance was evaluated using RMSE: Root Mean Squared Error and MAPE: Mean Absolute Percentage Error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2400ccd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2400ccd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are my final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Regression gave decent performance, with RMSE of 4.28.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XGBoost outperformed it with RMSE of 3.12 and a lower error rate overall.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LSTM showed promising results but needs more tuning.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adding economic indicators definitely improved accuracy, and XGBoost was the most effective at capturing complex relationships in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83" name="Google Shape;183;p3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3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7" name="Google Shape;207;p4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9" name="Google Shape;209;p4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4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3" name="Google Shape;233;p4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4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4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4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4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4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4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0" name="Google Shape;250;p4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4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3" name="Google Shape;253;p4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6" name="Google Shape;256;p4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3" name="Google Shape;273;p5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5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5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8" name="Google Shape;278;p5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9" name="Google Shape;279;p5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0" name="Google Shape;280;p5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5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5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3" name="Google Shape;283;p5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5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5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5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5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20" name="Google Shape;320;p5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5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2" name="Google Shape;322;p5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23" name="Google Shape;323;p5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5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1" name="Google Shape;331;p5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5" name="Google Shape;335;p5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3" name="Google Shape;343;p5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6" name="Google Shape;346;p5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7" name="Google Shape;347;p5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9" name="Google Shape;359;p5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60" name="Google Shape;360;p5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5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67" name="Google Shape;367;p5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0" name="Google Shape;370;p6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1" name="Google Shape;371;p6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4" name="Google Shape;374;p6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5" name="Google Shape;375;p6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0" name="Google Shape;380;p6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3" name="Google Shape;383;p6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8" name="Google Shape;388;p6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6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4" name="Google Shape;394;p6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333400" y="173400"/>
            <a:ext cx="8421600" cy="25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AI-Powered Stock Market Prediction Using Machine Learning and LSTM</a:t>
            </a:r>
            <a:endParaRPr sz="5200"/>
          </a:p>
        </p:txBody>
      </p:sp>
      <p:sp>
        <p:nvSpPr>
          <p:cNvPr id="400" name="Google Shape;400;p67"/>
          <p:cNvSpPr txBox="1"/>
          <p:nvPr>
            <p:ph idx="2" type="body"/>
          </p:nvPr>
        </p:nvSpPr>
        <p:spPr>
          <a:xfrm>
            <a:off x="333400" y="2944325"/>
            <a:ext cx="20883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By: Travis Johnson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01" name="Google Shape;4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900" y="2694800"/>
            <a:ext cx="4362100" cy="2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Conclusion &amp; Future Work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2" name="Google Shape;472;p76"/>
          <p:cNvSpPr txBox="1"/>
          <p:nvPr/>
        </p:nvSpPr>
        <p:spPr>
          <a:xfrm>
            <a:off x="473550" y="1023150"/>
            <a:ext cx="8330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Models show a strong potential for accurate market prediction </a:t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Time-series and feature engineering are crucial for overall performance</a:t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3" name="Google Shape;473;p76"/>
          <p:cNvSpPr txBox="1"/>
          <p:nvPr/>
        </p:nvSpPr>
        <p:spPr>
          <a:xfrm>
            <a:off x="428700" y="2305700"/>
            <a:ext cx="84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Future Improvements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Keep tuning the LSTM Model until it can deliver consistent data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Incorporate Real time streaming data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Research more stocks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7"/>
          <p:cNvSpPr txBox="1"/>
          <p:nvPr>
            <p:ph type="title"/>
          </p:nvPr>
        </p:nvSpPr>
        <p:spPr>
          <a:xfrm>
            <a:off x="361200" y="2071375"/>
            <a:ext cx="8421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</a:rPr>
              <a:t>Questions?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/>
          <p:nvPr/>
        </p:nvSpPr>
        <p:spPr>
          <a:xfrm>
            <a:off x="473550" y="376650"/>
            <a:ext cx="83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Problem Statement &amp; Objective</a:t>
            </a:r>
            <a:endParaRPr sz="3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68"/>
          <p:cNvSpPr txBox="1"/>
          <p:nvPr/>
        </p:nvSpPr>
        <p:spPr>
          <a:xfrm>
            <a:off x="473550" y="1023150"/>
            <a:ext cx="833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Investors face difficulty predicting market trends due to volatility and complexity. This Project builds 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multiple ML Models to Predict the stock chosen, which was Apple (AAPL).</a:t>
            </a:r>
            <a:endParaRPr sz="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8" name="Google Shape;408;p68"/>
          <p:cNvSpPr txBox="1"/>
          <p:nvPr/>
        </p:nvSpPr>
        <p:spPr>
          <a:xfrm>
            <a:off x="473550" y="2438950"/>
            <a:ext cx="3627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Testing Assets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Historical Stock Data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Economic Indicators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News Sentiment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9" name="Google Shape;409;p68"/>
          <p:cNvSpPr txBox="1"/>
          <p:nvPr/>
        </p:nvSpPr>
        <p:spPr>
          <a:xfrm>
            <a:off x="4700100" y="2438950"/>
            <a:ext cx="36273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ML Models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 Regression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XGBoost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Long Short-Term Memory (LSTM)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/>
          <p:nvPr/>
        </p:nvSpPr>
        <p:spPr>
          <a:xfrm>
            <a:off x="473550" y="376650"/>
            <a:ext cx="8330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Research Literature &amp; Modeling Approach</a:t>
            </a:r>
            <a:endParaRPr sz="3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69"/>
          <p:cNvSpPr txBox="1"/>
          <p:nvPr/>
        </p:nvSpPr>
        <p:spPr>
          <a:xfrm>
            <a:off x="473550" y="1023150"/>
            <a:ext cx="8330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Referenced academic papers and financial forecasting models.</a:t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Goal: Test which model best captures stock dynamics.</a:t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" name="Google Shape;416;p69"/>
          <p:cNvSpPr txBox="1"/>
          <p:nvPr/>
        </p:nvSpPr>
        <p:spPr>
          <a:xfrm>
            <a:off x="473550" y="2235150"/>
            <a:ext cx="776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Key Techniques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Lag feature creation (t-1, t-2, t-3)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Integration of Federal Reserve Economic Data (FRED) data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VADER-based Sentiment Scoring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 Collection S&amp;P 500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22" name="Google Shape;42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" y="1023150"/>
            <a:ext cx="4779767" cy="381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800" y="1023147"/>
            <a:ext cx="3903801" cy="1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0"/>
          <p:cNvSpPr txBox="1"/>
          <p:nvPr/>
        </p:nvSpPr>
        <p:spPr>
          <a:xfrm>
            <a:off x="5201325" y="2528600"/>
            <a:ext cx="39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5" name="Google Shape;425;p70"/>
          <p:cNvSpPr txBox="1"/>
          <p:nvPr/>
        </p:nvSpPr>
        <p:spPr>
          <a:xfrm>
            <a:off x="5100800" y="2751075"/>
            <a:ext cx="3610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Collecting the Stock Data for the last 10 years for every company listed on the S&amp;P 500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1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 </a:t>
            </a: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Collection from FRED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1" name="Google Shape;431;p71"/>
          <p:cNvSpPr txBox="1"/>
          <p:nvPr/>
        </p:nvSpPr>
        <p:spPr>
          <a:xfrm>
            <a:off x="5201325" y="2528600"/>
            <a:ext cx="39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2" name="Google Shape;432;p71"/>
          <p:cNvSpPr txBox="1"/>
          <p:nvPr/>
        </p:nvSpPr>
        <p:spPr>
          <a:xfrm>
            <a:off x="4383475" y="2267000"/>
            <a:ext cx="3610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Collecting the Economic Data from the Federal Reserve Economic Data (FRED) Website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33" name="Google Shape;43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38" y="1023150"/>
            <a:ext cx="3560329" cy="38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2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Economic Sentiment </a:t>
            </a: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Collection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9" name="Google Shape;439;p72"/>
          <p:cNvSpPr txBox="1"/>
          <p:nvPr/>
        </p:nvSpPr>
        <p:spPr>
          <a:xfrm>
            <a:off x="5201325" y="2528600"/>
            <a:ext cx="39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0" name="Google Shape;440;p72"/>
          <p:cNvSpPr txBox="1"/>
          <p:nvPr/>
        </p:nvSpPr>
        <p:spPr>
          <a:xfrm>
            <a:off x="5376675" y="2267000"/>
            <a:ext cx="3610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Collecting the Economic Sentiment from NewsAPI, and Finnhub for my Vader scoring 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41" name="Google Shape;4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" y="1023150"/>
            <a:ext cx="5260901" cy="40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3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Exploratory Data Analysis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47" name="Google Shape;44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0" y="1374113"/>
            <a:ext cx="5782551" cy="23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3"/>
          <p:cNvSpPr txBox="1"/>
          <p:nvPr/>
        </p:nvSpPr>
        <p:spPr>
          <a:xfrm>
            <a:off x="6312450" y="1956000"/>
            <a:ext cx="249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Correlation between News 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sentiment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actual stock 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price</a:t>
            </a:r>
            <a:r>
              <a:rPr lang="en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for AAPL</a:t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4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Methodology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54" name="Google Shape;4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5" y="3148200"/>
            <a:ext cx="41338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263" y="3167250"/>
            <a:ext cx="4048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4"/>
          <p:cNvSpPr txBox="1"/>
          <p:nvPr/>
        </p:nvSpPr>
        <p:spPr>
          <a:xfrm>
            <a:off x="473550" y="1167325"/>
            <a:ext cx="36273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 Preprocessing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Normalization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Test/Train Split (80/20)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7" name="Google Shape;457;p74"/>
          <p:cNvSpPr txBox="1"/>
          <p:nvPr/>
        </p:nvSpPr>
        <p:spPr>
          <a:xfrm>
            <a:off x="4739263" y="555975"/>
            <a:ext cx="42321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Models Trained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 Regression (Baseline)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XGBoost (Nonlinear, robust)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LSTM (Sequential time-series model)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8" name="Google Shape;458;p74"/>
          <p:cNvSpPr txBox="1"/>
          <p:nvPr/>
        </p:nvSpPr>
        <p:spPr>
          <a:xfrm>
            <a:off x="962550" y="4542000"/>
            <a:ext cx="26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 Regression Code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9" name="Google Shape;459;p74"/>
          <p:cNvSpPr txBox="1"/>
          <p:nvPr/>
        </p:nvSpPr>
        <p:spPr>
          <a:xfrm>
            <a:off x="5530675" y="4542000"/>
            <a:ext cx="26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XGBoost</a:t>
            </a: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Code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5"/>
          <p:cNvSpPr txBox="1"/>
          <p:nvPr/>
        </p:nvSpPr>
        <p:spPr>
          <a:xfrm>
            <a:off x="473550" y="376650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Results &amp; Insights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5" name="Google Shape;465;p75"/>
          <p:cNvSpPr txBox="1"/>
          <p:nvPr/>
        </p:nvSpPr>
        <p:spPr>
          <a:xfrm>
            <a:off x="473562" y="1232550"/>
            <a:ext cx="81477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 Comparison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 Regression → RMSE: 4.28, MAPE: 3.24%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XGBoost → </a:t>
            </a: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RMSE: 3.12, MAPE: 2.15%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LSTM → Promising </a:t>
            </a: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results</a:t>
            </a: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but it needs more tuning for the data to be valuable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6" name="Google Shape;466;p75"/>
          <p:cNvSpPr txBox="1"/>
          <p:nvPr/>
        </p:nvSpPr>
        <p:spPr>
          <a:xfrm>
            <a:off x="473550" y="3487650"/>
            <a:ext cx="84204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Insights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Economic indicators improved overall accuracy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exend"/>
              <a:buChar char="-"/>
            </a:pPr>
            <a:r>
              <a:rPr lang="en" sz="1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XGBoost captured nonlinearity better than the linear models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