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57"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RRICK Lesley" initials="ML" lastIdx="7" clrIdx="0">
    <p:extLst>
      <p:ext uri="{19B8F6BF-5375-455C-9EA6-DF929625EA0E}">
        <p15:presenceInfo xmlns:p15="http://schemas.microsoft.com/office/powerpoint/2012/main" userId="S-1-5-21-2124760015-1411717758-1302595720-34755" providerId="AD"/>
      </p:ext>
    </p:extLst>
  </p:cmAuthor>
  <p:cmAuthor id="2" name="PRITCHARD Travis" initials="PT" lastIdx="3" clrIdx="1">
    <p:extLst>
      <p:ext uri="{19B8F6BF-5375-455C-9EA6-DF929625EA0E}">
        <p15:presenceInfo xmlns:p15="http://schemas.microsoft.com/office/powerpoint/2012/main" userId="S-1-5-21-2124760015-1411717758-1302595720-9013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4" d="100"/>
          <a:sy n="104" d="100"/>
        </p:scale>
        <p:origin x="120"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4-04T16:18:06.483" idx="5">
    <p:pos x="5625" y="223"/>
    <p:text>context of methodologies would be helpful.</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4-04T14:18:45.303" idx="4">
    <p:pos x="1071" y="2868"/>
    <p:text>Is this 4 or 6. Looks like 6 in the sites table.</p:text>
    <p:extLst>
      <p:ext uri="{C676402C-5697-4E1C-873F-D02D1690AC5C}">
        <p15:threadingInfo xmlns:p15="http://schemas.microsoft.com/office/powerpoint/2012/main" timeZoneBias="420"/>
      </p:ext>
    </p:extLst>
  </p:cm>
  <p:cm authorId="2" dt="2018-04-04T14:31:58.568" idx="1">
    <p:pos x="1071" y="2964"/>
    <p:text>It's 4 sites.</p:text>
    <p:extLst>
      <p:ext uri="{C676402C-5697-4E1C-873F-D02D1690AC5C}">
        <p15:threadingInfo xmlns:p15="http://schemas.microsoft.com/office/powerpoint/2012/main" timeZoneBias="420">
          <p15:parentCm authorId="1" idx="4"/>
        </p15:threadingInfo>
      </p:ext>
    </p:extLst>
  </p:cm>
  <p:cm authorId="2" dt="2018-04-04T14:34:15.288" idx="2">
    <p:pos x="1071" y="3060"/>
    <p:text>11972-ORDEQ and
13141-ORDEQ are listed if we eliminate, but not if we set to 0 or use 1/2 criteria based on needing more excursions if we treat non detects as essentially meeting criteria</p:text>
    <p:extLst>
      <p:ext uri="{C676402C-5697-4E1C-873F-D02D1690AC5C}">
        <p15:threadingInfo xmlns:p15="http://schemas.microsoft.com/office/powerpoint/2012/main" timeZoneBias="420">
          <p15:parentCm authorId="1" idx="4"/>
        </p15:threadingInfo>
      </p:ext>
    </p:extLst>
  </p:cm>
  <p:cm authorId="2" dt="2018-04-04T14:44:48.290" idx="3">
    <p:pos x="1484" y="2606"/>
    <p:text>Notice this is 6 sites, as 239 sites out of 245 have 100% of their data under the reporting limit</p:text>
    <p:extLst>
      <p:ext uri="{C676402C-5697-4E1C-873F-D02D1690AC5C}">
        <p15:threadingInfo xmlns:p15="http://schemas.microsoft.com/office/powerpoint/2012/main" timeZoneBias="420"/>
      </p:ext>
    </p:extLst>
  </p:cm>
  <p:cm authorId="1" dt="2018-04-04T16:27:43.400" idx="6">
    <p:pos x="7552" y="1229"/>
    <p:text>Need to remove to sites from the map to show 1/2 the criteria</p:text>
    <p:extLst>
      <p:ext uri="{C676402C-5697-4E1C-873F-D02D1690AC5C}">
        <p15:threadingInfo xmlns:p15="http://schemas.microsoft.com/office/powerpoint/2012/main" timeZoneBias="4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04-04T14:08:18.469" idx="3">
    <p:pos x="3386" y="1175"/>
    <p:text>quantifiable</p:text>
    <p:extLst>
      <p:ext uri="{C676402C-5697-4E1C-873F-D02D1690AC5C}">
        <p15:threadingInfo xmlns:p15="http://schemas.microsoft.com/office/powerpoint/2012/main" timeZoneBias="420"/>
      </p:ext>
    </p:extLst>
  </p:cm>
  <p:cm authorId="1" dt="2018-04-04T16:28:43.816" idx="7">
    <p:pos x="6947" y="3217"/>
    <p:text>Would the estimate be included in the tally the case of mixed??</p:text>
    <p:extLst>
      <p:ext uri="{C676402C-5697-4E1C-873F-D02D1690AC5C}">
        <p15:threadingInfo xmlns:p15="http://schemas.microsoft.com/office/powerpoint/2012/main" timeZoneBias="4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E9E87D-7FE3-4B42-B5F8-F0B7FC37DE8B}" type="datetimeFigureOut">
              <a:rPr lang="en-US" smtClean="0"/>
              <a:t>4/4/2018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FA338E-049E-4BCF-9CEA-27E24E0090F8}" type="slidenum">
              <a:rPr lang="en-US" smtClean="0"/>
              <a:t>‹#›</a:t>
            </a:fld>
            <a:endParaRPr lang="en-US"/>
          </a:p>
        </p:txBody>
      </p:sp>
    </p:spTree>
    <p:extLst>
      <p:ext uri="{BB962C8B-B14F-4D97-AF65-F5344CB8AC3E}">
        <p14:creationId xmlns:p14="http://schemas.microsoft.com/office/powerpoint/2010/main" val="1658677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E9E87D-7FE3-4B42-B5F8-F0B7FC37DE8B}" type="datetimeFigureOut">
              <a:rPr lang="en-US" smtClean="0"/>
              <a:t>4/4/2018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FA338E-049E-4BCF-9CEA-27E24E0090F8}" type="slidenum">
              <a:rPr lang="en-US" smtClean="0"/>
              <a:t>‹#›</a:t>
            </a:fld>
            <a:endParaRPr lang="en-US"/>
          </a:p>
        </p:txBody>
      </p:sp>
    </p:spTree>
    <p:extLst>
      <p:ext uri="{BB962C8B-B14F-4D97-AF65-F5344CB8AC3E}">
        <p14:creationId xmlns:p14="http://schemas.microsoft.com/office/powerpoint/2010/main" val="1103498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E9E87D-7FE3-4B42-B5F8-F0B7FC37DE8B}" type="datetimeFigureOut">
              <a:rPr lang="en-US" smtClean="0"/>
              <a:t>4/4/2018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FA338E-049E-4BCF-9CEA-27E24E0090F8}" type="slidenum">
              <a:rPr lang="en-US" smtClean="0"/>
              <a:t>‹#›</a:t>
            </a:fld>
            <a:endParaRPr lang="en-US"/>
          </a:p>
        </p:txBody>
      </p:sp>
    </p:spTree>
    <p:extLst>
      <p:ext uri="{BB962C8B-B14F-4D97-AF65-F5344CB8AC3E}">
        <p14:creationId xmlns:p14="http://schemas.microsoft.com/office/powerpoint/2010/main" val="1204698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E9E87D-7FE3-4B42-B5F8-F0B7FC37DE8B}" type="datetimeFigureOut">
              <a:rPr lang="en-US" smtClean="0"/>
              <a:t>4/4/2018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FA338E-049E-4BCF-9CEA-27E24E0090F8}" type="slidenum">
              <a:rPr lang="en-US" smtClean="0"/>
              <a:t>‹#›</a:t>
            </a:fld>
            <a:endParaRPr lang="en-US"/>
          </a:p>
        </p:txBody>
      </p:sp>
    </p:spTree>
    <p:extLst>
      <p:ext uri="{BB962C8B-B14F-4D97-AF65-F5344CB8AC3E}">
        <p14:creationId xmlns:p14="http://schemas.microsoft.com/office/powerpoint/2010/main" val="1242997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8E9E87D-7FE3-4B42-B5F8-F0B7FC37DE8B}" type="datetimeFigureOut">
              <a:rPr lang="en-US" smtClean="0"/>
              <a:t>4/4/2018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FA338E-049E-4BCF-9CEA-27E24E0090F8}" type="slidenum">
              <a:rPr lang="en-US" smtClean="0"/>
              <a:t>‹#›</a:t>
            </a:fld>
            <a:endParaRPr lang="en-US"/>
          </a:p>
        </p:txBody>
      </p:sp>
    </p:spTree>
    <p:extLst>
      <p:ext uri="{BB962C8B-B14F-4D97-AF65-F5344CB8AC3E}">
        <p14:creationId xmlns:p14="http://schemas.microsoft.com/office/powerpoint/2010/main" val="2000246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8E9E87D-7FE3-4B42-B5F8-F0B7FC37DE8B}" type="datetimeFigureOut">
              <a:rPr lang="en-US" smtClean="0"/>
              <a:t>4/4/2018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FA338E-049E-4BCF-9CEA-27E24E0090F8}" type="slidenum">
              <a:rPr lang="en-US" smtClean="0"/>
              <a:t>‹#›</a:t>
            </a:fld>
            <a:endParaRPr lang="en-US"/>
          </a:p>
        </p:txBody>
      </p:sp>
    </p:spTree>
    <p:extLst>
      <p:ext uri="{BB962C8B-B14F-4D97-AF65-F5344CB8AC3E}">
        <p14:creationId xmlns:p14="http://schemas.microsoft.com/office/powerpoint/2010/main" val="3388257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8E9E87D-7FE3-4B42-B5F8-F0B7FC37DE8B}" type="datetimeFigureOut">
              <a:rPr lang="en-US" smtClean="0"/>
              <a:t>4/4/2018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FA338E-049E-4BCF-9CEA-27E24E0090F8}" type="slidenum">
              <a:rPr lang="en-US" smtClean="0"/>
              <a:t>‹#›</a:t>
            </a:fld>
            <a:endParaRPr lang="en-US"/>
          </a:p>
        </p:txBody>
      </p:sp>
    </p:spTree>
    <p:extLst>
      <p:ext uri="{BB962C8B-B14F-4D97-AF65-F5344CB8AC3E}">
        <p14:creationId xmlns:p14="http://schemas.microsoft.com/office/powerpoint/2010/main" val="4177676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8E9E87D-7FE3-4B42-B5F8-F0B7FC37DE8B}" type="datetimeFigureOut">
              <a:rPr lang="en-US" smtClean="0"/>
              <a:t>4/4/2018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FA338E-049E-4BCF-9CEA-27E24E0090F8}" type="slidenum">
              <a:rPr lang="en-US" smtClean="0"/>
              <a:t>‹#›</a:t>
            </a:fld>
            <a:endParaRPr lang="en-US"/>
          </a:p>
        </p:txBody>
      </p:sp>
    </p:spTree>
    <p:extLst>
      <p:ext uri="{BB962C8B-B14F-4D97-AF65-F5344CB8AC3E}">
        <p14:creationId xmlns:p14="http://schemas.microsoft.com/office/powerpoint/2010/main" val="1517334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E9E87D-7FE3-4B42-B5F8-F0B7FC37DE8B}" type="datetimeFigureOut">
              <a:rPr lang="en-US" smtClean="0"/>
              <a:t>4/4/2018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FA338E-049E-4BCF-9CEA-27E24E0090F8}" type="slidenum">
              <a:rPr lang="en-US" smtClean="0"/>
              <a:t>‹#›</a:t>
            </a:fld>
            <a:endParaRPr lang="en-US"/>
          </a:p>
        </p:txBody>
      </p:sp>
    </p:spTree>
    <p:extLst>
      <p:ext uri="{BB962C8B-B14F-4D97-AF65-F5344CB8AC3E}">
        <p14:creationId xmlns:p14="http://schemas.microsoft.com/office/powerpoint/2010/main" val="1687650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8E9E87D-7FE3-4B42-B5F8-F0B7FC37DE8B}" type="datetimeFigureOut">
              <a:rPr lang="en-US" smtClean="0"/>
              <a:t>4/4/2018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FA338E-049E-4BCF-9CEA-27E24E0090F8}" type="slidenum">
              <a:rPr lang="en-US" smtClean="0"/>
              <a:t>‹#›</a:t>
            </a:fld>
            <a:endParaRPr lang="en-US"/>
          </a:p>
        </p:txBody>
      </p:sp>
    </p:spTree>
    <p:extLst>
      <p:ext uri="{BB962C8B-B14F-4D97-AF65-F5344CB8AC3E}">
        <p14:creationId xmlns:p14="http://schemas.microsoft.com/office/powerpoint/2010/main" val="2182370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8E9E87D-7FE3-4B42-B5F8-F0B7FC37DE8B}" type="datetimeFigureOut">
              <a:rPr lang="en-US" smtClean="0"/>
              <a:t>4/4/2018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FA338E-049E-4BCF-9CEA-27E24E0090F8}" type="slidenum">
              <a:rPr lang="en-US" smtClean="0"/>
              <a:t>‹#›</a:t>
            </a:fld>
            <a:endParaRPr lang="en-US"/>
          </a:p>
        </p:txBody>
      </p:sp>
    </p:spTree>
    <p:extLst>
      <p:ext uri="{BB962C8B-B14F-4D97-AF65-F5344CB8AC3E}">
        <p14:creationId xmlns:p14="http://schemas.microsoft.com/office/powerpoint/2010/main" val="1939407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E9E87D-7FE3-4B42-B5F8-F0B7FC37DE8B}" type="datetimeFigureOut">
              <a:rPr lang="en-US" smtClean="0"/>
              <a:t>4/4/2018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FA338E-049E-4BCF-9CEA-27E24E0090F8}" type="slidenum">
              <a:rPr lang="en-US" smtClean="0"/>
              <a:t>‹#›</a:t>
            </a:fld>
            <a:endParaRPr lang="en-US"/>
          </a:p>
        </p:txBody>
      </p:sp>
    </p:spTree>
    <p:extLst>
      <p:ext uri="{BB962C8B-B14F-4D97-AF65-F5344CB8AC3E}">
        <p14:creationId xmlns:p14="http://schemas.microsoft.com/office/powerpoint/2010/main" val="4181319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comments" Target="../comments/comment2.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782" y="2704028"/>
            <a:ext cx="9144000" cy="1134805"/>
          </a:xfrm>
        </p:spPr>
        <p:txBody>
          <a:bodyPr>
            <a:normAutofit fontScale="90000"/>
          </a:bodyPr>
          <a:lstStyle/>
          <a:p>
            <a:r>
              <a:rPr lang="en-US" dirty="0" smtClean="0"/>
              <a:t>Analysis of Methods to deal with Censored Data in the Integrated Report</a:t>
            </a:r>
            <a:endParaRPr lang="en-US" dirty="0"/>
          </a:p>
        </p:txBody>
      </p:sp>
    </p:spTree>
    <p:extLst>
      <p:ext uri="{BB962C8B-B14F-4D97-AF65-F5344CB8AC3E}">
        <p14:creationId xmlns:p14="http://schemas.microsoft.com/office/powerpoint/2010/main" val="2880667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Objective of the Method</a:t>
            </a:r>
            <a:endParaRPr lang="en-US" dirty="0"/>
          </a:p>
        </p:txBody>
      </p:sp>
      <p:sp>
        <p:nvSpPr>
          <p:cNvPr id="3" name="Content Placeholder 2"/>
          <p:cNvSpPr>
            <a:spLocks noGrp="1"/>
          </p:cNvSpPr>
          <p:nvPr>
            <p:ph idx="1"/>
          </p:nvPr>
        </p:nvSpPr>
        <p:spPr/>
        <p:txBody>
          <a:bodyPr/>
          <a:lstStyle/>
          <a:p>
            <a:r>
              <a:rPr lang="en-US" dirty="0" smtClean="0"/>
              <a:t>Reduce bias in either direction </a:t>
            </a:r>
          </a:p>
          <a:p>
            <a:r>
              <a:rPr lang="en-US" dirty="0" smtClean="0"/>
              <a:t>Find a method that fits all parameters and methodologies</a:t>
            </a:r>
          </a:p>
          <a:p>
            <a:pPr lvl="1"/>
            <a:r>
              <a:rPr lang="en-US" dirty="0" smtClean="0"/>
              <a:t>Must work for cases where the detection limit or reporting limit are above the water quality standard </a:t>
            </a:r>
          </a:p>
          <a:p>
            <a:r>
              <a:rPr lang="en-US" dirty="0" smtClean="0"/>
              <a:t>Transparency on method used </a:t>
            </a:r>
          </a:p>
          <a:p>
            <a:endParaRPr lang="en-US" dirty="0"/>
          </a:p>
        </p:txBody>
      </p:sp>
    </p:spTree>
    <p:extLst>
      <p:ext uri="{BB962C8B-B14F-4D97-AF65-F5344CB8AC3E}">
        <p14:creationId xmlns:p14="http://schemas.microsoft.com/office/powerpoint/2010/main" val="4201433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958" y="0"/>
            <a:ext cx="12767712" cy="1325563"/>
          </a:xfrm>
        </p:spPr>
        <p:txBody>
          <a:bodyPr/>
          <a:lstStyle/>
          <a:p>
            <a:pPr algn="ctr"/>
            <a:r>
              <a:rPr lang="en-US" dirty="0" smtClean="0"/>
              <a:t>What Other States Do </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161436925"/>
              </p:ext>
            </p:extLst>
          </p:nvPr>
        </p:nvGraphicFramePr>
        <p:xfrm>
          <a:off x="3523074" y="1325563"/>
          <a:ext cx="8593288" cy="5234580"/>
        </p:xfrm>
        <a:graphic>
          <a:graphicData uri="http://schemas.openxmlformats.org/drawingml/2006/table">
            <a:tbl>
              <a:tblPr/>
              <a:tblGrid>
                <a:gridCol w="1054890">
                  <a:extLst>
                    <a:ext uri="{9D8B030D-6E8A-4147-A177-3AD203B41FA5}">
                      <a16:colId xmlns:a16="http://schemas.microsoft.com/office/drawing/2014/main" val="3135287657"/>
                    </a:ext>
                  </a:extLst>
                </a:gridCol>
                <a:gridCol w="7538398">
                  <a:extLst>
                    <a:ext uri="{9D8B030D-6E8A-4147-A177-3AD203B41FA5}">
                      <a16:colId xmlns:a16="http://schemas.microsoft.com/office/drawing/2014/main" val="1058162741"/>
                    </a:ext>
                  </a:extLst>
                </a:gridCol>
              </a:tblGrid>
              <a:tr h="139656">
                <a:tc>
                  <a:txBody>
                    <a:bodyPr/>
                    <a:lstStyle/>
                    <a:p>
                      <a:pPr algn="ctr" fontAlgn="b"/>
                      <a:r>
                        <a:rPr lang="en-US" sz="900" b="1" i="0" u="none" strike="noStrike">
                          <a:solidFill>
                            <a:srgbClr val="000000"/>
                          </a:solidFill>
                          <a:effectLst/>
                          <a:latin typeface="Calibri" panose="020F0502020204030204" pitchFamily="34" charset="0"/>
                        </a:rPr>
                        <a:t>State </a:t>
                      </a:r>
                    </a:p>
                  </a:txBody>
                  <a:tcPr marL="3855" marR="3855" marT="38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Use of censored data</a:t>
                      </a:r>
                    </a:p>
                  </a:txBody>
                  <a:tcPr marL="3855" marR="3855" marT="38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518934"/>
                  </a:ext>
                </a:extLst>
              </a:tr>
              <a:tr h="275495">
                <a:tc>
                  <a:txBody>
                    <a:bodyPr/>
                    <a:lstStyle/>
                    <a:p>
                      <a:pPr algn="l" fontAlgn="b"/>
                      <a:r>
                        <a:rPr lang="en-US" sz="900" b="0" i="0" u="none" strike="noStrike">
                          <a:solidFill>
                            <a:srgbClr val="000000"/>
                          </a:solidFill>
                          <a:effectLst/>
                          <a:latin typeface="Calibri" panose="020F0502020204030204" pitchFamily="34" charset="0"/>
                        </a:rPr>
                        <a:t>CO</a:t>
                      </a:r>
                    </a:p>
                  </a:txBody>
                  <a:tcPr marL="3855" marR="3855" marT="38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Calibri" panose="020F0502020204030204" pitchFamily="34" charset="0"/>
                        </a:rPr>
                        <a:t>Replace ND with zero.  In cases of drastically different MDL or ML values possible unintentionally biased toward zero. May be appropriate to omit the dataset with a higher MDL or ML from the assessment of the data. </a:t>
                      </a:r>
                    </a:p>
                  </a:txBody>
                  <a:tcPr marL="3855" marR="3855" marT="38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52177694"/>
                  </a:ext>
                </a:extLst>
              </a:tr>
              <a:tr h="332008">
                <a:tc>
                  <a:txBody>
                    <a:bodyPr/>
                    <a:lstStyle/>
                    <a:p>
                      <a:pPr algn="l" fontAlgn="ctr"/>
                      <a:r>
                        <a:rPr lang="en-US" sz="900" b="0" i="0" u="none" strike="noStrike">
                          <a:solidFill>
                            <a:srgbClr val="000000"/>
                          </a:solidFill>
                          <a:effectLst/>
                          <a:latin typeface="Calibri" panose="020F0502020204030204" pitchFamily="34" charset="0"/>
                        </a:rPr>
                        <a:t>NM</a:t>
                      </a:r>
                    </a:p>
                  </a:txBody>
                  <a:tcPr marL="3855" marR="3855" marT="38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Results from samples that are flagged by the laboratory as “below the minimum quantification or reporting limit” (generally referred to as minimum reporting limit or MRL) may only be used during the assessment process if the MRL is less than the applicable water quality criterion (WQC) or numeric threshold being assessed</a:t>
                      </a:r>
                    </a:p>
                  </a:txBody>
                  <a:tcPr marL="3855" marR="3855" marT="38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7150970"/>
                  </a:ext>
                </a:extLst>
              </a:tr>
              <a:tr h="551293">
                <a:tc>
                  <a:txBody>
                    <a:bodyPr/>
                    <a:lstStyle/>
                    <a:p>
                      <a:pPr algn="l" fontAlgn="ctr"/>
                      <a:r>
                        <a:rPr lang="en-US" sz="900" b="0" i="0" u="none" strike="noStrike">
                          <a:solidFill>
                            <a:srgbClr val="000000"/>
                          </a:solidFill>
                          <a:effectLst/>
                          <a:latin typeface="Calibri" panose="020F0502020204030204" pitchFamily="34" charset="0"/>
                        </a:rPr>
                        <a:t>FL</a:t>
                      </a:r>
                    </a:p>
                  </a:txBody>
                  <a:tcPr marL="3855" marR="3855" marT="38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Calibri" panose="020F0502020204030204" pitchFamily="34" charset="0"/>
                        </a:rPr>
                        <a:t>The Department shall treat any result less than the MDL of the method required in the permit or the method as required under subsection (10) below or any lower MDL reported by the permittee’s laboratory as being one half the MDL (if the criterion equals or exceeds the MDL) or one half the criterion (if the criterion is less than the MDL), for any pollutant. Without the permission of the applicant, the Department shall not use any values determined under this subsection or subsection (9) below for results obtained under a MDL superseded later by a lower MDL.</a:t>
                      </a:r>
                    </a:p>
                  </a:txBody>
                  <a:tcPr marL="3855" marR="3855" marT="38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5434912"/>
                  </a:ext>
                </a:extLst>
              </a:tr>
              <a:tr h="441650">
                <a:tc rowSpan="2">
                  <a:txBody>
                    <a:bodyPr/>
                    <a:lstStyle/>
                    <a:p>
                      <a:pPr algn="l" fontAlgn="ctr"/>
                      <a:r>
                        <a:rPr lang="en-US" sz="900" b="0" i="0" u="none" strike="noStrike">
                          <a:solidFill>
                            <a:srgbClr val="000000"/>
                          </a:solidFill>
                          <a:effectLst/>
                          <a:latin typeface="Calibri" panose="020F0502020204030204" pitchFamily="34" charset="0"/>
                        </a:rPr>
                        <a:t>TX</a:t>
                      </a:r>
                    </a:p>
                  </a:txBody>
                  <a:tcPr marL="3855" marR="3855" marT="38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Calibri" panose="020F0502020204030204" pitchFamily="34" charset="0"/>
                        </a:rPr>
                        <a:t>For criteria that are expressed as averages, including chronic toxicants (aquatic life use), bacterial indicators geometric mean (recreation use), human health criteria for water (fish consumption use), and primary organic substances (public water supply use), which ever of the following measurements is smaller is used in calculating the average—half of the LOQ or half of the criterion. For values expressed as greater than the LOQ, the whole value is used.</a:t>
                      </a:r>
                    </a:p>
                  </a:txBody>
                  <a:tcPr marL="3855" marR="3855" marT="38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86672196"/>
                  </a:ext>
                </a:extLst>
              </a:tr>
              <a:tr h="551293">
                <a:tc vMerge="1">
                  <a:txBody>
                    <a:bodyPr/>
                    <a:lstStyle/>
                    <a:p>
                      <a:endParaRPr lang="en-US"/>
                    </a:p>
                  </a:txBody>
                  <a:tcPr/>
                </a:tc>
                <a:tc>
                  <a:txBody>
                    <a:bodyPr/>
                    <a:lstStyle/>
                    <a:p>
                      <a:pPr algn="l" fontAlgn="ctr"/>
                      <a:r>
                        <a:rPr lang="en-US" sz="900" b="0" i="0" u="none" strike="noStrike" dirty="0">
                          <a:solidFill>
                            <a:srgbClr val="000000"/>
                          </a:solidFill>
                          <a:effectLst/>
                          <a:latin typeface="Calibri" panose="020F0502020204030204" pitchFamily="34" charset="0"/>
                        </a:rPr>
                        <a:t>When most of the reported values for a parameter are less than the LOQ, and the LOQ is significantly greater than the criterion (note that a margin of safety of about two for aquatic life and five to ten is incorporated into criteria), the samples are not used for calculation of averages or percent exceedances. A status of Not Assessed may be identified, rather than fully supporting or no concern. The assessor will use judgment when identifying parameters as fully supporting or delisting when the dataset includes </a:t>
                      </a:r>
                      <a:r>
                        <a:rPr lang="en-US" sz="900" b="0" i="0" u="none" strike="noStrike" dirty="0" err="1">
                          <a:solidFill>
                            <a:srgbClr val="000000"/>
                          </a:solidFill>
                          <a:effectLst/>
                          <a:latin typeface="Calibri" panose="020F0502020204030204" pitchFamily="34" charset="0"/>
                        </a:rPr>
                        <a:t>nondetects</a:t>
                      </a:r>
                      <a:r>
                        <a:rPr lang="en-US" sz="900" b="0" i="0" u="none" strike="noStrike" dirty="0">
                          <a:solidFill>
                            <a:srgbClr val="000000"/>
                          </a:solidFill>
                          <a:effectLst/>
                          <a:latin typeface="Calibri" panose="020F0502020204030204" pitchFamily="34" charset="0"/>
                        </a:rPr>
                        <a:t>.</a:t>
                      </a:r>
                    </a:p>
                  </a:txBody>
                  <a:tcPr marL="3855" marR="3855" marT="38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7458336"/>
                  </a:ext>
                </a:extLst>
              </a:tr>
              <a:tr h="275495">
                <a:tc rowSpan="3">
                  <a:txBody>
                    <a:bodyPr/>
                    <a:lstStyle/>
                    <a:p>
                      <a:pPr algn="l" fontAlgn="ctr"/>
                      <a:r>
                        <a:rPr lang="en-US" sz="900" b="0" i="0" u="none" strike="noStrike">
                          <a:solidFill>
                            <a:srgbClr val="000000"/>
                          </a:solidFill>
                          <a:effectLst/>
                          <a:latin typeface="Calibri" panose="020F0502020204030204" pitchFamily="34" charset="0"/>
                        </a:rPr>
                        <a:t>CA</a:t>
                      </a:r>
                    </a:p>
                  </a:txBody>
                  <a:tcPr marL="3855" marR="3855" marT="38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Calibri" panose="020F0502020204030204" pitchFamily="34" charset="0"/>
                        </a:rPr>
                        <a:t>When available data are less than or equal to the quantitation limit and the quantitation limit is less than or equal to the water quality standard, the value will be considered as meeting the water quality standard, objective, criterion, or evaluation guideline.</a:t>
                      </a:r>
                    </a:p>
                  </a:txBody>
                  <a:tcPr marL="3855" marR="3855" marT="38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8377257"/>
                  </a:ext>
                </a:extLst>
              </a:tr>
              <a:tr h="275495">
                <a:tc vMerge="1">
                  <a:txBody>
                    <a:bodyPr/>
                    <a:lstStyle/>
                    <a:p>
                      <a:endParaRPr lang="en-US"/>
                    </a:p>
                  </a:txBody>
                  <a:tcPr/>
                </a:tc>
                <a:tc>
                  <a:txBody>
                    <a:bodyPr/>
                    <a:lstStyle/>
                    <a:p>
                      <a:pPr algn="l" fontAlgn="ctr"/>
                      <a:r>
                        <a:rPr lang="en-US" sz="900" b="0" i="0" u="none" strike="noStrike">
                          <a:solidFill>
                            <a:srgbClr val="000000"/>
                          </a:solidFill>
                          <a:effectLst/>
                          <a:latin typeface="Calibri" panose="020F0502020204030204" pitchFamily="34" charset="0"/>
                        </a:rPr>
                        <a:t>When the sample value is less than the quantitation limit and the quantitation limit is greater than the water quality standard, objective, criterion, or evaluation guideline, the result shall not be used in the analysis.</a:t>
                      </a:r>
                    </a:p>
                  </a:txBody>
                  <a:tcPr marL="3855" marR="3855" marT="38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8097447"/>
                  </a:ext>
                </a:extLst>
              </a:tr>
              <a:tr h="139656">
                <a:tc vMerge="1">
                  <a:txBody>
                    <a:bodyPr/>
                    <a:lstStyle/>
                    <a:p>
                      <a:endParaRPr lang="en-US"/>
                    </a:p>
                  </a:txBody>
                  <a:tcPr/>
                </a:tc>
                <a:tc>
                  <a:txBody>
                    <a:bodyPr/>
                    <a:lstStyle/>
                    <a:p>
                      <a:pPr algn="l" fontAlgn="ctr"/>
                      <a:r>
                        <a:rPr lang="en-US" sz="900" b="0" i="0" u="none" strike="noStrike">
                          <a:solidFill>
                            <a:srgbClr val="000000"/>
                          </a:solidFill>
                          <a:effectLst/>
                          <a:latin typeface="Calibri" panose="020F0502020204030204" pitchFamily="34" charset="0"/>
                        </a:rPr>
                        <a:t>The quantitation limit includes the minimum level, practical quantitation level, or reporting limit.</a:t>
                      </a:r>
                    </a:p>
                  </a:txBody>
                  <a:tcPr marL="3855" marR="3855" marT="38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43092960"/>
                  </a:ext>
                </a:extLst>
              </a:tr>
              <a:tr h="411333">
                <a:tc>
                  <a:txBody>
                    <a:bodyPr/>
                    <a:lstStyle/>
                    <a:p>
                      <a:pPr algn="l" fontAlgn="ctr"/>
                      <a:r>
                        <a:rPr lang="en-US" sz="900" b="0" i="0" u="none" strike="noStrike">
                          <a:solidFill>
                            <a:srgbClr val="000000"/>
                          </a:solidFill>
                          <a:effectLst/>
                          <a:latin typeface="Calibri" panose="020F0502020204030204" pitchFamily="34" charset="0"/>
                        </a:rPr>
                        <a:t>WA</a:t>
                      </a:r>
                    </a:p>
                  </a:txBody>
                  <a:tcPr marL="3855" marR="3855" marT="38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Non-detect sample values will be considered in the assessment, but can only be used to show compliance with water quality criteria when the detection limit is less than the criteria. For calculating a geometric mean using non-detect samples, in which a zero cannot be used, a value will be chosen so as not to bias the geometric mean high or low.</a:t>
                      </a:r>
                    </a:p>
                  </a:txBody>
                  <a:tcPr marL="3855" marR="3855" marT="38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56245640"/>
                  </a:ext>
                </a:extLst>
              </a:tr>
              <a:tr h="222366">
                <a:tc rowSpan="2">
                  <a:txBody>
                    <a:bodyPr/>
                    <a:lstStyle/>
                    <a:p>
                      <a:pPr algn="l" fontAlgn="ctr"/>
                      <a:r>
                        <a:rPr lang="en-US" sz="900" b="0" i="0" u="none" strike="noStrike">
                          <a:solidFill>
                            <a:srgbClr val="000000"/>
                          </a:solidFill>
                          <a:effectLst/>
                          <a:latin typeface="Calibri" panose="020F0502020204030204" pitchFamily="34" charset="0"/>
                        </a:rPr>
                        <a:t>MT</a:t>
                      </a:r>
                    </a:p>
                  </a:txBody>
                  <a:tcPr marL="3855" marR="3855" marT="38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Nutrients - Convert non-detects in the dataset to 50% of reported detection limit; if &gt;&gt; 15% of dataset is non-detect, consult WQPB Standards Section.</a:t>
                      </a:r>
                    </a:p>
                  </a:txBody>
                  <a:tcPr marL="3855" marR="3855" marT="38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37810096"/>
                  </a:ext>
                </a:extLst>
              </a:tr>
              <a:tr h="222366">
                <a:tc vMerge="1">
                  <a:txBody>
                    <a:bodyPr/>
                    <a:lstStyle/>
                    <a:p>
                      <a:endParaRPr lang="en-US"/>
                    </a:p>
                  </a:txBody>
                  <a:tcPr/>
                </a:tc>
                <a:tc>
                  <a:txBody>
                    <a:bodyPr/>
                    <a:lstStyle/>
                    <a:p>
                      <a:pPr algn="l" fontAlgn="ctr"/>
                      <a:r>
                        <a:rPr lang="en-US" sz="900" b="0" i="0" u="none" strike="noStrike">
                          <a:solidFill>
                            <a:srgbClr val="000000"/>
                          </a:solidFill>
                          <a:effectLst/>
                          <a:latin typeface="Calibri" panose="020F0502020204030204" pitchFamily="34" charset="0"/>
                        </a:rPr>
                        <a:t>Metals - Include non-detects in the dataset if the water quality standard (WQS) is higher than the laboratory detection limit for that metal parameter.</a:t>
                      </a:r>
                    </a:p>
                  </a:txBody>
                  <a:tcPr marL="3855" marR="3855" marT="38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9209752"/>
                  </a:ext>
                </a:extLst>
              </a:tr>
              <a:tr h="332008">
                <a:tc>
                  <a:txBody>
                    <a:bodyPr/>
                    <a:lstStyle/>
                    <a:p>
                      <a:pPr algn="l" fontAlgn="ctr"/>
                      <a:r>
                        <a:rPr lang="en-US" sz="900" b="0" i="0" u="none" strike="noStrike">
                          <a:solidFill>
                            <a:srgbClr val="000000"/>
                          </a:solidFill>
                          <a:effectLst/>
                          <a:latin typeface="Calibri" panose="020F0502020204030204" pitchFamily="34" charset="0"/>
                        </a:rPr>
                        <a:t>UT</a:t>
                      </a:r>
                    </a:p>
                  </a:txBody>
                  <a:tcPr marL="3855" marR="3855" marT="38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For sample results below detection, the reported result value or a value of 0.5 times the lowest reported detection limit is applied for purposes of the assessment. However, if one-half of the detection limit is above the water quality standard, the data will not be used in the assessment.</a:t>
                      </a:r>
                    </a:p>
                  </a:txBody>
                  <a:tcPr marL="3855" marR="3855" marT="38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8746463"/>
                  </a:ext>
                </a:extLst>
              </a:tr>
              <a:tr h="954687">
                <a:tc>
                  <a:txBody>
                    <a:bodyPr/>
                    <a:lstStyle/>
                    <a:p>
                      <a:pPr algn="l" fontAlgn="ctr"/>
                      <a:r>
                        <a:rPr lang="en-US" sz="900" b="0" i="0" u="none" strike="noStrike">
                          <a:solidFill>
                            <a:srgbClr val="000000"/>
                          </a:solidFill>
                          <a:effectLst/>
                          <a:latin typeface="Calibri" panose="020F0502020204030204" pitchFamily="34" charset="0"/>
                        </a:rPr>
                        <a:t>ID</a:t>
                      </a:r>
                    </a:p>
                  </a:txBody>
                  <a:tcPr marL="3855" marR="3855" marT="38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Calibri" panose="020F0502020204030204" pitchFamily="34" charset="0"/>
                        </a:rPr>
                        <a:t>In general, imputation of censored values should be avoided in small (500). If censored measurements comprise less than 50% of the measurements of an </a:t>
                      </a:r>
                      <a:r>
                        <a:rPr lang="en-US" sz="900" b="0" i="0" u="none" strike="noStrike" dirty="0" err="1">
                          <a:solidFill>
                            <a:srgbClr val="000000"/>
                          </a:solidFill>
                          <a:effectLst/>
                          <a:latin typeface="Calibri" panose="020F0502020204030204" pitchFamily="34" charset="0"/>
                        </a:rPr>
                        <a:t>analyte</a:t>
                      </a:r>
                      <a:r>
                        <a:rPr lang="en-US" sz="900" b="0" i="0" u="none" strike="noStrike" dirty="0">
                          <a:solidFill>
                            <a:srgbClr val="000000"/>
                          </a:solidFill>
                          <a:effectLst/>
                          <a:latin typeface="Calibri" panose="020F0502020204030204" pitchFamily="34" charset="0"/>
                        </a:rPr>
                        <a:t> and the data set appears to be parametrically distributed (either normal, lognormal, or gamma), then the statistical parameters of the distribution are best inferred using distributional methods such as the maximum likelihood estimator (e.g., </a:t>
                      </a:r>
                      <a:r>
                        <a:rPr lang="en-US" sz="900" b="0" i="0" u="none" strike="noStrike" dirty="0" err="1">
                          <a:solidFill>
                            <a:srgbClr val="000000"/>
                          </a:solidFill>
                          <a:effectLst/>
                          <a:latin typeface="Calibri" panose="020F0502020204030204" pitchFamily="34" charset="0"/>
                        </a:rPr>
                        <a:t>Helsel</a:t>
                      </a:r>
                      <a:r>
                        <a:rPr lang="en-US" sz="900" b="0" i="0" u="none" strike="noStrike" dirty="0">
                          <a:solidFill>
                            <a:srgbClr val="000000"/>
                          </a:solidFill>
                          <a:effectLst/>
                          <a:latin typeface="Calibri" panose="020F0502020204030204" pitchFamily="34" charset="0"/>
                        </a:rPr>
                        <a:t> 1990; 2005; the utilities available in </a:t>
                      </a:r>
                      <a:r>
                        <a:rPr lang="en-US" sz="900" b="0" i="0" u="none" strike="noStrike" dirty="0" err="1">
                          <a:solidFill>
                            <a:srgbClr val="000000"/>
                          </a:solidFill>
                          <a:effectLst/>
                          <a:latin typeface="Calibri" panose="020F0502020204030204" pitchFamily="34" charset="0"/>
                        </a:rPr>
                        <a:t>ProUCL</a:t>
                      </a:r>
                      <a:r>
                        <a:rPr lang="en-US" sz="900" b="0" i="0" u="none" strike="noStrike" dirty="0">
                          <a:solidFill>
                            <a:srgbClr val="000000"/>
                          </a:solidFill>
                          <a:effectLst/>
                          <a:latin typeface="Calibri" panose="020F0502020204030204" pitchFamily="34" charset="0"/>
                        </a:rPr>
                        <a:t> 5.0 [EPA 2013a]) are recommended for such situations. If censored measurements comprise more than 50% of the data set, nonparametric analysis is generally preferred unless special circumstances apply (EPA 2009); in that case multiple methods for estimating the distribution’s parameters should be evaluated, including a sensitivity analysis of the results, before deciding on the best outcome. In special cases, such as where the </a:t>
                      </a:r>
                      <a:r>
                        <a:rPr lang="en-US" sz="900" b="0" i="0" u="none" strike="noStrike" dirty="0" err="1">
                          <a:solidFill>
                            <a:srgbClr val="000000"/>
                          </a:solidFill>
                          <a:effectLst/>
                          <a:latin typeface="Calibri" panose="020F0502020204030204" pitchFamily="34" charset="0"/>
                        </a:rPr>
                        <a:t>nondetect</a:t>
                      </a:r>
                      <a:r>
                        <a:rPr lang="en-US" sz="900" b="0" i="0" u="none" strike="noStrike" dirty="0">
                          <a:solidFill>
                            <a:srgbClr val="000000"/>
                          </a:solidFill>
                          <a:effectLst/>
                          <a:latin typeface="Calibri" panose="020F0502020204030204" pitchFamily="34" charset="0"/>
                        </a:rPr>
                        <a:t> percentage is very high, DEQ may approve alternative methods for handling censored data on a case-by-case basis.</a:t>
                      </a:r>
                    </a:p>
                  </a:txBody>
                  <a:tcPr marL="3855" marR="3855" marT="38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7891664"/>
                  </a:ext>
                </a:extLst>
              </a:tr>
            </a:tbl>
          </a:graphicData>
        </a:graphic>
      </p:graphicFrame>
      <p:sp>
        <p:nvSpPr>
          <p:cNvPr id="6" name="TextBox 5"/>
          <p:cNvSpPr txBox="1"/>
          <p:nvPr/>
        </p:nvSpPr>
        <p:spPr>
          <a:xfrm>
            <a:off x="440719" y="1765122"/>
            <a:ext cx="2889710" cy="2585323"/>
          </a:xfrm>
          <a:prstGeom prst="rect">
            <a:avLst/>
          </a:prstGeom>
          <a:noFill/>
        </p:spPr>
        <p:txBody>
          <a:bodyPr wrap="square" rtlCol="0">
            <a:spAutoFit/>
          </a:bodyPr>
          <a:lstStyle/>
          <a:p>
            <a:pPr marL="342900" indent="-342900">
              <a:buFont typeface="+mj-lt"/>
              <a:buAutoNum type="arabicPeriod"/>
            </a:pPr>
            <a:r>
              <a:rPr lang="en-US" dirty="0" smtClean="0"/>
              <a:t>Set to Zero</a:t>
            </a:r>
          </a:p>
          <a:p>
            <a:pPr marL="342900" indent="-342900">
              <a:buFont typeface="+mj-lt"/>
              <a:buAutoNum type="arabicPeriod"/>
            </a:pPr>
            <a:r>
              <a:rPr lang="en-US" dirty="0" smtClean="0"/>
              <a:t>Eliminate </a:t>
            </a:r>
          </a:p>
          <a:p>
            <a:pPr marL="342900" indent="-342900">
              <a:buFont typeface="+mj-lt"/>
              <a:buAutoNum type="arabicPeriod"/>
            </a:pPr>
            <a:r>
              <a:rPr lang="en-US" dirty="0" smtClean="0"/>
              <a:t>½ MDL</a:t>
            </a:r>
          </a:p>
          <a:p>
            <a:pPr marL="342900" indent="-342900">
              <a:buFont typeface="+mj-lt"/>
              <a:buAutoNum type="arabicPeriod"/>
            </a:pPr>
            <a:r>
              <a:rPr lang="en-US" dirty="0" smtClean="0"/>
              <a:t>½ Criteria</a:t>
            </a:r>
          </a:p>
          <a:p>
            <a:pPr marL="342900" indent="-342900">
              <a:buFont typeface="+mj-lt"/>
              <a:buAutoNum type="arabicPeriod"/>
            </a:pPr>
            <a:r>
              <a:rPr lang="en-US" dirty="0" smtClean="0"/>
              <a:t>Use the lowest Value - ½ of the MDL or ½ of the Criteria</a:t>
            </a:r>
          </a:p>
          <a:p>
            <a:pPr marL="342900" indent="-342900">
              <a:buFont typeface="+mj-lt"/>
              <a:buAutoNum type="arabicPeriod"/>
            </a:pPr>
            <a:endParaRPr lang="en-US" dirty="0" smtClean="0"/>
          </a:p>
          <a:p>
            <a:pPr lvl="1"/>
            <a:endParaRPr lang="en-US" dirty="0"/>
          </a:p>
        </p:txBody>
      </p:sp>
    </p:spTree>
    <p:extLst>
      <p:ext uri="{BB962C8B-B14F-4D97-AF65-F5344CB8AC3E}">
        <p14:creationId xmlns:p14="http://schemas.microsoft.com/office/powerpoint/2010/main" val="1270930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438" y="241557"/>
            <a:ext cx="10515600" cy="1325563"/>
          </a:xfrm>
        </p:spPr>
        <p:txBody>
          <a:bodyPr/>
          <a:lstStyle/>
          <a:p>
            <a:pPr algn="ctr"/>
            <a:r>
              <a:rPr lang="en-US" dirty="0" smtClean="0"/>
              <a:t>Test Case – 4,4 DDT </a:t>
            </a:r>
            <a:endParaRPr lang="en-US" dirty="0"/>
          </a:p>
        </p:txBody>
      </p:sp>
      <p:pic>
        <p:nvPicPr>
          <p:cNvPr id="3" name="Picture 2"/>
          <p:cNvPicPr>
            <a:picLocks noChangeAspect="1"/>
          </p:cNvPicPr>
          <p:nvPr/>
        </p:nvPicPr>
        <p:blipFill>
          <a:blip r:embed="rId2"/>
          <a:stretch>
            <a:fillRect/>
          </a:stretch>
        </p:blipFill>
        <p:spPr>
          <a:xfrm>
            <a:off x="5297479" y="1690687"/>
            <a:ext cx="6204474" cy="4635971"/>
          </a:xfrm>
          <a:prstGeom prst="rect">
            <a:avLst/>
          </a:prstGeom>
        </p:spPr>
      </p:pic>
      <p:sp>
        <p:nvSpPr>
          <p:cNvPr id="6" name="TextBox 5"/>
          <p:cNvSpPr txBox="1"/>
          <p:nvPr/>
        </p:nvSpPr>
        <p:spPr>
          <a:xfrm>
            <a:off x="1089978" y="2141565"/>
            <a:ext cx="3799453" cy="1292662"/>
          </a:xfrm>
          <a:prstGeom prst="rect">
            <a:avLst/>
          </a:prstGeom>
          <a:noFill/>
        </p:spPr>
        <p:txBody>
          <a:bodyPr wrap="square" rtlCol="0">
            <a:spAutoFit/>
          </a:bodyPr>
          <a:lstStyle/>
          <a:p>
            <a:pPr algn="ctr"/>
            <a:r>
              <a:rPr lang="en-US" sz="2400" dirty="0" smtClean="0"/>
              <a:t>Water Quality Standards</a:t>
            </a:r>
          </a:p>
          <a:p>
            <a:pPr algn="ctr"/>
            <a:r>
              <a:rPr lang="en-US" dirty="0" smtClean="0"/>
              <a:t>Human Health  - 0.000022 µg/L</a:t>
            </a:r>
          </a:p>
          <a:p>
            <a:pPr algn="ctr"/>
            <a:r>
              <a:rPr lang="en-US" dirty="0" smtClean="0"/>
              <a:t>Aquatic Life Chronic - 0.001 µg/L</a:t>
            </a:r>
          </a:p>
          <a:p>
            <a:pPr algn="ctr"/>
            <a:r>
              <a:rPr lang="en-US" dirty="0" smtClean="0"/>
              <a:t>Aquatic Life Acute - 1.1 µg/L</a:t>
            </a:r>
            <a:endParaRPr lang="en-US" dirty="0"/>
          </a:p>
        </p:txBody>
      </p:sp>
      <p:sp>
        <p:nvSpPr>
          <p:cNvPr id="7" name="TextBox 6"/>
          <p:cNvSpPr txBox="1"/>
          <p:nvPr/>
        </p:nvSpPr>
        <p:spPr>
          <a:xfrm>
            <a:off x="704609" y="4008672"/>
            <a:ext cx="4184822" cy="615553"/>
          </a:xfrm>
          <a:prstGeom prst="rect">
            <a:avLst/>
          </a:prstGeom>
          <a:noFill/>
        </p:spPr>
        <p:txBody>
          <a:bodyPr wrap="square" rtlCol="0">
            <a:spAutoFit/>
          </a:bodyPr>
          <a:lstStyle/>
          <a:p>
            <a:r>
              <a:rPr lang="en-US" sz="2000" dirty="0" smtClean="0"/>
              <a:t>Average Reporting Level = 0.0283 µg/L</a:t>
            </a:r>
          </a:p>
          <a:p>
            <a:pPr algn="ctr"/>
            <a:r>
              <a:rPr lang="en-US" sz="1400" dirty="0" smtClean="0"/>
              <a:t>(based on 3645 samples analyzed at the DEQ lab)</a:t>
            </a:r>
            <a:endParaRPr lang="en-US" sz="1400" dirty="0" smtClean="0"/>
          </a:p>
        </p:txBody>
      </p:sp>
      <p:sp>
        <p:nvSpPr>
          <p:cNvPr id="8" name="TextBox 7"/>
          <p:cNvSpPr txBox="1"/>
          <p:nvPr/>
        </p:nvSpPr>
        <p:spPr>
          <a:xfrm>
            <a:off x="6293708" y="6207894"/>
            <a:ext cx="4792081" cy="369332"/>
          </a:xfrm>
          <a:prstGeom prst="rect">
            <a:avLst/>
          </a:prstGeom>
          <a:noFill/>
        </p:spPr>
        <p:txBody>
          <a:bodyPr wrap="none" rtlCol="0">
            <a:spAutoFit/>
          </a:bodyPr>
          <a:lstStyle/>
          <a:p>
            <a:r>
              <a:rPr lang="en-US" dirty="0" smtClean="0"/>
              <a:t>Segments Currently on the 303(d) list for 4,4 DDT</a:t>
            </a:r>
            <a:endParaRPr lang="en-US" dirty="0"/>
          </a:p>
        </p:txBody>
      </p:sp>
    </p:spTree>
    <p:extLst>
      <p:ext uri="{BB962C8B-B14F-4D97-AF65-F5344CB8AC3E}">
        <p14:creationId xmlns:p14="http://schemas.microsoft.com/office/powerpoint/2010/main" val="1268597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45310" y="107864"/>
            <a:ext cx="10196945" cy="1325563"/>
          </a:xfrm>
        </p:spPr>
        <p:txBody>
          <a:bodyPr/>
          <a:lstStyle/>
          <a:p>
            <a:r>
              <a:rPr lang="en-US" dirty="0" smtClean="0"/>
              <a:t>Analysis of Methods -Human Health Criteria</a:t>
            </a:r>
            <a:endParaRPr lang="en-US" dirty="0"/>
          </a:p>
        </p:txBody>
      </p:sp>
      <p:pic>
        <p:nvPicPr>
          <p:cNvPr id="4" name="Picture 3"/>
          <p:cNvPicPr>
            <a:picLocks noChangeAspect="1"/>
          </p:cNvPicPr>
          <p:nvPr/>
        </p:nvPicPr>
        <p:blipFill>
          <a:blip r:embed="rId2"/>
          <a:stretch>
            <a:fillRect/>
          </a:stretch>
        </p:blipFill>
        <p:spPr>
          <a:xfrm>
            <a:off x="6234545" y="1950797"/>
            <a:ext cx="5754255" cy="3912534"/>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1151189814"/>
              </p:ext>
            </p:extLst>
          </p:nvPr>
        </p:nvGraphicFramePr>
        <p:xfrm>
          <a:off x="475454" y="2883351"/>
          <a:ext cx="5675964" cy="1845668"/>
        </p:xfrm>
        <a:graphic>
          <a:graphicData uri="http://schemas.openxmlformats.org/drawingml/2006/table">
            <a:tbl>
              <a:tblPr/>
              <a:tblGrid>
                <a:gridCol w="1485137">
                  <a:extLst>
                    <a:ext uri="{9D8B030D-6E8A-4147-A177-3AD203B41FA5}">
                      <a16:colId xmlns:a16="http://schemas.microsoft.com/office/drawing/2014/main" val="2986305937"/>
                    </a:ext>
                  </a:extLst>
                </a:gridCol>
                <a:gridCol w="620548">
                  <a:extLst>
                    <a:ext uri="{9D8B030D-6E8A-4147-A177-3AD203B41FA5}">
                      <a16:colId xmlns:a16="http://schemas.microsoft.com/office/drawing/2014/main" val="2225438564"/>
                    </a:ext>
                  </a:extLst>
                </a:gridCol>
                <a:gridCol w="960575">
                  <a:extLst>
                    <a:ext uri="{9D8B030D-6E8A-4147-A177-3AD203B41FA5}">
                      <a16:colId xmlns:a16="http://schemas.microsoft.com/office/drawing/2014/main" val="1957165204"/>
                    </a:ext>
                  </a:extLst>
                </a:gridCol>
                <a:gridCol w="1190093">
                  <a:extLst>
                    <a:ext uri="{9D8B030D-6E8A-4147-A177-3AD203B41FA5}">
                      <a16:colId xmlns:a16="http://schemas.microsoft.com/office/drawing/2014/main" val="184103466"/>
                    </a:ext>
                  </a:extLst>
                </a:gridCol>
                <a:gridCol w="1419611">
                  <a:extLst>
                    <a:ext uri="{9D8B030D-6E8A-4147-A177-3AD203B41FA5}">
                      <a16:colId xmlns:a16="http://schemas.microsoft.com/office/drawing/2014/main" val="1539292076"/>
                    </a:ext>
                  </a:extLst>
                </a:gridCol>
              </a:tblGrid>
              <a:tr h="645623">
                <a:tc>
                  <a:txBody>
                    <a:bodyPr/>
                    <a:lstStyle/>
                    <a:p>
                      <a:pPr algn="ctr" fontAlgn="ctr"/>
                      <a:r>
                        <a:rPr lang="en-US" sz="1100" b="1" i="0" u="none" strike="noStrike" dirty="0">
                          <a:solidFill>
                            <a:srgbClr val="000000"/>
                          </a:solidFill>
                          <a:effectLst/>
                          <a:latin typeface="Calibri" panose="020F0502020204030204" pitchFamily="34" charset="0"/>
                        </a:rPr>
                        <a:t>method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number of sites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Calibri" panose="020F0502020204030204" pitchFamily="34" charset="0"/>
                        </a:rPr>
                        <a:t>percent samples exceeding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0000"/>
                          </a:solidFill>
                          <a:effectLst/>
                          <a:latin typeface="Calibri" panose="020F0502020204030204" pitchFamily="34" charset="0"/>
                        </a:rPr>
                        <a:t>number of sites listed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0000"/>
                          </a:solidFill>
                          <a:effectLst/>
                          <a:latin typeface="Calibri" panose="020F0502020204030204" pitchFamily="34" charset="0"/>
                        </a:rPr>
                        <a:t>percent sites listed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8632360"/>
                  </a:ext>
                </a:extLst>
              </a:tr>
              <a:tr h="240009">
                <a:tc>
                  <a:txBody>
                    <a:bodyPr/>
                    <a:lstStyle/>
                    <a:p>
                      <a:pPr algn="ctr" fontAlgn="b"/>
                      <a:r>
                        <a:rPr lang="en-US" sz="1100" b="0" i="0" u="none" strike="noStrike" dirty="0">
                          <a:solidFill>
                            <a:srgbClr val="000000"/>
                          </a:solidFill>
                          <a:effectLst/>
                          <a:latin typeface="Calibri" panose="020F0502020204030204" pitchFamily="34" charset="0"/>
                        </a:rPr>
                        <a:t>Use </a:t>
                      </a:r>
                      <a:r>
                        <a:rPr lang="en-US" sz="1100" b="0" i="0" u="none" strike="noStrike" dirty="0" smtClean="0">
                          <a:solidFill>
                            <a:srgbClr val="000000"/>
                          </a:solidFill>
                          <a:effectLst/>
                          <a:latin typeface="Calibri" panose="020F0502020204030204" pitchFamily="34" charset="0"/>
                        </a:rPr>
                        <a:t>Reporting Limit</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245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4382645"/>
                  </a:ext>
                </a:extLst>
              </a:tr>
              <a:tr h="240009">
                <a:tc>
                  <a:txBody>
                    <a:bodyPr/>
                    <a:lstStyle/>
                    <a:p>
                      <a:pPr algn="ctr" fontAlgn="b"/>
                      <a:r>
                        <a:rPr lang="en-US" sz="1100" b="1" i="0" u="none" strike="noStrike" dirty="0">
                          <a:solidFill>
                            <a:srgbClr val="000000"/>
                          </a:solidFill>
                          <a:effectLst/>
                          <a:latin typeface="Calibri" panose="020F0502020204030204" pitchFamily="34" charset="0"/>
                        </a:rPr>
                        <a:t>Use 1/2 </a:t>
                      </a:r>
                      <a:r>
                        <a:rPr lang="en-US" sz="1100" b="1" i="0" u="none" strike="noStrike" dirty="0" smtClean="0">
                          <a:solidFill>
                            <a:srgbClr val="000000"/>
                          </a:solidFill>
                          <a:effectLst/>
                          <a:latin typeface="Calibri" panose="020F0502020204030204" pitchFamily="34" charset="0"/>
                        </a:rPr>
                        <a:t>Reporting Limit</a:t>
                      </a:r>
                      <a:endParaRPr lang="en-US" sz="1100" b="1"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Calibri" panose="020F0502020204030204" pitchFamily="34" charset="0"/>
                        </a:rPr>
                        <a:t>245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Calibri" panose="020F0502020204030204" pitchFamily="34" charset="0"/>
                        </a:rPr>
                        <a:t>245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8368257"/>
                  </a:ext>
                </a:extLst>
              </a:tr>
              <a:tr h="240009">
                <a:tc>
                  <a:txBody>
                    <a:bodyPr/>
                    <a:lstStyle/>
                    <a:p>
                      <a:pPr algn="ctr" fontAlgn="b"/>
                      <a:r>
                        <a:rPr lang="en-US" sz="1100" b="0" i="0" u="none" strike="noStrike" dirty="0">
                          <a:solidFill>
                            <a:srgbClr val="000000"/>
                          </a:solidFill>
                          <a:effectLst/>
                          <a:latin typeface="Calibri" panose="020F0502020204030204" pitchFamily="34" charset="0"/>
                        </a:rPr>
                        <a:t>Set to 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0.49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1.63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2312893"/>
                  </a:ext>
                </a:extLst>
              </a:tr>
              <a:tr h="240009">
                <a:tc>
                  <a:txBody>
                    <a:bodyPr/>
                    <a:lstStyle/>
                    <a:p>
                      <a:pPr algn="ctr" fontAlgn="b"/>
                      <a:r>
                        <a:rPr lang="en-US" sz="1100" b="0" i="0" u="none" strike="noStrike" dirty="0">
                          <a:solidFill>
                            <a:srgbClr val="000000"/>
                          </a:solidFill>
                          <a:effectLst/>
                          <a:latin typeface="Calibri" panose="020F0502020204030204" pitchFamily="34" charset="0"/>
                        </a:rPr>
                        <a:t>Eliminate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515238"/>
                  </a:ext>
                </a:extLst>
              </a:tr>
              <a:tr h="240009">
                <a:tc>
                  <a:txBody>
                    <a:bodyPr/>
                    <a:lstStyle/>
                    <a:p>
                      <a:pPr algn="ctr" fontAlgn="b"/>
                      <a:r>
                        <a:rPr lang="en-US" sz="1100" b="1" i="0" u="none" strike="noStrike" dirty="0">
                          <a:solidFill>
                            <a:srgbClr val="000000"/>
                          </a:solidFill>
                          <a:effectLst/>
                          <a:latin typeface="Calibri" panose="020F0502020204030204" pitchFamily="34" charset="0"/>
                        </a:rPr>
                        <a:t>Use 1/2 </a:t>
                      </a:r>
                      <a:r>
                        <a:rPr lang="en-US" sz="1100" b="1" i="0" u="none" strike="noStrike" dirty="0" smtClean="0">
                          <a:solidFill>
                            <a:srgbClr val="000000"/>
                          </a:solidFill>
                          <a:effectLst/>
                          <a:latin typeface="Calibri" panose="020F0502020204030204" pitchFamily="34" charset="0"/>
                        </a:rPr>
                        <a:t>Criteria</a:t>
                      </a:r>
                      <a:endParaRPr lang="en-US" sz="1100" b="1"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Calibri" panose="020F0502020204030204" pitchFamily="34" charset="0"/>
                        </a:rPr>
                        <a:t>245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Calibri" panose="020F0502020204030204" pitchFamily="34" charset="0"/>
                        </a:rPr>
                        <a:t>0.49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Calibri" panose="020F0502020204030204" pitchFamily="34" charset="0"/>
                        </a:rPr>
                        <a:t>1.63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8023812"/>
                  </a:ext>
                </a:extLst>
              </a:tr>
            </a:tbl>
          </a:graphicData>
        </a:graphic>
      </p:graphicFrame>
      <p:pic>
        <p:nvPicPr>
          <p:cNvPr id="6" name="Picture 5"/>
          <p:cNvPicPr>
            <a:picLocks noChangeAspect="1"/>
          </p:cNvPicPr>
          <p:nvPr/>
        </p:nvPicPr>
        <p:blipFill>
          <a:blip r:embed="rId3"/>
          <a:stretch>
            <a:fillRect/>
          </a:stretch>
        </p:blipFill>
        <p:spPr>
          <a:xfrm>
            <a:off x="7976996" y="5941840"/>
            <a:ext cx="2893978" cy="723495"/>
          </a:xfrm>
          <a:prstGeom prst="rect">
            <a:avLst/>
          </a:prstGeom>
        </p:spPr>
      </p:pic>
      <p:sp>
        <p:nvSpPr>
          <p:cNvPr id="8" name="TextBox 7"/>
          <p:cNvSpPr txBox="1"/>
          <p:nvPr/>
        </p:nvSpPr>
        <p:spPr>
          <a:xfrm>
            <a:off x="7146403" y="1687622"/>
            <a:ext cx="4703852" cy="369332"/>
          </a:xfrm>
          <a:prstGeom prst="rect">
            <a:avLst/>
          </a:prstGeom>
          <a:noFill/>
        </p:spPr>
        <p:txBody>
          <a:bodyPr wrap="none" rtlCol="0">
            <a:spAutoFit/>
          </a:bodyPr>
          <a:lstStyle/>
          <a:p>
            <a:r>
              <a:rPr lang="en-US" dirty="0" smtClean="0"/>
              <a:t>Sites Resulting in Listings for 4,4 DDT by Method</a:t>
            </a:r>
            <a:endParaRPr lang="en-US" dirty="0"/>
          </a:p>
        </p:txBody>
      </p:sp>
    </p:spTree>
    <p:extLst>
      <p:ext uri="{BB962C8B-B14F-4D97-AF65-F5344CB8AC3E}">
        <p14:creationId xmlns:p14="http://schemas.microsoft.com/office/powerpoint/2010/main" val="2088859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Recommendation </a:t>
            </a:r>
            <a:endParaRPr lang="en-US" dirty="0"/>
          </a:p>
        </p:txBody>
      </p:sp>
      <p:sp>
        <p:nvSpPr>
          <p:cNvPr id="3" name="Content Placeholder 2"/>
          <p:cNvSpPr>
            <a:spLocks noGrp="1"/>
          </p:cNvSpPr>
          <p:nvPr>
            <p:ph idx="1"/>
          </p:nvPr>
        </p:nvSpPr>
        <p:spPr/>
        <p:txBody>
          <a:bodyPr>
            <a:normAutofit lnSpcReduction="10000"/>
          </a:bodyPr>
          <a:lstStyle/>
          <a:p>
            <a:r>
              <a:rPr lang="en-US" dirty="0" smtClean="0"/>
              <a:t>Use generic term – Reporting Limit – includes: MDL, MRL …. quantifiable  </a:t>
            </a:r>
          </a:p>
          <a:p>
            <a:r>
              <a:rPr lang="en-US" dirty="0" smtClean="0"/>
              <a:t>Use for all assessment methodologies </a:t>
            </a:r>
          </a:p>
          <a:p>
            <a:r>
              <a:rPr lang="en-US" dirty="0" smtClean="0"/>
              <a:t>Results reported above the reporting limit – Use value</a:t>
            </a:r>
          </a:p>
          <a:p>
            <a:r>
              <a:rPr lang="en-US" dirty="0" smtClean="0"/>
              <a:t>Result reported below reporting limit (&lt;, ND) – Use ½ </a:t>
            </a:r>
            <a:r>
              <a:rPr lang="en-US" dirty="0" smtClean="0"/>
              <a:t>WQS criteria </a:t>
            </a:r>
            <a:endParaRPr lang="en-US" dirty="0" smtClean="0"/>
          </a:p>
          <a:p>
            <a:r>
              <a:rPr lang="en-US" dirty="0" smtClean="0"/>
              <a:t>Results reported between the MRL and MDL (estimates) – Use value – If the sample(s) exceed criteria, </a:t>
            </a:r>
            <a:r>
              <a:rPr lang="en-US" dirty="0"/>
              <a:t>a</a:t>
            </a:r>
            <a:r>
              <a:rPr lang="en-US" dirty="0" smtClean="0"/>
              <a:t>ssign </a:t>
            </a:r>
            <a:r>
              <a:rPr lang="en-US" dirty="0"/>
              <a:t>Category 3B if and only if there are no </a:t>
            </a:r>
            <a:r>
              <a:rPr lang="en-US" dirty="0" smtClean="0"/>
              <a:t>other quantifiable sample(s) in the AU that exceed </a:t>
            </a:r>
            <a:r>
              <a:rPr lang="en-US" dirty="0"/>
              <a:t>the criterion. Otherwise, the waterbody shall be assigned to Category 5, following the exact binomial test procedures. </a:t>
            </a:r>
          </a:p>
        </p:txBody>
      </p:sp>
    </p:spTree>
    <p:extLst>
      <p:ext uri="{BB962C8B-B14F-4D97-AF65-F5344CB8AC3E}">
        <p14:creationId xmlns:p14="http://schemas.microsoft.com/office/powerpoint/2010/main" val="15339057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348</TotalTime>
  <Words>1145</Words>
  <Application>Microsoft Office PowerPoint</Application>
  <PresentationFormat>Widescreen</PresentationFormat>
  <Paragraphs>82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Analysis of Methods to deal with Censored Data in the Integrated Report</vt:lpstr>
      <vt:lpstr>Objective of the Method</vt:lpstr>
      <vt:lpstr>What Other States Do </vt:lpstr>
      <vt:lpstr>Test Case – 4,4 DDT </vt:lpstr>
      <vt:lpstr>Analysis of Methods -Human Health Criteria</vt:lpstr>
      <vt:lpstr>Recommendation </vt:lpstr>
    </vt:vector>
  </TitlesOfParts>
  <Company>Oregon Department of Environmental Quality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Method to deal with C</dc:title>
  <dc:creator>MERRICK Lesley</dc:creator>
  <cp:lastModifiedBy>MERRICK Lesley</cp:lastModifiedBy>
  <cp:revision>23</cp:revision>
  <dcterms:created xsi:type="dcterms:W3CDTF">2018-04-04T16:10:24Z</dcterms:created>
  <dcterms:modified xsi:type="dcterms:W3CDTF">2018-04-04T23:29:17Z</dcterms:modified>
</cp:coreProperties>
</file>