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6"/>
    <p:restoredTop sz="96327"/>
  </p:normalViewPr>
  <p:slideViewPr>
    <p:cSldViewPr snapToGrid="0">
      <p:cViewPr varScale="1">
        <p:scale>
          <a:sx n="127" d="100"/>
          <a:sy n="127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CF544-814B-467D-954E-2AB38E54765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B10AD8-6090-4F99-83A2-7416343C4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Praxi provides dental clinic operators with the peace of mind that their staff is completing necessary and timely maintenance and regulatory requirements.</a:t>
          </a:r>
          <a:endParaRPr lang="en-US"/>
        </a:p>
      </dgm:t>
    </dgm:pt>
    <dgm:pt modelId="{AFA3CA86-58F7-4FD9-A6FD-00442BFDEFA8}" type="parTrans" cxnId="{E5A121CF-8337-4D66-8096-C12A18BC52E9}">
      <dgm:prSet/>
      <dgm:spPr/>
      <dgm:t>
        <a:bodyPr/>
        <a:lstStyle/>
        <a:p>
          <a:endParaRPr lang="en-US"/>
        </a:p>
      </dgm:t>
    </dgm:pt>
    <dgm:pt modelId="{D4D61F04-B886-46A6-AA79-6B142FA3840B}" type="sibTrans" cxnId="{E5A121CF-8337-4D66-8096-C12A18BC52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74021C-543B-40E4-9ADE-6789B37711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Praxi allows dental clinic operators to monitor their equipment's health and compliance with ease, which saves them time and money in the long run.</a:t>
          </a:r>
          <a:endParaRPr lang="en-US"/>
        </a:p>
      </dgm:t>
    </dgm:pt>
    <dgm:pt modelId="{177A0423-D1D7-435F-B204-5148AF40D373}" type="parTrans" cxnId="{CFA41491-D267-490D-98F8-BA3BF0EDEF03}">
      <dgm:prSet/>
      <dgm:spPr/>
      <dgm:t>
        <a:bodyPr/>
        <a:lstStyle/>
        <a:p>
          <a:endParaRPr lang="en-US"/>
        </a:p>
      </dgm:t>
    </dgm:pt>
    <dgm:pt modelId="{C90DF695-926F-4C6E-ADB4-EAB848984CFD}" type="sibTrans" cxnId="{CFA41491-D267-490D-98F8-BA3BF0EDEF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F46CBF-6D71-488F-86C8-CE45928170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Praxi's platform enables predictive maintenance, which reduces equipment downtime and maintenance costs.</a:t>
          </a:r>
          <a:endParaRPr lang="en-US"/>
        </a:p>
      </dgm:t>
    </dgm:pt>
    <dgm:pt modelId="{36EC1A71-5B7F-4B05-A627-26B46FCE261E}" type="parTrans" cxnId="{49068BF4-24AC-4D0C-A06D-72E11B8BDC92}">
      <dgm:prSet/>
      <dgm:spPr/>
      <dgm:t>
        <a:bodyPr/>
        <a:lstStyle/>
        <a:p>
          <a:endParaRPr lang="en-US"/>
        </a:p>
      </dgm:t>
    </dgm:pt>
    <dgm:pt modelId="{00CB220E-A0D8-4879-9D63-7B9E93704165}" type="sibTrans" cxnId="{49068BF4-24AC-4D0C-A06D-72E11B8BDC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8071C5-DB78-47F0-99E6-9496389087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Praxi's reward and referral programs can help dental clinic operators reduce their subscription costs.</a:t>
          </a:r>
          <a:endParaRPr lang="en-US"/>
        </a:p>
      </dgm:t>
    </dgm:pt>
    <dgm:pt modelId="{0147F2F6-00CA-42A3-AC29-E706E163973D}" type="parTrans" cxnId="{2685D885-BC5A-473E-8A48-29CD09E88EE8}">
      <dgm:prSet/>
      <dgm:spPr/>
      <dgm:t>
        <a:bodyPr/>
        <a:lstStyle/>
        <a:p>
          <a:endParaRPr lang="en-US"/>
        </a:p>
      </dgm:t>
    </dgm:pt>
    <dgm:pt modelId="{79806BC2-D426-4081-8DCC-EC42EE4215D9}" type="sibTrans" cxnId="{2685D885-BC5A-473E-8A48-29CD09E88E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F55AB1-B6F9-41C9-96A9-E730E8B459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Praxi's AI-powered platform automates workflows and notifications, reducing the risk and expense of non-compliance.</a:t>
          </a:r>
          <a:endParaRPr lang="en-US"/>
        </a:p>
      </dgm:t>
    </dgm:pt>
    <dgm:pt modelId="{3163F3A4-30B2-4ABE-8BF6-BECE56747803}" type="parTrans" cxnId="{E1C8D446-3D66-44CD-B7F8-7CEE9642DACE}">
      <dgm:prSet/>
      <dgm:spPr/>
      <dgm:t>
        <a:bodyPr/>
        <a:lstStyle/>
        <a:p>
          <a:endParaRPr lang="en-US"/>
        </a:p>
      </dgm:t>
    </dgm:pt>
    <dgm:pt modelId="{EA76B196-60DF-454C-8267-0ECA1D318BCF}" type="sibTrans" cxnId="{E1C8D446-3D66-44CD-B7F8-7CEE9642DACE}">
      <dgm:prSet/>
      <dgm:spPr/>
      <dgm:t>
        <a:bodyPr/>
        <a:lstStyle/>
        <a:p>
          <a:endParaRPr lang="en-US"/>
        </a:p>
      </dgm:t>
    </dgm:pt>
    <dgm:pt modelId="{F54A258E-B21A-4577-AFFA-16680F5633F6}" type="pres">
      <dgm:prSet presAssocID="{261CF544-814B-467D-954E-2AB38E547653}" presName="root" presStyleCnt="0">
        <dgm:presLayoutVars>
          <dgm:dir/>
          <dgm:resizeHandles val="exact"/>
        </dgm:presLayoutVars>
      </dgm:prSet>
      <dgm:spPr/>
    </dgm:pt>
    <dgm:pt modelId="{E99DC2AE-2143-429E-9ED9-6C3972757F6A}" type="pres">
      <dgm:prSet presAssocID="{261CF544-814B-467D-954E-2AB38E547653}" presName="container" presStyleCnt="0">
        <dgm:presLayoutVars>
          <dgm:dir/>
          <dgm:resizeHandles val="exact"/>
        </dgm:presLayoutVars>
      </dgm:prSet>
      <dgm:spPr/>
    </dgm:pt>
    <dgm:pt modelId="{DD450362-5A74-4842-8907-A53CE8FB6FB9}" type="pres">
      <dgm:prSet presAssocID="{7DB10AD8-6090-4F99-83A2-7416343C41DC}" presName="compNode" presStyleCnt="0"/>
      <dgm:spPr/>
    </dgm:pt>
    <dgm:pt modelId="{AF435BCF-FC8D-41E8-AD22-8C21401325B0}" type="pres">
      <dgm:prSet presAssocID="{7DB10AD8-6090-4F99-83A2-7416343C41DC}" presName="iconBgRect" presStyleLbl="bgShp" presStyleIdx="0" presStyleCnt="5"/>
      <dgm:spPr/>
    </dgm:pt>
    <dgm:pt modelId="{5BB8F123-8452-4404-82B3-F14D26616B03}" type="pres">
      <dgm:prSet presAssocID="{7DB10AD8-6090-4F99-83A2-7416343C41D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"/>
        </a:ext>
      </dgm:extLst>
    </dgm:pt>
    <dgm:pt modelId="{EEB74257-FAF0-4129-B1C8-995CE2E81870}" type="pres">
      <dgm:prSet presAssocID="{7DB10AD8-6090-4F99-83A2-7416343C41DC}" presName="spaceRect" presStyleCnt="0"/>
      <dgm:spPr/>
    </dgm:pt>
    <dgm:pt modelId="{A0ADBCA9-CECA-41E0-B005-DBE66E2E31A1}" type="pres">
      <dgm:prSet presAssocID="{7DB10AD8-6090-4F99-83A2-7416343C41DC}" presName="textRect" presStyleLbl="revTx" presStyleIdx="0" presStyleCnt="5">
        <dgm:presLayoutVars>
          <dgm:chMax val="1"/>
          <dgm:chPref val="1"/>
        </dgm:presLayoutVars>
      </dgm:prSet>
      <dgm:spPr/>
    </dgm:pt>
    <dgm:pt modelId="{9C8E2730-B106-44BC-B823-E473A2B59735}" type="pres">
      <dgm:prSet presAssocID="{D4D61F04-B886-46A6-AA79-6B142FA3840B}" presName="sibTrans" presStyleLbl="sibTrans2D1" presStyleIdx="0" presStyleCnt="0"/>
      <dgm:spPr/>
    </dgm:pt>
    <dgm:pt modelId="{2B8E7E78-3F46-4F76-9485-4A538AC6F298}" type="pres">
      <dgm:prSet presAssocID="{B174021C-543B-40E4-9ADE-6789B3771162}" presName="compNode" presStyleCnt="0"/>
      <dgm:spPr/>
    </dgm:pt>
    <dgm:pt modelId="{B5D8C51C-CE66-4EF8-AD22-0B01FCAD15D8}" type="pres">
      <dgm:prSet presAssocID="{B174021C-543B-40E4-9ADE-6789B3771162}" presName="iconBgRect" presStyleLbl="bgShp" presStyleIdx="1" presStyleCnt="5"/>
      <dgm:spPr/>
    </dgm:pt>
    <dgm:pt modelId="{82208622-E997-4D73-8310-7514A01779FC}" type="pres">
      <dgm:prSet presAssocID="{B174021C-543B-40E4-9ADE-6789B377116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brush"/>
        </a:ext>
      </dgm:extLst>
    </dgm:pt>
    <dgm:pt modelId="{DCFCB4AE-5F1E-4EF8-A5C7-FA1DB92994A5}" type="pres">
      <dgm:prSet presAssocID="{B174021C-543B-40E4-9ADE-6789B3771162}" presName="spaceRect" presStyleCnt="0"/>
      <dgm:spPr/>
    </dgm:pt>
    <dgm:pt modelId="{1475499E-D889-4ECC-94B3-9AC74523BFAD}" type="pres">
      <dgm:prSet presAssocID="{B174021C-543B-40E4-9ADE-6789B3771162}" presName="textRect" presStyleLbl="revTx" presStyleIdx="1" presStyleCnt="5">
        <dgm:presLayoutVars>
          <dgm:chMax val="1"/>
          <dgm:chPref val="1"/>
        </dgm:presLayoutVars>
      </dgm:prSet>
      <dgm:spPr/>
    </dgm:pt>
    <dgm:pt modelId="{CD1EA44E-D147-4048-B086-B3486621B489}" type="pres">
      <dgm:prSet presAssocID="{C90DF695-926F-4C6E-ADB4-EAB848984CFD}" presName="sibTrans" presStyleLbl="sibTrans2D1" presStyleIdx="0" presStyleCnt="0"/>
      <dgm:spPr/>
    </dgm:pt>
    <dgm:pt modelId="{9D61D712-8971-4715-BAA3-C96D864EEE74}" type="pres">
      <dgm:prSet presAssocID="{7DF46CBF-6D71-488F-86C8-CE459281701C}" presName="compNode" presStyleCnt="0"/>
      <dgm:spPr/>
    </dgm:pt>
    <dgm:pt modelId="{23352F50-0844-4C91-8790-E3E8BCAE18A3}" type="pres">
      <dgm:prSet presAssocID="{7DF46CBF-6D71-488F-86C8-CE459281701C}" presName="iconBgRect" presStyleLbl="bgShp" presStyleIdx="2" presStyleCnt="5"/>
      <dgm:spPr/>
    </dgm:pt>
    <dgm:pt modelId="{1209BC2A-3567-4435-8131-B5FFD2C31397}" type="pres">
      <dgm:prSet presAssocID="{7DF46CBF-6D71-488F-86C8-CE45928170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6BBA1E5-E38B-4DE6-A82F-1AEC34A447EE}" type="pres">
      <dgm:prSet presAssocID="{7DF46CBF-6D71-488F-86C8-CE459281701C}" presName="spaceRect" presStyleCnt="0"/>
      <dgm:spPr/>
    </dgm:pt>
    <dgm:pt modelId="{5A19C81C-418D-4DD2-AA53-B09228A0009C}" type="pres">
      <dgm:prSet presAssocID="{7DF46CBF-6D71-488F-86C8-CE459281701C}" presName="textRect" presStyleLbl="revTx" presStyleIdx="2" presStyleCnt="5">
        <dgm:presLayoutVars>
          <dgm:chMax val="1"/>
          <dgm:chPref val="1"/>
        </dgm:presLayoutVars>
      </dgm:prSet>
      <dgm:spPr/>
    </dgm:pt>
    <dgm:pt modelId="{8F0BB15F-067B-4BE6-9BC9-3FA798752F8D}" type="pres">
      <dgm:prSet presAssocID="{00CB220E-A0D8-4879-9D63-7B9E93704165}" presName="sibTrans" presStyleLbl="sibTrans2D1" presStyleIdx="0" presStyleCnt="0"/>
      <dgm:spPr/>
    </dgm:pt>
    <dgm:pt modelId="{E5209663-B94D-441B-BFA0-BFC02E0C39AD}" type="pres">
      <dgm:prSet presAssocID="{5B8071C5-DB78-47F0-99E6-9496389087B3}" presName="compNode" presStyleCnt="0"/>
      <dgm:spPr/>
    </dgm:pt>
    <dgm:pt modelId="{C6DEFFA1-43F4-4563-AD38-15B0F5E56204}" type="pres">
      <dgm:prSet presAssocID="{5B8071C5-DB78-47F0-99E6-9496389087B3}" presName="iconBgRect" presStyleLbl="bgShp" presStyleIdx="3" presStyleCnt="5"/>
      <dgm:spPr/>
    </dgm:pt>
    <dgm:pt modelId="{0E3AE1E6-4C6C-4DAA-9984-48C22214956F}" type="pres">
      <dgm:prSet presAssocID="{5B8071C5-DB78-47F0-99E6-9496389087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1DC5198-B5B7-4394-837F-5FC7992A42D1}" type="pres">
      <dgm:prSet presAssocID="{5B8071C5-DB78-47F0-99E6-9496389087B3}" presName="spaceRect" presStyleCnt="0"/>
      <dgm:spPr/>
    </dgm:pt>
    <dgm:pt modelId="{EAD54D37-7FD9-4E12-A149-CA4D050B9C43}" type="pres">
      <dgm:prSet presAssocID="{5B8071C5-DB78-47F0-99E6-9496389087B3}" presName="textRect" presStyleLbl="revTx" presStyleIdx="3" presStyleCnt="5">
        <dgm:presLayoutVars>
          <dgm:chMax val="1"/>
          <dgm:chPref val="1"/>
        </dgm:presLayoutVars>
      </dgm:prSet>
      <dgm:spPr/>
    </dgm:pt>
    <dgm:pt modelId="{CF81780A-3756-4340-A918-DB7B5710A675}" type="pres">
      <dgm:prSet presAssocID="{79806BC2-D426-4081-8DCC-EC42EE4215D9}" presName="sibTrans" presStyleLbl="sibTrans2D1" presStyleIdx="0" presStyleCnt="0"/>
      <dgm:spPr/>
    </dgm:pt>
    <dgm:pt modelId="{9119553D-496C-4132-BB6A-AD3A97C906CA}" type="pres">
      <dgm:prSet presAssocID="{F4F55AB1-B6F9-41C9-96A9-E730E8B4591D}" presName="compNode" presStyleCnt="0"/>
      <dgm:spPr/>
    </dgm:pt>
    <dgm:pt modelId="{876B9C0B-AC30-49EA-8614-81CECA2F9516}" type="pres">
      <dgm:prSet presAssocID="{F4F55AB1-B6F9-41C9-96A9-E730E8B4591D}" presName="iconBgRect" presStyleLbl="bgShp" presStyleIdx="4" presStyleCnt="5"/>
      <dgm:spPr/>
    </dgm:pt>
    <dgm:pt modelId="{033C43B0-9738-4DAC-8024-E0DE699D1168}" type="pres">
      <dgm:prSet presAssocID="{F4F55AB1-B6F9-41C9-96A9-E730E8B4591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BB5C753-3626-473A-ACE8-61AB3DCEA61F}" type="pres">
      <dgm:prSet presAssocID="{F4F55AB1-B6F9-41C9-96A9-E730E8B4591D}" presName="spaceRect" presStyleCnt="0"/>
      <dgm:spPr/>
    </dgm:pt>
    <dgm:pt modelId="{4851F028-9E75-4A21-82D3-41FE9EFEE01D}" type="pres">
      <dgm:prSet presAssocID="{F4F55AB1-B6F9-41C9-96A9-E730E8B4591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1C8D446-3D66-44CD-B7F8-7CEE9642DACE}" srcId="{261CF544-814B-467D-954E-2AB38E547653}" destId="{F4F55AB1-B6F9-41C9-96A9-E730E8B4591D}" srcOrd="4" destOrd="0" parTransId="{3163F3A4-30B2-4ABE-8BF6-BECE56747803}" sibTransId="{EA76B196-60DF-454C-8267-0ECA1D318BCF}"/>
    <dgm:cxn modelId="{D6C1D84E-4E9B-9846-81A1-DC437D2DAF38}" type="presOf" srcId="{D4D61F04-B886-46A6-AA79-6B142FA3840B}" destId="{9C8E2730-B106-44BC-B823-E473A2B59735}" srcOrd="0" destOrd="0" presId="urn:microsoft.com/office/officeart/2018/2/layout/IconCircleList"/>
    <dgm:cxn modelId="{7DDD6365-A5C8-3346-9835-72B5DF3488FB}" type="presOf" srcId="{79806BC2-D426-4081-8DCC-EC42EE4215D9}" destId="{CF81780A-3756-4340-A918-DB7B5710A675}" srcOrd="0" destOrd="0" presId="urn:microsoft.com/office/officeart/2018/2/layout/IconCircleList"/>
    <dgm:cxn modelId="{D662DD75-CFCE-2649-909E-25C450A5D59E}" type="presOf" srcId="{261CF544-814B-467D-954E-2AB38E547653}" destId="{F54A258E-B21A-4577-AFFA-16680F5633F6}" srcOrd="0" destOrd="0" presId="urn:microsoft.com/office/officeart/2018/2/layout/IconCircleList"/>
    <dgm:cxn modelId="{2685D885-BC5A-473E-8A48-29CD09E88EE8}" srcId="{261CF544-814B-467D-954E-2AB38E547653}" destId="{5B8071C5-DB78-47F0-99E6-9496389087B3}" srcOrd="3" destOrd="0" parTransId="{0147F2F6-00CA-42A3-AC29-E706E163973D}" sibTransId="{79806BC2-D426-4081-8DCC-EC42EE4215D9}"/>
    <dgm:cxn modelId="{CFA41491-D267-490D-98F8-BA3BF0EDEF03}" srcId="{261CF544-814B-467D-954E-2AB38E547653}" destId="{B174021C-543B-40E4-9ADE-6789B3771162}" srcOrd="1" destOrd="0" parTransId="{177A0423-D1D7-435F-B204-5148AF40D373}" sibTransId="{C90DF695-926F-4C6E-ADB4-EAB848984CFD}"/>
    <dgm:cxn modelId="{C0537091-9BDA-B34E-8984-8EB637A98F9C}" type="presOf" srcId="{7DF46CBF-6D71-488F-86C8-CE459281701C}" destId="{5A19C81C-418D-4DD2-AA53-B09228A0009C}" srcOrd="0" destOrd="0" presId="urn:microsoft.com/office/officeart/2018/2/layout/IconCircleList"/>
    <dgm:cxn modelId="{F28F2699-D104-5044-8EAE-02840448979D}" type="presOf" srcId="{5B8071C5-DB78-47F0-99E6-9496389087B3}" destId="{EAD54D37-7FD9-4E12-A149-CA4D050B9C43}" srcOrd="0" destOrd="0" presId="urn:microsoft.com/office/officeart/2018/2/layout/IconCircleList"/>
    <dgm:cxn modelId="{48F9E29B-9CFD-E747-ABEA-E65F386CF364}" type="presOf" srcId="{C90DF695-926F-4C6E-ADB4-EAB848984CFD}" destId="{CD1EA44E-D147-4048-B086-B3486621B489}" srcOrd="0" destOrd="0" presId="urn:microsoft.com/office/officeart/2018/2/layout/IconCircleList"/>
    <dgm:cxn modelId="{6EE46DA5-DA0E-3546-831A-12A3F9779FC7}" type="presOf" srcId="{00CB220E-A0D8-4879-9D63-7B9E93704165}" destId="{8F0BB15F-067B-4BE6-9BC9-3FA798752F8D}" srcOrd="0" destOrd="0" presId="urn:microsoft.com/office/officeart/2018/2/layout/IconCircleList"/>
    <dgm:cxn modelId="{A6249BB8-3C12-C149-BFB8-47F8B1D65BF6}" type="presOf" srcId="{7DB10AD8-6090-4F99-83A2-7416343C41DC}" destId="{A0ADBCA9-CECA-41E0-B005-DBE66E2E31A1}" srcOrd="0" destOrd="0" presId="urn:microsoft.com/office/officeart/2018/2/layout/IconCircleList"/>
    <dgm:cxn modelId="{1AB667CC-33F8-4847-8228-A332C188CDAF}" type="presOf" srcId="{F4F55AB1-B6F9-41C9-96A9-E730E8B4591D}" destId="{4851F028-9E75-4A21-82D3-41FE9EFEE01D}" srcOrd="0" destOrd="0" presId="urn:microsoft.com/office/officeart/2018/2/layout/IconCircleList"/>
    <dgm:cxn modelId="{E5A121CF-8337-4D66-8096-C12A18BC52E9}" srcId="{261CF544-814B-467D-954E-2AB38E547653}" destId="{7DB10AD8-6090-4F99-83A2-7416343C41DC}" srcOrd="0" destOrd="0" parTransId="{AFA3CA86-58F7-4FD9-A6FD-00442BFDEFA8}" sibTransId="{D4D61F04-B886-46A6-AA79-6B142FA3840B}"/>
    <dgm:cxn modelId="{49068BF4-24AC-4D0C-A06D-72E11B8BDC92}" srcId="{261CF544-814B-467D-954E-2AB38E547653}" destId="{7DF46CBF-6D71-488F-86C8-CE459281701C}" srcOrd="2" destOrd="0" parTransId="{36EC1A71-5B7F-4B05-A627-26B46FCE261E}" sibTransId="{00CB220E-A0D8-4879-9D63-7B9E93704165}"/>
    <dgm:cxn modelId="{2D483BF8-F938-B547-BEEC-4D93FE06587D}" type="presOf" srcId="{B174021C-543B-40E4-9ADE-6789B3771162}" destId="{1475499E-D889-4ECC-94B3-9AC74523BFAD}" srcOrd="0" destOrd="0" presId="urn:microsoft.com/office/officeart/2018/2/layout/IconCircleList"/>
    <dgm:cxn modelId="{CD520079-C00B-9144-899A-924D9AA0C569}" type="presParOf" srcId="{F54A258E-B21A-4577-AFFA-16680F5633F6}" destId="{E99DC2AE-2143-429E-9ED9-6C3972757F6A}" srcOrd="0" destOrd="0" presId="urn:microsoft.com/office/officeart/2018/2/layout/IconCircleList"/>
    <dgm:cxn modelId="{6637F780-ED3B-8B4A-8AAA-01EAA995FD38}" type="presParOf" srcId="{E99DC2AE-2143-429E-9ED9-6C3972757F6A}" destId="{DD450362-5A74-4842-8907-A53CE8FB6FB9}" srcOrd="0" destOrd="0" presId="urn:microsoft.com/office/officeart/2018/2/layout/IconCircleList"/>
    <dgm:cxn modelId="{D3F6C2DE-A7F9-4349-AAB1-D5799C02BA3C}" type="presParOf" srcId="{DD450362-5A74-4842-8907-A53CE8FB6FB9}" destId="{AF435BCF-FC8D-41E8-AD22-8C21401325B0}" srcOrd="0" destOrd="0" presId="urn:microsoft.com/office/officeart/2018/2/layout/IconCircleList"/>
    <dgm:cxn modelId="{246A3614-FC52-0B47-AFEC-AA93910D4AAB}" type="presParOf" srcId="{DD450362-5A74-4842-8907-A53CE8FB6FB9}" destId="{5BB8F123-8452-4404-82B3-F14D26616B03}" srcOrd="1" destOrd="0" presId="urn:microsoft.com/office/officeart/2018/2/layout/IconCircleList"/>
    <dgm:cxn modelId="{F335EB9B-1CDC-5F45-8F4A-71ECDDD8C208}" type="presParOf" srcId="{DD450362-5A74-4842-8907-A53CE8FB6FB9}" destId="{EEB74257-FAF0-4129-B1C8-995CE2E81870}" srcOrd="2" destOrd="0" presId="urn:microsoft.com/office/officeart/2018/2/layout/IconCircleList"/>
    <dgm:cxn modelId="{2C96AACB-0B36-CA46-8864-43BBAE78F09E}" type="presParOf" srcId="{DD450362-5A74-4842-8907-A53CE8FB6FB9}" destId="{A0ADBCA9-CECA-41E0-B005-DBE66E2E31A1}" srcOrd="3" destOrd="0" presId="urn:microsoft.com/office/officeart/2018/2/layout/IconCircleList"/>
    <dgm:cxn modelId="{3233203B-D8DF-E448-840C-DDD68AF2CF1B}" type="presParOf" srcId="{E99DC2AE-2143-429E-9ED9-6C3972757F6A}" destId="{9C8E2730-B106-44BC-B823-E473A2B59735}" srcOrd="1" destOrd="0" presId="urn:microsoft.com/office/officeart/2018/2/layout/IconCircleList"/>
    <dgm:cxn modelId="{2A0D3BBF-691E-3843-9E5A-F67F50A25B2A}" type="presParOf" srcId="{E99DC2AE-2143-429E-9ED9-6C3972757F6A}" destId="{2B8E7E78-3F46-4F76-9485-4A538AC6F298}" srcOrd="2" destOrd="0" presId="urn:microsoft.com/office/officeart/2018/2/layout/IconCircleList"/>
    <dgm:cxn modelId="{7D6D526C-E5F0-404A-B8DE-EFFF391D4913}" type="presParOf" srcId="{2B8E7E78-3F46-4F76-9485-4A538AC6F298}" destId="{B5D8C51C-CE66-4EF8-AD22-0B01FCAD15D8}" srcOrd="0" destOrd="0" presId="urn:microsoft.com/office/officeart/2018/2/layout/IconCircleList"/>
    <dgm:cxn modelId="{80B5CA01-597C-FD4A-A6A7-7B98140AC006}" type="presParOf" srcId="{2B8E7E78-3F46-4F76-9485-4A538AC6F298}" destId="{82208622-E997-4D73-8310-7514A01779FC}" srcOrd="1" destOrd="0" presId="urn:microsoft.com/office/officeart/2018/2/layout/IconCircleList"/>
    <dgm:cxn modelId="{8C609A8F-E6A6-154F-B6C3-403838F8A1D2}" type="presParOf" srcId="{2B8E7E78-3F46-4F76-9485-4A538AC6F298}" destId="{DCFCB4AE-5F1E-4EF8-A5C7-FA1DB92994A5}" srcOrd="2" destOrd="0" presId="urn:microsoft.com/office/officeart/2018/2/layout/IconCircleList"/>
    <dgm:cxn modelId="{617C992E-1497-2F43-87AA-F3D1F1BDD5CE}" type="presParOf" srcId="{2B8E7E78-3F46-4F76-9485-4A538AC6F298}" destId="{1475499E-D889-4ECC-94B3-9AC74523BFAD}" srcOrd="3" destOrd="0" presId="urn:microsoft.com/office/officeart/2018/2/layout/IconCircleList"/>
    <dgm:cxn modelId="{58A87B49-EFFC-E847-AFAF-7105271F851E}" type="presParOf" srcId="{E99DC2AE-2143-429E-9ED9-6C3972757F6A}" destId="{CD1EA44E-D147-4048-B086-B3486621B489}" srcOrd="3" destOrd="0" presId="urn:microsoft.com/office/officeart/2018/2/layout/IconCircleList"/>
    <dgm:cxn modelId="{961FAF0C-92D9-EF4B-B01B-BD84C67D8F87}" type="presParOf" srcId="{E99DC2AE-2143-429E-9ED9-6C3972757F6A}" destId="{9D61D712-8971-4715-BAA3-C96D864EEE74}" srcOrd="4" destOrd="0" presId="urn:microsoft.com/office/officeart/2018/2/layout/IconCircleList"/>
    <dgm:cxn modelId="{1C2EDA04-E1AC-394D-AE59-9BB5FEA1B470}" type="presParOf" srcId="{9D61D712-8971-4715-BAA3-C96D864EEE74}" destId="{23352F50-0844-4C91-8790-E3E8BCAE18A3}" srcOrd="0" destOrd="0" presId="urn:microsoft.com/office/officeart/2018/2/layout/IconCircleList"/>
    <dgm:cxn modelId="{71B35530-48EF-2149-BE30-DA054B62F4D7}" type="presParOf" srcId="{9D61D712-8971-4715-BAA3-C96D864EEE74}" destId="{1209BC2A-3567-4435-8131-B5FFD2C31397}" srcOrd="1" destOrd="0" presId="urn:microsoft.com/office/officeart/2018/2/layout/IconCircleList"/>
    <dgm:cxn modelId="{AF610568-F713-7048-AF51-58041E711957}" type="presParOf" srcId="{9D61D712-8971-4715-BAA3-C96D864EEE74}" destId="{56BBA1E5-E38B-4DE6-A82F-1AEC34A447EE}" srcOrd="2" destOrd="0" presId="urn:microsoft.com/office/officeart/2018/2/layout/IconCircleList"/>
    <dgm:cxn modelId="{C7569BD4-0F74-6B4F-804A-16FF0DA58602}" type="presParOf" srcId="{9D61D712-8971-4715-BAA3-C96D864EEE74}" destId="{5A19C81C-418D-4DD2-AA53-B09228A0009C}" srcOrd="3" destOrd="0" presId="urn:microsoft.com/office/officeart/2018/2/layout/IconCircleList"/>
    <dgm:cxn modelId="{410B22C1-AAB9-6940-8D11-0499026B4649}" type="presParOf" srcId="{E99DC2AE-2143-429E-9ED9-6C3972757F6A}" destId="{8F0BB15F-067B-4BE6-9BC9-3FA798752F8D}" srcOrd="5" destOrd="0" presId="urn:microsoft.com/office/officeart/2018/2/layout/IconCircleList"/>
    <dgm:cxn modelId="{F3C5285B-C40B-EA4F-A323-0E6DF7924F1A}" type="presParOf" srcId="{E99DC2AE-2143-429E-9ED9-6C3972757F6A}" destId="{E5209663-B94D-441B-BFA0-BFC02E0C39AD}" srcOrd="6" destOrd="0" presId="urn:microsoft.com/office/officeart/2018/2/layout/IconCircleList"/>
    <dgm:cxn modelId="{CFFF22EF-21B9-DA4B-BC57-BA9DDB43AF3D}" type="presParOf" srcId="{E5209663-B94D-441B-BFA0-BFC02E0C39AD}" destId="{C6DEFFA1-43F4-4563-AD38-15B0F5E56204}" srcOrd="0" destOrd="0" presId="urn:microsoft.com/office/officeart/2018/2/layout/IconCircleList"/>
    <dgm:cxn modelId="{8574AEE2-997E-9746-AD99-8C136C43A53A}" type="presParOf" srcId="{E5209663-B94D-441B-BFA0-BFC02E0C39AD}" destId="{0E3AE1E6-4C6C-4DAA-9984-48C22214956F}" srcOrd="1" destOrd="0" presId="urn:microsoft.com/office/officeart/2018/2/layout/IconCircleList"/>
    <dgm:cxn modelId="{7DC10D7F-67B9-5448-A77C-D251459BC453}" type="presParOf" srcId="{E5209663-B94D-441B-BFA0-BFC02E0C39AD}" destId="{F1DC5198-B5B7-4394-837F-5FC7992A42D1}" srcOrd="2" destOrd="0" presId="urn:microsoft.com/office/officeart/2018/2/layout/IconCircleList"/>
    <dgm:cxn modelId="{397D30B3-37E3-104F-9EEA-0ADC58672BFC}" type="presParOf" srcId="{E5209663-B94D-441B-BFA0-BFC02E0C39AD}" destId="{EAD54D37-7FD9-4E12-A149-CA4D050B9C43}" srcOrd="3" destOrd="0" presId="urn:microsoft.com/office/officeart/2018/2/layout/IconCircleList"/>
    <dgm:cxn modelId="{A12E7977-6B94-7543-BCF8-69C66136BCDE}" type="presParOf" srcId="{E99DC2AE-2143-429E-9ED9-6C3972757F6A}" destId="{CF81780A-3756-4340-A918-DB7B5710A675}" srcOrd="7" destOrd="0" presId="urn:microsoft.com/office/officeart/2018/2/layout/IconCircleList"/>
    <dgm:cxn modelId="{B16E6AED-BAE5-0A49-9999-CC9E9AFFBECC}" type="presParOf" srcId="{E99DC2AE-2143-429E-9ED9-6C3972757F6A}" destId="{9119553D-496C-4132-BB6A-AD3A97C906CA}" srcOrd="8" destOrd="0" presId="urn:microsoft.com/office/officeart/2018/2/layout/IconCircleList"/>
    <dgm:cxn modelId="{F08CBF47-BBF5-914B-B3F8-2FB6102F7E8F}" type="presParOf" srcId="{9119553D-496C-4132-BB6A-AD3A97C906CA}" destId="{876B9C0B-AC30-49EA-8614-81CECA2F9516}" srcOrd="0" destOrd="0" presId="urn:microsoft.com/office/officeart/2018/2/layout/IconCircleList"/>
    <dgm:cxn modelId="{7D19CB51-38BE-E94C-B8D4-2B50BC844655}" type="presParOf" srcId="{9119553D-496C-4132-BB6A-AD3A97C906CA}" destId="{033C43B0-9738-4DAC-8024-E0DE699D1168}" srcOrd="1" destOrd="0" presId="urn:microsoft.com/office/officeart/2018/2/layout/IconCircleList"/>
    <dgm:cxn modelId="{AA818A5F-F2CB-3E43-82CC-02914A82E76D}" type="presParOf" srcId="{9119553D-496C-4132-BB6A-AD3A97C906CA}" destId="{DBB5C753-3626-473A-ACE8-61AB3DCEA61F}" srcOrd="2" destOrd="0" presId="urn:microsoft.com/office/officeart/2018/2/layout/IconCircleList"/>
    <dgm:cxn modelId="{49DFDBC8-F642-7543-92DF-CC744191F854}" type="presParOf" srcId="{9119553D-496C-4132-BB6A-AD3A97C906CA}" destId="{4851F028-9E75-4A21-82D3-41FE9EFEE0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35BCF-FC8D-41E8-AD22-8C21401325B0}">
      <dsp:nvSpPr>
        <dsp:cNvPr id="0" name=""/>
        <dsp:cNvSpPr/>
      </dsp:nvSpPr>
      <dsp:spPr>
        <a:xfrm>
          <a:off x="195832" y="502237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F123-8452-4404-82B3-F14D26616B03}">
      <dsp:nvSpPr>
        <dsp:cNvPr id="0" name=""/>
        <dsp:cNvSpPr/>
      </dsp:nvSpPr>
      <dsp:spPr>
        <a:xfrm>
          <a:off x="387045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DBCA9-CECA-41E0-B005-DBE66E2E31A1}">
      <dsp:nvSpPr>
        <dsp:cNvPr id="0" name=""/>
        <dsp:cNvSpPr/>
      </dsp:nvSpPr>
      <dsp:spPr>
        <a:xfrm>
          <a:off x="1301485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Praxi provides dental clinic operators with the peace of mind that their staff is completing necessary and timely maintenance and regulatory requirements.</a:t>
          </a:r>
          <a:endParaRPr lang="en-US" sz="1100" kern="1200"/>
        </a:p>
      </dsp:txBody>
      <dsp:txXfrm>
        <a:off x="1301485" y="502237"/>
        <a:ext cx="2146268" cy="910537"/>
      </dsp:txXfrm>
    </dsp:sp>
    <dsp:sp modelId="{B5D8C51C-CE66-4EF8-AD22-0B01FCAD15D8}">
      <dsp:nvSpPr>
        <dsp:cNvPr id="0" name=""/>
        <dsp:cNvSpPr/>
      </dsp:nvSpPr>
      <dsp:spPr>
        <a:xfrm>
          <a:off x="3821724" y="502237"/>
          <a:ext cx="910537" cy="9105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08622-E997-4D73-8310-7514A01779FC}">
      <dsp:nvSpPr>
        <dsp:cNvPr id="0" name=""/>
        <dsp:cNvSpPr/>
      </dsp:nvSpPr>
      <dsp:spPr>
        <a:xfrm>
          <a:off x="4012937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5499E-D889-4ECC-94B3-9AC74523BFAD}">
      <dsp:nvSpPr>
        <dsp:cNvPr id="0" name=""/>
        <dsp:cNvSpPr/>
      </dsp:nvSpPr>
      <dsp:spPr>
        <a:xfrm>
          <a:off x="4927377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Praxi allows dental clinic operators to monitor their equipment's health and compliance with ease, which saves them time and money in the long run.</a:t>
          </a:r>
          <a:endParaRPr lang="en-US" sz="1100" kern="1200"/>
        </a:p>
      </dsp:txBody>
      <dsp:txXfrm>
        <a:off x="4927377" y="502237"/>
        <a:ext cx="2146268" cy="910537"/>
      </dsp:txXfrm>
    </dsp:sp>
    <dsp:sp modelId="{23352F50-0844-4C91-8790-E3E8BCAE18A3}">
      <dsp:nvSpPr>
        <dsp:cNvPr id="0" name=""/>
        <dsp:cNvSpPr/>
      </dsp:nvSpPr>
      <dsp:spPr>
        <a:xfrm>
          <a:off x="7447616" y="502237"/>
          <a:ext cx="910537" cy="9105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9BC2A-3567-4435-8131-B5FFD2C31397}">
      <dsp:nvSpPr>
        <dsp:cNvPr id="0" name=""/>
        <dsp:cNvSpPr/>
      </dsp:nvSpPr>
      <dsp:spPr>
        <a:xfrm>
          <a:off x="7638829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9C81C-418D-4DD2-AA53-B09228A0009C}">
      <dsp:nvSpPr>
        <dsp:cNvPr id="0" name=""/>
        <dsp:cNvSpPr/>
      </dsp:nvSpPr>
      <dsp:spPr>
        <a:xfrm>
          <a:off x="8553269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Praxi's platform enables predictive maintenance, which reduces equipment downtime and maintenance costs.</a:t>
          </a:r>
          <a:endParaRPr lang="en-US" sz="1100" kern="1200"/>
        </a:p>
      </dsp:txBody>
      <dsp:txXfrm>
        <a:off x="8553269" y="502237"/>
        <a:ext cx="2146268" cy="910537"/>
      </dsp:txXfrm>
    </dsp:sp>
    <dsp:sp modelId="{C6DEFFA1-43F4-4563-AD38-15B0F5E56204}">
      <dsp:nvSpPr>
        <dsp:cNvPr id="0" name=""/>
        <dsp:cNvSpPr/>
      </dsp:nvSpPr>
      <dsp:spPr>
        <a:xfrm>
          <a:off x="195832" y="1991502"/>
          <a:ext cx="910537" cy="9105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AE1E6-4C6C-4DAA-9984-48C22214956F}">
      <dsp:nvSpPr>
        <dsp:cNvPr id="0" name=""/>
        <dsp:cNvSpPr/>
      </dsp:nvSpPr>
      <dsp:spPr>
        <a:xfrm>
          <a:off x="387045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4D37-7FD9-4E12-A149-CA4D050B9C43}">
      <dsp:nvSpPr>
        <dsp:cNvPr id="0" name=""/>
        <dsp:cNvSpPr/>
      </dsp:nvSpPr>
      <dsp:spPr>
        <a:xfrm>
          <a:off x="1301485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Praxi's reward and referral programs can help dental clinic operators reduce their subscription costs.</a:t>
          </a:r>
          <a:endParaRPr lang="en-US" sz="1100" kern="1200"/>
        </a:p>
      </dsp:txBody>
      <dsp:txXfrm>
        <a:off x="1301485" y="1991502"/>
        <a:ext cx="2146268" cy="910537"/>
      </dsp:txXfrm>
    </dsp:sp>
    <dsp:sp modelId="{876B9C0B-AC30-49EA-8614-81CECA2F9516}">
      <dsp:nvSpPr>
        <dsp:cNvPr id="0" name=""/>
        <dsp:cNvSpPr/>
      </dsp:nvSpPr>
      <dsp:spPr>
        <a:xfrm>
          <a:off x="3821724" y="1991502"/>
          <a:ext cx="910537" cy="9105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C43B0-9738-4DAC-8024-E0DE699D1168}">
      <dsp:nvSpPr>
        <dsp:cNvPr id="0" name=""/>
        <dsp:cNvSpPr/>
      </dsp:nvSpPr>
      <dsp:spPr>
        <a:xfrm>
          <a:off x="4012937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1F028-9E75-4A21-82D3-41FE9EFEE01D}">
      <dsp:nvSpPr>
        <dsp:cNvPr id="0" name=""/>
        <dsp:cNvSpPr/>
      </dsp:nvSpPr>
      <dsp:spPr>
        <a:xfrm>
          <a:off x="4927377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Praxi's AI-powered platform automates workflows and notifications, reducing the risk and expense of non-compliance.</a:t>
          </a:r>
          <a:endParaRPr lang="en-US" sz="1100" kern="1200"/>
        </a:p>
      </dsp:txBody>
      <dsp:txXfrm>
        <a:off x="4927377" y="1991502"/>
        <a:ext cx="2146268" cy="910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342CF-81F0-1CAB-F5D1-C02B093DB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rgbClr val="EBEBEB"/>
                </a:solidFill>
                <a:effectLst/>
                <a:latin typeface="Söhne"/>
              </a:rPr>
              <a:t>Praxi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56447-8630-3FE6-4AC7-605EA585B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0" i="0" u="none" strike="noStrike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The AI-Powered Platform for Dental Equipment Maintenance and Regulatory Compliance</a:t>
            </a:r>
            <a:endParaRPr lang="en-US" sz="17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BA271D-8660-931E-C217-8B093A531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0" r="17466"/>
          <a:stretch/>
        </p:blipFill>
        <p:spPr bwMode="auto"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7" name="Picture 72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228" name="Picture 72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229" name="Oval 72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230" name="Picture 72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231" name="Picture 72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232" name="Rectangle 72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b="0" i="0" u="none" strike="noStrike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The Benefits for Sales Reps and Techs</a:t>
            </a:r>
            <a:endParaRPr lang="en-US" sz="39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017308"/>
            <a:ext cx="5786759" cy="427158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u="none" strike="noStrike" dirty="0">
                <a:effectLst/>
              </a:rPr>
              <a:t>Praxi's platform provides dental sales reps and techs with all equipment-related documents in one easy-to-search location.</a:t>
            </a:r>
          </a:p>
          <a:p>
            <a:pPr>
              <a:lnSpc>
                <a:spcPct val="90000"/>
              </a:lnSpc>
            </a:pPr>
            <a:r>
              <a:rPr lang="en-US" sz="1400" u="none" strike="noStrike" dirty="0">
                <a:effectLst/>
              </a:rPr>
              <a:t>Praxi's platform enables sales reps and techs to quickly access critical information and troubleshoot equipment issues faster.</a:t>
            </a:r>
          </a:p>
          <a:p>
            <a:pPr>
              <a:lnSpc>
                <a:spcPct val="90000"/>
              </a:lnSpc>
            </a:pPr>
            <a:r>
              <a:rPr lang="en-US" sz="1400" u="none" strike="noStrike" dirty="0">
                <a:effectLst/>
              </a:rPr>
              <a:t>Praxi's AI-powered platform automates workflows and notifications, reducing the risk and expense of non-compliance.</a:t>
            </a:r>
          </a:p>
          <a:p>
            <a:pPr>
              <a:lnSpc>
                <a:spcPct val="90000"/>
              </a:lnSpc>
            </a:pPr>
            <a:r>
              <a:rPr lang="en-US" sz="1400" u="none" strike="noStrike" dirty="0">
                <a:effectLst/>
              </a:rPr>
              <a:t>Praxi's platform enables predictive maintenance, which reduces equipment downtime and maintenance costs.</a:t>
            </a:r>
          </a:p>
          <a:p>
            <a:pPr>
              <a:lnSpc>
                <a:spcPct val="90000"/>
              </a:lnSpc>
            </a:pPr>
            <a:r>
              <a:rPr lang="en-US" sz="1400" u="none" strike="noStrike" dirty="0">
                <a:effectLst/>
              </a:rPr>
              <a:t>Praxi's platform improves communication between sales reps, techs, and dental clinic operators.</a:t>
            </a:r>
          </a:p>
          <a:p>
            <a:pPr>
              <a:lnSpc>
                <a:spcPct val="90000"/>
              </a:lnSpc>
            </a:pPr>
            <a:r>
              <a:rPr lang="en-US" sz="1400" u="none" strike="noStrike" dirty="0">
                <a:effectLst/>
              </a:rPr>
              <a:t>Image prompt: An image of a dental sales rep or tech using the Praxi platform on a mobile device, with equipment in the background and the Praxi logo overlaid in the corner.</a:t>
            </a:r>
          </a:p>
        </p:txBody>
      </p:sp>
      <p:pic>
        <p:nvPicPr>
          <p:cNvPr id="7172" name="Picture 4" descr="A person using a tablet&#10;&#10;Description automatically generated with low confidence">
            <a:extLst>
              <a:ext uri="{FF2B5EF4-FFF2-40B4-BE49-F238E27FC236}">
                <a16:creationId xmlns:a16="http://schemas.microsoft.com/office/drawing/2014/main" id="{22328EBB-8A4D-FD12-4BB3-5A5258CA9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" r="-4" b="-4"/>
          <a:stretch/>
        </p:blipFill>
        <p:spPr bwMode="auto">
          <a:xfrm>
            <a:off x="6821789" y="2052213"/>
            <a:ext cx="3991881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7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1024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49" name="Picture 1024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251" name="Oval 1025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53" name="Picture 1025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255" name="Picture 1025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257" name="Rectangle 1025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Sign Up Today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E9FBAD1-0334-7AB4-489C-D1EB41012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37"/>
          <a:stretch/>
        </p:blipFill>
        <p:spPr bwMode="auto">
          <a:xfrm>
            <a:off x="7554139" y="609601"/>
            <a:ext cx="3990160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6" name="Rectangle 1025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71" y="2170074"/>
            <a:ext cx="6258737" cy="38099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</a:t>
            </a:r>
            <a:r>
              <a:rPr lang="en-US" sz="3600" u="none" strike="noStrike" dirty="0">
                <a:effectLst/>
              </a:rPr>
              <a:t>ake advantage of all the platform's benefits and simplify your dental equipment maintenance and regulatory compliance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4180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9" name="Oval 205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none" strike="noStrike">
                <a:effectLst/>
              </a:rPr>
              <a:t>Introduction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48FA94-0C37-A58C-691C-A518423D9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5" r="120"/>
          <a:stretch/>
        </p:blipFill>
        <p:spPr bwMode="auto">
          <a:xfrm>
            <a:off x="6100398" y="10"/>
            <a:ext cx="60944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495DDCFA-D3DE-4CEB-8AFF-C6501187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668" y="1600200"/>
            <a:ext cx="4802031" cy="464819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u="none" strike="noStrike" dirty="0">
                <a:effectLst/>
              </a:rPr>
              <a:t>Dental offices have complex equipment maintenance and regulatory compliance requirements.</a:t>
            </a:r>
          </a:p>
          <a:p>
            <a:r>
              <a:rPr lang="en-US" sz="2000" u="none" strike="noStrike" dirty="0" err="1">
                <a:effectLst/>
              </a:rPr>
              <a:t>Praxi</a:t>
            </a:r>
            <a:r>
              <a:rPr lang="en-US" sz="2000" u="none" strike="noStrike" dirty="0">
                <a:effectLst/>
              </a:rPr>
              <a:t> helps dental clinic operators stay current with equipment maintenance and regulatory compliance with ease.</a:t>
            </a:r>
          </a:p>
          <a:p>
            <a:r>
              <a:rPr lang="en-US" sz="2000" u="none" strike="noStrike" dirty="0" err="1">
                <a:effectLst/>
              </a:rPr>
              <a:t>Praxi's</a:t>
            </a:r>
            <a:r>
              <a:rPr lang="en-US" sz="2000" u="none" strike="noStrike" dirty="0">
                <a:effectLst/>
              </a:rPr>
              <a:t> AI-powered platform automates workflows and reduces the risk and expense of non-compliance.</a:t>
            </a:r>
          </a:p>
          <a:p>
            <a:r>
              <a:rPr lang="en-US" sz="2000" u="none" strike="noStrike" dirty="0" err="1">
                <a:effectLst/>
              </a:rPr>
              <a:t>Praxi</a:t>
            </a:r>
            <a:r>
              <a:rPr lang="en-US" sz="2000" u="none" strike="noStrike" dirty="0">
                <a:effectLst/>
              </a:rPr>
              <a:t> enables predictive maintenance, which saves time and money in the long run.</a:t>
            </a:r>
          </a:p>
        </p:txBody>
      </p:sp>
    </p:spTree>
    <p:extLst>
      <p:ext uri="{BB962C8B-B14F-4D97-AF65-F5344CB8AC3E}">
        <p14:creationId xmlns:p14="http://schemas.microsoft.com/office/powerpoint/2010/main" val="127638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2" name="Picture 313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34" name="Picture 313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36" name="Oval 313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138" name="Picture 313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40" name="Picture 313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42" name="Rectangle 314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A1544-81E8-8433-FD06-D721B8BD1F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2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9" b="34521"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none" strike="noStrike">
                <a:effectLst/>
              </a:rPr>
              <a:t>Problem</a:t>
            </a:r>
            <a:endParaRPr lang="en-US" dirty="0"/>
          </a:p>
        </p:txBody>
      </p:sp>
      <p:sp>
        <p:nvSpPr>
          <p:cNvPr id="3144" name="Rectangle 3143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594126"/>
            <a:ext cx="8946541" cy="4383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u="none" strike="noStrike" dirty="0">
                <a:effectLst/>
              </a:rPr>
              <a:t>Most dental offices keep maintenance and regulatory reminders on sticky notes.</a:t>
            </a:r>
          </a:p>
          <a:p>
            <a:r>
              <a:rPr lang="en-US" sz="2000" u="none" strike="noStrike" dirty="0">
                <a:effectLst/>
              </a:rPr>
              <a:t>Unnecessary repairs and equipment downtime occur due to non-compliance.</a:t>
            </a:r>
          </a:p>
          <a:p>
            <a:r>
              <a:rPr lang="en-US" sz="2000" u="none" strike="noStrike" dirty="0">
                <a:effectLst/>
              </a:rPr>
              <a:t>Random office checks are executed by regulatory departments.</a:t>
            </a:r>
          </a:p>
          <a:p>
            <a:r>
              <a:rPr lang="en-US" sz="2000" u="none" strike="noStrike" dirty="0">
                <a:effectLst/>
              </a:rPr>
              <a:t>Dental clinic operators are at risk of large fines and possible closure due to non-compliance.</a:t>
            </a:r>
          </a:p>
          <a:p>
            <a:r>
              <a:rPr lang="en-US" sz="2000" u="none" strike="noStrike" dirty="0">
                <a:effectLst/>
              </a:rPr>
              <a:t>High turnover and lack of re-training can lead to staff errors.</a:t>
            </a:r>
          </a:p>
        </p:txBody>
      </p:sp>
    </p:spTree>
    <p:extLst>
      <p:ext uri="{BB962C8B-B14F-4D97-AF65-F5344CB8AC3E}">
        <p14:creationId xmlns:p14="http://schemas.microsoft.com/office/powerpoint/2010/main" val="156176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6" name="Picture 414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48" name="Picture 414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50" name="Oval 414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152" name="Picture 415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54" name="Picture 415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56" name="Rectangle 415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none" strike="noStrike">
                <a:effectLst/>
              </a:rPr>
              <a:t>Solution</a:t>
            </a:r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90B28FC-C7F7-5B62-86B5-63335BAE5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4" r="680" b="-4"/>
          <a:stretch/>
        </p:blipFill>
        <p:spPr bwMode="auto">
          <a:xfrm>
            <a:off x="648930" y="2052213"/>
            <a:ext cx="3991900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0457" y="2052214"/>
            <a:ext cx="5803129" cy="432933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none" strike="noStrike" dirty="0" err="1">
                <a:effectLst/>
              </a:rPr>
              <a:t>Praxi</a:t>
            </a:r>
            <a:r>
              <a:rPr lang="en-US" sz="2000" u="none" strike="noStrike" dirty="0">
                <a:effectLst/>
              </a:rPr>
              <a:t> provides dental clinic operators with all the necessary tools to execute adequate, timely maintenance and regulatory requirements with confidence.</a:t>
            </a:r>
          </a:p>
          <a:p>
            <a:pPr>
              <a:lnSpc>
                <a:spcPct val="90000"/>
              </a:lnSpc>
            </a:pPr>
            <a:r>
              <a:rPr lang="en-US" sz="2000" u="none" strike="noStrike" dirty="0">
                <a:effectLst/>
              </a:rPr>
              <a:t>AI-powered platform automates workflows and notifications, reducing the risk and expense of non-compliance.</a:t>
            </a:r>
          </a:p>
          <a:p>
            <a:pPr>
              <a:lnSpc>
                <a:spcPct val="90000"/>
              </a:lnSpc>
            </a:pPr>
            <a:r>
              <a:rPr lang="en-US" sz="2000" u="none" strike="noStrike" dirty="0" err="1">
                <a:effectLst/>
              </a:rPr>
              <a:t>Praxi's</a:t>
            </a:r>
            <a:r>
              <a:rPr lang="en-US" sz="2000" u="none" strike="noStrike" dirty="0">
                <a:effectLst/>
              </a:rPr>
              <a:t> platform offers reward and referral programs, which can help dental clinic operators reduce their subscription costs.</a:t>
            </a:r>
          </a:p>
          <a:p>
            <a:pPr>
              <a:lnSpc>
                <a:spcPct val="90000"/>
              </a:lnSpc>
            </a:pPr>
            <a:r>
              <a:rPr lang="en-US" sz="2000" u="none" strike="noStrike" dirty="0" err="1">
                <a:effectLst/>
              </a:rPr>
              <a:t>Praxi</a:t>
            </a:r>
            <a:r>
              <a:rPr lang="en-US" sz="2000" u="none" strike="noStrike" dirty="0">
                <a:effectLst/>
              </a:rPr>
              <a:t> enables dental clinic operators to monitor their equipment's health and compliance with ease, which saves them time and money in the long run.</a:t>
            </a:r>
          </a:p>
        </p:txBody>
      </p:sp>
    </p:spTree>
    <p:extLst>
      <p:ext uri="{BB962C8B-B14F-4D97-AF65-F5344CB8AC3E}">
        <p14:creationId xmlns:p14="http://schemas.microsoft.com/office/powerpoint/2010/main" val="69506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51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29" name="Picture 51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31" name="Oval 51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133" name="Picture 51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35" name="Picture 51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37" name="Rectangle 51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none" strike="noStrike" dirty="0">
                <a:effectLst/>
              </a:rPr>
              <a:t>Key Features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01E01A2-1C8D-B14A-826A-841AC9A77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7"/>
          <a:stretch/>
        </p:blipFill>
        <p:spPr bwMode="auto">
          <a:xfrm>
            <a:off x="7554139" y="609601"/>
            <a:ext cx="3990160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9" name="Rectangle 513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71" y="1938688"/>
            <a:ext cx="6258737" cy="3319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u="none" strike="noStrike" dirty="0">
                <a:effectLst/>
              </a:rPr>
              <a:t>Maintenance and regulatory notifications with how-to videos and documentation.</a:t>
            </a:r>
          </a:p>
          <a:p>
            <a:r>
              <a:rPr lang="en-US" sz="2000" u="none" strike="noStrike" dirty="0">
                <a:effectLst/>
              </a:rPr>
              <a:t>Repair tracking and requests.</a:t>
            </a:r>
          </a:p>
          <a:p>
            <a:r>
              <a:rPr lang="en-US" sz="2000" u="none" strike="noStrike" dirty="0">
                <a:effectLst/>
              </a:rPr>
              <a:t>Serial number and error code decoder.</a:t>
            </a:r>
          </a:p>
          <a:p>
            <a:r>
              <a:rPr lang="en-US" sz="2000" u="none" strike="noStrike" dirty="0">
                <a:effectLst/>
              </a:rPr>
              <a:t>Documents and videos that are easy to attach to email for sales and technicians.</a:t>
            </a:r>
          </a:p>
          <a:p>
            <a:r>
              <a:rPr lang="en-US" sz="2000" u="none" strike="noStrike" dirty="0">
                <a:effectLst/>
              </a:rPr>
              <a:t>Dashboard for single and multi-location offices.</a:t>
            </a:r>
          </a:p>
        </p:txBody>
      </p:sp>
    </p:spTree>
    <p:extLst>
      <p:ext uri="{BB962C8B-B14F-4D97-AF65-F5344CB8AC3E}">
        <p14:creationId xmlns:p14="http://schemas.microsoft.com/office/powerpoint/2010/main" val="112687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615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153" name="Picture 615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55" name="Oval 615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157" name="Picture 615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59" name="Picture 615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61" name="Rectangle 616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u="none" strike="noStrike">
                <a:effectLst/>
              </a:rPr>
              <a:t>Key Benefits of Praxi vs. UpTime Health</a:t>
            </a:r>
            <a:endParaRPr lang="en-US" sz="3600"/>
          </a:p>
        </p:txBody>
      </p:sp>
      <p:sp>
        <p:nvSpPr>
          <p:cNvPr id="616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474F9E-C7A6-C5C6-C62E-7391FCD87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5" r="8210"/>
          <a:stretch/>
        </p:blipFill>
        <p:spPr bwMode="auto"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7" name="Rectangle 616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950" y="1771048"/>
            <a:ext cx="6017462" cy="4774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u="none" strike="noStrike" dirty="0" err="1">
                <a:effectLst/>
              </a:rPr>
              <a:t>Praxi's</a:t>
            </a:r>
            <a:r>
              <a:rPr lang="en-US" sz="1600" u="none" strike="noStrike" dirty="0">
                <a:effectLst/>
              </a:rPr>
              <a:t> platform is tailored specifically to dental equipment maintenance and regulatory compliance, while </a:t>
            </a:r>
            <a:r>
              <a:rPr lang="en-US" sz="1600" u="none" strike="noStrike" dirty="0" err="1">
                <a:effectLst/>
              </a:rPr>
              <a:t>UpTime</a:t>
            </a:r>
            <a:r>
              <a:rPr lang="en-US" sz="1600" u="none" strike="noStrike" dirty="0">
                <a:effectLst/>
              </a:rPr>
              <a:t> Health caters to a wider range of healthcare equipment.</a:t>
            </a:r>
          </a:p>
          <a:p>
            <a:pPr>
              <a:lnSpc>
                <a:spcPct val="90000"/>
              </a:lnSpc>
            </a:pPr>
            <a:r>
              <a:rPr lang="en-US" sz="1600" u="none" strike="noStrike" dirty="0" err="1">
                <a:effectLst/>
              </a:rPr>
              <a:t>Praxi's</a:t>
            </a:r>
            <a:r>
              <a:rPr lang="en-US" sz="1600" u="none" strike="noStrike" dirty="0">
                <a:effectLst/>
              </a:rPr>
              <a:t> platform is AI-powered, which automates workflows and notifications, reduces the risk and expense of non-compliance, and enables predictive maintenance. </a:t>
            </a:r>
            <a:r>
              <a:rPr lang="en-US" sz="1600" u="none" strike="noStrike" dirty="0" err="1">
                <a:effectLst/>
              </a:rPr>
              <a:t>UpTime</a:t>
            </a:r>
            <a:r>
              <a:rPr lang="en-US" sz="1600" u="none" strike="noStrike" dirty="0">
                <a:effectLst/>
              </a:rPr>
              <a:t> Health does not provide AI-powered capabilities.</a:t>
            </a:r>
          </a:p>
          <a:p>
            <a:pPr>
              <a:lnSpc>
                <a:spcPct val="90000"/>
              </a:lnSpc>
            </a:pPr>
            <a:r>
              <a:rPr lang="en-US" sz="1600" u="none" strike="noStrike" dirty="0" err="1">
                <a:effectLst/>
              </a:rPr>
              <a:t>Praxi's</a:t>
            </a:r>
            <a:r>
              <a:rPr lang="en-US" sz="1600" u="none" strike="noStrike" dirty="0">
                <a:effectLst/>
              </a:rPr>
              <a:t> platform offers a reward program and referral program, which can help dental clinic operators reduce their subscription costs. </a:t>
            </a:r>
            <a:r>
              <a:rPr lang="en-US" sz="1600" u="none" strike="noStrike" dirty="0" err="1">
                <a:effectLst/>
              </a:rPr>
              <a:t>UpTime</a:t>
            </a:r>
            <a:r>
              <a:rPr lang="en-US" sz="1600" u="none" strike="noStrike" dirty="0">
                <a:effectLst/>
              </a:rPr>
              <a:t> Health does not offer these programs.</a:t>
            </a:r>
          </a:p>
          <a:p>
            <a:pPr>
              <a:lnSpc>
                <a:spcPct val="90000"/>
              </a:lnSpc>
            </a:pPr>
            <a:r>
              <a:rPr lang="en-US" sz="1600" u="none" strike="noStrike" dirty="0" err="1">
                <a:effectLst/>
              </a:rPr>
              <a:t>Praxi</a:t>
            </a:r>
            <a:r>
              <a:rPr lang="en-US" sz="1600" u="none" strike="noStrike" dirty="0">
                <a:effectLst/>
              </a:rPr>
              <a:t> provides dental clinic operators with the peace of mind that their staff is completing necessary and timely maintenance and regulatory requirements.</a:t>
            </a:r>
          </a:p>
          <a:p>
            <a:pPr>
              <a:lnSpc>
                <a:spcPct val="90000"/>
              </a:lnSpc>
            </a:pPr>
            <a:r>
              <a:rPr lang="en-US" sz="1600" u="none" strike="noStrike" dirty="0" err="1">
                <a:effectLst/>
              </a:rPr>
              <a:t>Praxi</a:t>
            </a:r>
            <a:r>
              <a:rPr lang="en-US" sz="1600" u="none" strike="noStrike" dirty="0">
                <a:effectLst/>
              </a:rPr>
              <a:t> allows dental clinic operators to monitor their equipment's health and compliance with ease, which saves them time and money in the long run.</a:t>
            </a:r>
          </a:p>
        </p:txBody>
      </p:sp>
    </p:spTree>
    <p:extLst>
      <p:ext uri="{BB962C8B-B14F-4D97-AF65-F5344CB8AC3E}">
        <p14:creationId xmlns:p14="http://schemas.microsoft.com/office/powerpoint/2010/main" val="70298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1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3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5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1" name="Picture 17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9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21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u="none" strike="noStrike">
                <a:solidFill>
                  <a:srgbClr val="EBEBEB"/>
                </a:solidFill>
                <a:effectLst/>
              </a:rPr>
              <a:t>The Benefits for Dental Clinic Operators</a:t>
            </a:r>
            <a:endParaRPr lang="en-US" sz="3600">
              <a:solidFill>
                <a:srgbClr val="EBEBEB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ADE1133-2CF4-F7D8-43D0-7544078629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610427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78601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none" strike="noStrike">
                <a:effectLst/>
              </a:rPr>
              <a:t>The Benefits for Staff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655DD-146A-57CF-8902-1B94B6E66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9" r="11569"/>
          <a:stretch/>
        </p:blipFill>
        <p:spPr bwMode="auto">
          <a:xfrm>
            <a:off x="7554139" y="609601"/>
            <a:ext cx="3990160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0" y="1600200"/>
            <a:ext cx="6258737" cy="46481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u="none" strike="noStrike" dirty="0" err="1">
                <a:effectLst/>
              </a:rPr>
              <a:t>Praxi</a:t>
            </a:r>
            <a:r>
              <a:rPr lang="en-US" u="none" strike="noStrike" dirty="0">
                <a:effectLst/>
              </a:rPr>
              <a:t> eliminates the need for staff to worry about staying current with maintenance and regulatory protocols.</a:t>
            </a:r>
          </a:p>
          <a:p>
            <a:pPr>
              <a:lnSpc>
                <a:spcPct val="90000"/>
              </a:lnSpc>
            </a:pPr>
            <a:r>
              <a:rPr lang="en-US" u="none" strike="noStrike" dirty="0" err="1">
                <a:effectLst/>
              </a:rPr>
              <a:t>Praxi</a:t>
            </a:r>
            <a:r>
              <a:rPr lang="en-US" u="none" strike="noStrike" dirty="0">
                <a:effectLst/>
              </a:rPr>
              <a:t> ensures that the right protocols are being performed, which reduces staff workload and allows them to focus on patient care, benefiting dental clinic operators and their patients.</a:t>
            </a:r>
          </a:p>
          <a:p>
            <a:pPr>
              <a:lnSpc>
                <a:spcPct val="90000"/>
              </a:lnSpc>
            </a:pPr>
            <a:r>
              <a:rPr lang="en-US" u="none" strike="noStrike" dirty="0" err="1">
                <a:effectLst/>
              </a:rPr>
              <a:t>Praxi's</a:t>
            </a:r>
            <a:r>
              <a:rPr lang="en-US" u="none" strike="noStrike" dirty="0">
                <a:effectLst/>
              </a:rPr>
              <a:t> platform offers easy-to-follow how-to videos and documentation, which reduces the need for staff training.</a:t>
            </a:r>
          </a:p>
          <a:p>
            <a:pPr>
              <a:lnSpc>
                <a:spcPct val="90000"/>
              </a:lnSpc>
            </a:pPr>
            <a:r>
              <a:rPr lang="en-US" u="none" strike="noStrike" dirty="0" err="1">
                <a:effectLst/>
              </a:rPr>
              <a:t>Praxi's</a:t>
            </a:r>
            <a:r>
              <a:rPr lang="en-US" u="none" strike="noStrike" dirty="0">
                <a:effectLst/>
              </a:rPr>
              <a:t> AI-powered platform automates workflows and notifications, reducing the risk and expense of non-compliance.</a:t>
            </a:r>
          </a:p>
          <a:p>
            <a:pPr>
              <a:lnSpc>
                <a:spcPct val="90000"/>
              </a:lnSpc>
            </a:pPr>
            <a:r>
              <a:rPr lang="en-US" u="none" strike="noStrike" dirty="0" err="1">
                <a:effectLst/>
              </a:rPr>
              <a:t>Praxi's</a:t>
            </a:r>
            <a:r>
              <a:rPr lang="en-US" u="none" strike="noStrike" dirty="0">
                <a:effectLst/>
              </a:rPr>
              <a:t> platform enables predictive maintenance, which reduces equipment downtime and maintenance costs.</a:t>
            </a:r>
          </a:p>
        </p:txBody>
      </p:sp>
    </p:spTree>
    <p:extLst>
      <p:ext uri="{BB962C8B-B14F-4D97-AF65-F5344CB8AC3E}">
        <p14:creationId xmlns:p14="http://schemas.microsoft.com/office/powerpoint/2010/main" val="301348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4" name="Picture 924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46" name="Picture 924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248" name="Oval 924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250" name="Picture 924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252" name="Picture 925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254" name="Rectangle 925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74FEEE15-5FF5-CAF6-9BD6-2AD1F5A62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7" b="216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82" name="Rectangle 9255">
            <a:extLst>
              <a:ext uri="{FF2B5EF4-FFF2-40B4-BE49-F238E27FC236}">
                <a16:creationId xmlns:a16="http://schemas.microsoft.com/office/drawing/2014/main" id="{4F571EA7-BDC6-4E6F-A47A-B5D39E5E7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BEC19-0676-0A25-B938-AF19EF48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u="none" strike="noStrike">
                <a:effectLst/>
              </a:rPr>
              <a:t>The Benefits for Multi-Site Offices</a:t>
            </a:r>
            <a:endParaRPr lang="en-US" sz="2800"/>
          </a:p>
        </p:txBody>
      </p:sp>
      <p:sp>
        <p:nvSpPr>
          <p:cNvPr id="9258" name="Rectangle 9257">
            <a:extLst>
              <a:ext uri="{FF2B5EF4-FFF2-40B4-BE49-F238E27FC236}">
                <a16:creationId xmlns:a16="http://schemas.microsoft.com/office/drawing/2014/main" id="{526152D8-615F-4A5A-886D-E14B136C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B80-6C8B-A2A8-925C-A6BBB0860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1932" y="1447800"/>
            <a:ext cx="7172860" cy="51144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u="none" strike="noStrike" dirty="0" err="1">
                <a:effectLst/>
              </a:rPr>
              <a:t>Praxi</a:t>
            </a:r>
            <a:r>
              <a:rPr lang="en-US" sz="2000" u="none" strike="noStrike" dirty="0">
                <a:effectLst/>
              </a:rPr>
              <a:t> allows multi-site offices to verify and track maintenance and regulatory requirements across their entire network of offices.</a:t>
            </a:r>
          </a:p>
          <a:p>
            <a:r>
              <a:rPr lang="en-US" sz="2000" u="none" strike="noStrike" dirty="0" err="1">
                <a:effectLst/>
              </a:rPr>
              <a:t>Praxi's</a:t>
            </a:r>
            <a:r>
              <a:rPr lang="en-US" sz="2000" u="none" strike="noStrike" dirty="0">
                <a:effectLst/>
              </a:rPr>
              <a:t> platform provides real-time data on equipment performance and compliance metrics, allowing executives to make data-driven decisions.</a:t>
            </a:r>
          </a:p>
          <a:p>
            <a:r>
              <a:rPr lang="en-US" sz="2000" u="none" strike="noStrike" dirty="0" err="1">
                <a:effectLst/>
              </a:rPr>
              <a:t>Praxi's</a:t>
            </a:r>
            <a:r>
              <a:rPr lang="en-US" sz="2000" u="none" strike="noStrike" dirty="0">
                <a:effectLst/>
              </a:rPr>
              <a:t> AI-powered platform automates workflows and notifications, reducing the risk and expense of non-compliance.</a:t>
            </a:r>
          </a:p>
          <a:p>
            <a:r>
              <a:rPr lang="en-US" sz="2000" u="none" strike="noStrike" dirty="0" err="1">
                <a:effectLst/>
              </a:rPr>
              <a:t>Praxi's</a:t>
            </a:r>
            <a:r>
              <a:rPr lang="en-US" sz="2000" u="none" strike="noStrike" dirty="0">
                <a:effectLst/>
              </a:rPr>
              <a:t> platform enables predictive maintenance, which reduces equipment downtime and maintenance costs.</a:t>
            </a:r>
          </a:p>
          <a:p>
            <a:r>
              <a:rPr lang="en-US" sz="2000" u="none" strike="noStrike" dirty="0" err="1">
                <a:effectLst/>
              </a:rPr>
              <a:t>Praxi's</a:t>
            </a:r>
            <a:r>
              <a:rPr lang="en-US" sz="2000" u="none" strike="noStrike" dirty="0">
                <a:effectLst/>
              </a:rPr>
              <a:t> dashboard for multi-location offices provides a comprehensive overview of equipment health and compliance metrics.</a:t>
            </a:r>
          </a:p>
        </p:txBody>
      </p:sp>
    </p:spTree>
    <p:extLst>
      <p:ext uri="{BB962C8B-B14F-4D97-AF65-F5344CB8AC3E}">
        <p14:creationId xmlns:p14="http://schemas.microsoft.com/office/powerpoint/2010/main" val="3282039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830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Söhne</vt:lpstr>
      <vt:lpstr>Wingdings 3</vt:lpstr>
      <vt:lpstr>Ion</vt:lpstr>
      <vt:lpstr>Praxi</vt:lpstr>
      <vt:lpstr>Introduction</vt:lpstr>
      <vt:lpstr>Problem</vt:lpstr>
      <vt:lpstr>Solution</vt:lpstr>
      <vt:lpstr>Key Features</vt:lpstr>
      <vt:lpstr>Key Benefits of Praxi vs. UpTime Health</vt:lpstr>
      <vt:lpstr>The Benefits for Dental Clinic Operators</vt:lpstr>
      <vt:lpstr>The Benefits for Staff</vt:lpstr>
      <vt:lpstr>The Benefits for Multi-Site Offices</vt:lpstr>
      <vt:lpstr>The Benefits for Sales Reps and Techs</vt:lpstr>
      <vt:lpstr>Sign Up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</dc:title>
  <dc:creator>Travis Pruitt</dc:creator>
  <cp:lastModifiedBy>Travis Pruitt</cp:lastModifiedBy>
  <cp:revision>3</cp:revision>
  <dcterms:created xsi:type="dcterms:W3CDTF">2023-03-23T18:14:30Z</dcterms:created>
  <dcterms:modified xsi:type="dcterms:W3CDTF">2024-02-18T09:12:32Z</dcterms:modified>
</cp:coreProperties>
</file>