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1" r:id="rId2"/>
    <p:sldId id="313" r:id="rId3"/>
    <p:sldId id="276" r:id="rId4"/>
    <p:sldId id="260" r:id="rId5"/>
    <p:sldId id="256" r:id="rId6"/>
    <p:sldId id="257" r:id="rId7"/>
    <p:sldId id="279" r:id="rId8"/>
    <p:sldId id="284" r:id="rId9"/>
    <p:sldId id="285" r:id="rId10"/>
    <p:sldId id="259" r:id="rId11"/>
    <p:sldId id="299" r:id="rId12"/>
    <p:sldId id="294" r:id="rId13"/>
    <p:sldId id="300" r:id="rId14"/>
    <p:sldId id="301" r:id="rId15"/>
    <p:sldId id="262" r:id="rId16"/>
    <p:sldId id="309" r:id="rId17"/>
    <p:sldId id="267" r:id="rId18"/>
    <p:sldId id="292" r:id="rId19"/>
    <p:sldId id="268" r:id="rId20"/>
    <p:sldId id="282" r:id="rId21"/>
    <p:sldId id="314" r:id="rId22"/>
    <p:sldId id="258" r:id="rId23"/>
    <p:sldId id="269" r:id="rId24"/>
    <p:sldId id="305" r:id="rId25"/>
    <p:sldId id="306" r:id="rId26"/>
    <p:sldId id="307"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FF"/>
    <a:srgbClr val="C45EBC"/>
    <a:srgbClr val="B079AD"/>
    <a:srgbClr val="00B050"/>
    <a:srgbClr val="BBC4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59"/>
    <p:restoredTop sz="94694"/>
  </p:normalViewPr>
  <p:slideViewPr>
    <p:cSldViewPr snapToGrid="0" snapToObjects="1">
      <p:cViewPr varScale="1">
        <p:scale>
          <a:sx n="135" d="100"/>
          <a:sy n="135"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31DE-C2BF-B949-9BE8-61BB187A6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50C5E-9C2D-5949-82CF-5BC2DFEEF5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EC1FDB-15A7-2446-B0F5-815E33866CA2}"/>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94B93310-D4BF-BA49-838B-0A0B12E67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5E97D-81A2-E046-99DE-289E6BFE09E9}"/>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316618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118B-F7C2-4A42-93DF-0BBB1210D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97F63-1790-9C4D-A1A3-3805ED555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FBA1-6A34-1648-8FE8-2D4E5DCC025E}"/>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26CF332F-8503-8343-AEEA-B6BC02B64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CFBCB-2D6E-9949-BB83-9974DB2D86E2}"/>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104810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33479-0BE3-8741-92A2-DB1DD44002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4374E-3BEA-404F-844C-65268C5CF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BCD78-8E6C-6A47-A6F4-35F044219C69}"/>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32A5BECC-37F8-564A-A3EC-17DD3941E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BADA6-6713-B144-B857-8A77BF84A29A}"/>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29243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3509-8F71-7A43-AF12-5C3444F7A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3BC0F-9483-164D-ADDB-435E70448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14E9A-E5BD-9847-A455-3AD2CE69F4DC}"/>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A367B1CB-682A-1C4D-868E-584B0F165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E1186-9126-F94F-A8FB-FC08C31DE983}"/>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294358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A92D-22CA-EF4C-8FD1-851BB5B68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42F4C3-C4BD-2946-B8B9-527D2AB79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D3738-FED6-5E4E-9178-847AECBB71A1}"/>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3D5AA821-695D-2F4C-9274-0B49CC11B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F0B45-ADE6-2E48-98D0-5485DBDA3D53}"/>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16814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6BEA-AEFD-AC47-856D-85AD8FCAF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5665E-F29A-EF4E-A09B-A6A9B10FA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7BC5E6-6855-254F-8510-174F600912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260DE1-69A4-1E4D-8489-AA1FC942C191}"/>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6" name="Footer Placeholder 5">
            <a:extLst>
              <a:ext uri="{FF2B5EF4-FFF2-40B4-BE49-F238E27FC236}">
                <a16:creationId xmlns:a16="http://schemas.microsoft.com/office/drawing/2014/main" id="{57D3AD30-2999-9E48-9991-4BEF57D42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6B516-9DF3-3D43-9CEF-3706F4EDDE65}"/>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421499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CC89-4F92-9940-88C9-FB7591150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6D9E4-3CEE-424A-A117-5AC0E583E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29DCF-FEAB-FF46-98A0-DE0963E8E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660AA-EC0B-CE41-A4F9-5E9D71A4F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1AB6E-AED8-A546-8BB2-27CD522227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3DBA0-423A-BE45-855E-DEC06D348690}"/>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8" name="Footer Placeholder 7">
            <a:extLst>
              <a:ext uri="{FF2B5EF4-FFF2-40B4-BE49-F238E27FC236}">
                <a16:creationId xmlns:a16="http://schemas.microsoft.com/office/drawing/2014/main" id="{AF080859-3846-8947-821A-31201DEBC4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0EFEB-E7DC-EB49-9403-B71BF1CF6F26}"/>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225953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2EF8-AEB2-7241-A199-28D95227AC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CF0DE0-F568-0C44-A8C8-5D48D4D5BC4A}"/>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4" name="Footer Placeholder 3">
            <a:extLst>
              <a:ext uri="{FF2B5EF4-FFF2-40B4-BE49-F238E27FC236}">
                <a16:creationId xmlns:a16="http://schemas.microsoft.com/office/drawing/2014/main" id="{C01A964F-5DC1-C64D-AAA6-2FD0E0C45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88884-FEA2-2F48-AEA1-DDCF819E799B}"/>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104463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6D6DB-9578-8C48-836B-178FA62FD76D}"/>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3" name="Footer Placeholder 2">
            <a:extLst>
              <a:ext uri="{FF2B5EF4-FFF2-40B4-BE49-F238E27FC236}">
                <a16:creationId xmlns:a16="http://schemas.microsoft.com/office/drawing/2014/main" id="{4B8D875A-B4D6-6E4F-985A-EDD4ECAD5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74D75-C4A5-5847-B61C-99C2AE77B070}"/>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89672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AB15-27B9-0B48-82D3-1037F0293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90FCB7-F364-3F42-9338-D69D58278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08253-3887-ED4D-821A-BAC93C09C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F06AA-FE00-A44F-8A58-73472D6D37E3}"/>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6" name="Footer Placeholder 5">
            <a:extLst>
              <a:ext uri="{FF2B5EF4-FFF2-40B4-BE49-F238E27FC236}">
                <a16:creationId xmlns:a16="http://schemas.microsoft.com/office/drawing/2014/main" id="{DF6967BA-56CA-0E46-A6C6-2380751FC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4A953-0A7F-7E4C-B760-510B4ADDDD5C}"/>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4866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FF67-D1F1-A240-839A-8B961C7A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80056B-4DE5-7C41-9C08-49F393E61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2077A9-8BD2-C141-AB6D-5B8776B07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C2040-E071-E544-8A8B-D6C9C136614D}"/>
              </a:ext>
            </a:extLst>
          </p:cNvPr>
          <p:cNvSpPr>
            <a:spLocks noGrp="1"/>
          </p:cNvSpPr>
          <p:nvPr>
            <p:ph type="dt" sz="half" idx="10"/>
          </p:nvPr>
        </p:nvSpPr>
        <p:spPr/>
        <p:txBody>
          <a:bodyPr/>
          <a:lstStyle/>
          <a:p>
            <a:fld id="{E1D4A987-7580-0647-B613-1DFBFCAE5DF7}" type="datetimeFigureOut">
              <a:rPr lang="en-US" smtClean="0"/>
              <a:t>7/18/21</a:t>
            </a:fld>
            <a:endParaRPr lang="en-US"/>
          </a:p>
        </p:txBody>
      </p:sp>
      <p:sp>
        <p:nvSpPr>
          <p:cNvPr id="6" name="Footer Placeholder 5">
            <a:extLst>
              <a:ext uri="{FF2B5EF4-FFF2-40B4-BE49-F238E27FC236}">
                <a16:creationId xmlns:a16="http://schemas.microsoft.com/office/drawing/2014/main" id="{89BA9A1C-4075-0548-A541-52417F9BF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8DC0A-9723-FA48-B838-610B0C2744BC}"/>
              </a:ext>
            </a:extLst>
          </p:cNvPr>
          <p:cNvSpPr>
            <a:spLocks noGrp="1"/>
          </p:cNvSpPr>
          <p:nvPr>
            <p:ph type="sldNum" sz="quarter" idx="12"/>
          </p:nvPr>
        </p:nvSpPr>
        <p:spPr/>
        <p:txBody>
          <a:bodyPr/>
          <a:lstStyle/>
          <a:p>
            <a:fld id="{EC387A11-0D01-B543-A5AE-E5043DC07DC2}" type="slidenum">
              <a:rPr lang="en-US" smtClean="0"/>
              <a:t>‹#›</a:t>
            </a:fld>
            <a:endParaRPr lang="en-US"/>
          </a:p>
        </p:txBody>
      </p:sp>
    </p:spTree>
    <p:extLst>
      <p:ext uri="{BB962C8B-B14F-4D97-AF65-F5344CB8AC3E}">
        <p14:creationId xmlns:p14="http://schemas.microsoft.com/office/powerpoint/2010/main" val="47053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86E71-6801-FC47-B172-32DE38377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A34980-8122-5D4F-BAFB-4C6EA8E6A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7C9B0-74D6-5246-B88B-0714CE50A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4A987-7580-0647-B613-1DFBFCAE5DF7}" type="datetimeFigureOut">
              <a:rPr lang="en-US" smtClean="0"/>
              <a:t>7/18/21</a:t>
            </a:fld>
            <a:endParaRPr lang="en-US"/>
          </a:p>
        </p:txBody>
      </p:sp>
      <p:sp>
        <p:nvSpPr>
          <p:cNvPr id="5" name="Footer Placeholder 4">
            <a:extLst>
              <a:ext uri="{FF2B5EF4-FFF2-40B4-BE49-F238E27FC236}">
                <a16:creationId xmlns:a16="http://schemas.microsoft.com/office/drawing/2014/main" id="{3F7A6267-3FB2-0447-AD69-5ABF915A2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BAE28-7A95-3D43-80FA-FD85E39BC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87A11-0D01-B543-A5AE-E5043DC07DC2}" type="slidenum">
              <a:rPr lang="en-US" smtClean="0"/>
              <a:t>‹#›</a:t>
            </a:fld>
            <a:endParaRPr lang="en-US"/>
          </a:p>
        </p:txBody>
      </p:sp>
    </p:spTree>
    <p:extLst>
      <p:ext uri="{BB962C8B-B14F-4D97-AF65-F5344CB8AC3E}">
        <p14:creationId xmlns:p14="http://schemas.microsoft.com/office/powerpoint/2010/main" val="1852903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wrench-tool-work-equipment-red-310404/" TargetMode="External"/><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hyperlink" Target="https://www.ada.org/en/public-programs/give-kids-a-smil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en/wrench-tool-work-equipment-red-310404/" TargetMode="External"/><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can.com/us/media/autoclaves/sd-563-us-en-r3-statclave-ss.pdf" TargetMode="External"/><Relationship Id="rId2" Type="http://schemas.openxmlformats.org/officeDocument/2006/relationships/hyperlink" Target="https://www.incisaledgemagazine.com/mag/article/connected-compressor-dentalez-aeras-leverages-iot-tech-to-stop-downtime-in-its-tracks/"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jp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svg"/><Relationship Id="rId5" Type="http://schemas.openxmlformats.org/officeDocument/2006/relationships/image" Target="../media/image10.jpe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14.sv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sv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pVjqM_sk1S2pX9UoDbk1WmPlxRZ10EAs/view?usp=shar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9" descr="Tooth">
            <a:extLst>
              <a:ext uri="{FF2B5EF4-FFF2-40B4-BE49-F238E27FC236}">
                <a16:creationId xmlns:a16="http://schemas.microsoft.com/office/drawing/2014/main" id="{901B5482-337F-CB4E-80AA-84F588E9490F}"/>
              </a:ext>
            </a:extLst>
          </p:cNvPr>
          <p:cNvPicPr>
            <a:picLocks noChangeAspect="1"/>
          </p:cNvPicPr>
          <p:nvPr/>
        </p:nvPicPr>
        <p:blipFill>
          <a:blip r:embed="rId2">
            <a:alphaModFix amt="83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908" y="366034"/>
            <a:ext cx="3109133" cy="3726077"/>
          </a:xfrm>
          <a:custGeom>
            <a:avLst/>
            <a:gdLst/>
            <a:ahLst/>
            <a:cxnLst/>
            <a:rect l="l" t="t" r="r" b="b"/>
            <a:pathLst>
              <a:path w="4141760" h="4377846">
                <a:moveTo>
                  <a:pt x="0" y="0"/>
                </a:moveTo>
                <a:lnTo>
                  <a:pt x="4141760" y="0"/>
                </a:lnTo>
                <a:lnTo>
                  <a:pt x="4141760" y="4377846"/>
                </a:lnTo>
                <a:lnTo>
                  <a:pt x="0" y="4377846"/>
                </a:lnTo>
                <a:close/>
              </a:path>
            </a:pathLst>
          </a:custGeom>
          <a:effectLst>
            <a:glow rad="266700">
              <a:schemeClr val="accent1">
                <a:alpha val="15000"/>
              </a:schemeClr>
            </a:glow>
            <a:outerShdw blurRad="88900" dist="50800" dir="5400000" sx="103000" sy="103000" algn="ctr" rotWithShape="0">
              <a:srgbClr val="000000">
                <a:alpha val="40000"/>
              </a:srgbClr>
            </a:outerShdw>
            <a:reflection endPos="0" dist="50800" dir="5400000" sy="-100000" algn="bl" rotWithShape="0"/>
            <a:softEdge rad="0"/>
          </a:effectLst>
        </p:spPr>
      </p:pic>
      <p:sp>
        <p:nvSpPr>
          <p:cNvPr id="19" name="Text Placeholder 5">
            <a:extLst>
              <a:ext uri="{FF2B5EF4-FFF2-40B4-BE49-F238E27FC236}">
                <a16:creationId xmlns:a16="http://schemas.microsoft.com/office/drawing/2014/main" id="{C01F5897-127B-7440-9B2E-54FE35922A01}"/>
              </a:ext>
            </a:extLst>
          </p:cNvPr>
          <p:cNvSpPr>
            <a:spLocks noGrp="1"/>
          </p:cNvSpPr>
          <p:nvPr>
            <p:ph type="body" idx="1"/>
          </p:nvPr>
        </p:nvSpPr>
        <p:spPr>
          <a:xfrm>
            <a:off x="2976188" y="1"/>
            <a:ext cx="9215811" cy="6858000"/>
          </a:xfrm>
        </p:spPr>
        <p:txBody>
          <a:bodyPr vert="horz" lIns="91440" tIns="45720" rIns="91440" bIns="45720" rtlCol="0" anchor="b">
            <a:normAutofit/>
          </a:bodyPr>
          <a:lstStyle/>
          <a:p>
            <a:r>
              <a:rPr lang="en-US" b="1" i="1" dirty="0">
                <a:solidFill>
                  <a:schemeClr val="accent1"/>
                </a:solidFill>
              </a:rPr>
              <a:t> </a:t>
            </a:r>
          </a:p>
          <a:p>
            <a:pPr>
              <a:spcBef>
                <a:spcPts val="800"/>
              </a:spcBef>
            </a:pPr>
            <a:endParaRPr lang="en-US" sz="2200" dirty="0">
              <a:solidFill>
                <a:srgbClr val="000000"/>
              </a:solidFill>
            </a:endParaRPr>
          </a:p>
        </p:txBody>
      </p:sp>
      <p:pic>
        <p:nvPicPr>
          <p:cNvPr id="7" name="Graphic 9" descr="Tooth">
            <a:extLst>
              <a:ext uri="{FF2B5EF4-FFF2-40B4-BE49-F238E27FC236}">
                <a16:creationId xmlns:a16="http://schemas.microsoft.com/office/drawing/2014/main" id="{B89B06D0-2325-F549-8A38-F1F80752D30F}"/>
              </a:ext>
            </a:extLst>
          </p:cNvPr>
          <p:cNvPicPr>
            <a:picLocks noChangeAspect="1"/>
          </p:cNvPicPr>
          <p:nvPr/>
        </p:nvPicPr>
        <p:blipFill>
          <a:blip r:embed="rId4">
            <a:alphaModFix amt="92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156" y="447899"/>
            <a:ext cx="3562345" cy="3562345"/>
          </a:xfrm>
          <a:custGeom>
            <a:avLst/>
            <a:gdLst/>
            <a:ahLst/>
            <a:cxnLst/>
            <a:rect l="l" t="t" r="r" b="b"/>
            <a:pathLst>
              <a:path w="4141760" h="4377846">
                <a:moveTo>
                  <a:pt x="0" y="0"/>
                </a:moveTo>
                <a:lnTo>
                  <a:pt x="4141760" y="0"/>
                </a:lnTo>
                <a:lnTo>
                  <a:pt x="4141760" y="4377846"/>
                </a:lnTo>
                <a:lnTo>
                  <a:pt x="0" y="4377846"/>
                </a:lnTo>
                <a:close/>
              </a:path>
            </a:pathLst>
          </a:custGeom>
        </p:spPr>
      </p:pic>
      <p:pic>
        <p:nvPicPr>
          <p:cNvPr id="17" name="Picture 16" descr="Logo&#10;&#10;Description automatically generated">
            <a:extLst>
              <a:ext uri="{FF2B5EF4-FFF2-40B4-BE49-F238E27FC236}">
                <a16:creationId xmlns:a16="http://schemas.microsoft.com/office/drawing/2014/main" id="{7E9748FA-71AB-F94D-8756-848A42B625A8}"/>
              </a:ext>
            </a:extLst>
          </p:cNvPr>
          <p:cNvPicPr>
            <a:picLocks noChangeAspect="1"/>
          </p:cNvPicPr>
          <p:nvPr/>
        </p:nvPicPr>
        <p:blipFill>
          <a:blip r:embed="rId6">
            <a:duotone>
              <a:schemeClr val="accent5">
                <a:shade val="45000"/>
                <a:satMod val="135000"/>
              </a:schemeClr>
              <a:prstClr val="white"/>
            </a:duotone>
            <a:alphaModFix amt="72000"/>
            <a:extLst>
              <a:ext uri="{BEBA8EAE-BF5A-486C-A8C5-ECC9F3942E4B}">
                <a14:imgProps xmlns:a14="http://schemas.microsoft.com/office/drawing/2010/main">
                  <a14:imgLayer r:embed="rId7">
                    <a14:imgEffect>
                      <a14:artisticPhotocopy/>
                    </a14:imgEffect>
                    <a14:imgEffect>
                      <a14:sharpenSoften amount="8000"/>
                    </a14:imgEffect>
                    <a14:imgEffect>
                      <a14:colorTemperature colorTemp="6060"/>
                    </a14:imgEffect>
                    <a14:imgEffect>
                      <a14:saturation sat="184000"/>
                    </a14:imgEffect>
                    <a14:imgEffect>
                      <a14:brightnessContrast bright="-34000" contrast="-38000"/>
                    </a14:imgEffect>
                  </a14:imgLayer>
                </a14:imgProps>
              </a:ext>
              <a:ext uri="{837473B0-CC2E-450A-ABE3-18F120FF3D39}">
                <a1611:picAttrSrcUrl xmlns:a1611="http://schemas.microsoft.com/office/drawing/2016/11/main" r:id="rId8"/>
              </a:ext>
            </a:extLst>
          </a:blip>
          <a:stretch>
            <a:fillRect/>
          </a:stretch>
        </p:blipFill>
        <p:spPr>
          <a:xfrm rot="10062932" flipV="1">
            <a:off x="211305" y="893370"/>
            <a:ext cx="2090337" cy="1619054"/>
          </a:xfrm>
          <a:prstGeom prst="rect">
            <a:avLst/>
          </a:prstGeom>
          <a:effectLst>
            <a:outerShdw blurRad="63500" sx="102000" sy="102000" algn="ctr" rotWithShape="0">
              <a:prstClr val="black">
                <a:alpha val="17000"/>
              </a:prstClr>
            </a:outerShdw>
          </a:effectLst>
          <a:scene3d>
            <a:camera prst="orthographicFront"/>
            <a:lightRig rig="threePt" dir="t"/>
          </a:scene3d>
          <a:sp3d extrusionH="76200" prstMaterial="translucentPowder">
            <a:extrusionClr>
              <a:schemeClr val="accent1">
                <a:lumMod val="60000"/>
                <a:lumOff val="40000"/>
              </a:schemeClr>
            </a:extrusionClr>
          </a:sp3d>
        </p:spPr>
      </p:pic>
      <p:sp>
        <p:nvSpPr>
          <p:cNvPr id="18" name="Title 2">
            <a:extLst>
              <a:ext uri="{FF2B5EF4-FFF2-40B4-BE49-F238E27FC236}">
                <a16:creationId xmlns:a16="http://schemas.microsoft.com/office/drawing/2014/main" id="{BECDB5B6-A9BF-7541-A951-C6FE56F92A69}"/>
              </a:ext>
            </a:extLst>
          </p:cNvPr>
          <p:cNvSpPr>
            <a:spLocks noGrp="1"/>
          </p:cNvSpPr>
          <p:nvPr>
            <p:ph type="title"/>
          </p:nvPr>
        </p:nvSpPr>
        <p:spPr>
          <a:xfrm rot="18966306">
            <a:off x="298007" y="1642838"/>
            <a:ext cx="1637620" cy="467300"/>
          </a:xfrm>
          <a:noFill/>
          <a:ln>
            <a:noFill/>
          </a:ln>
          <a:effectLst>
            <a:glow rad="114300">
              <a:schemeClr val="accent1"/>
            </a:glow>
            <a:outerShdw dist="50800" sx="1000" sy="1000" algn="ctr" rotWithShape="0">
              <a:srgbClr val="000000">
                <a:alpha val="32000"/>
              </a:srgbClr>
            </a:outerShdw>
            <a:reflection endPos="0" dir="5400000" sy="-100000" algn="bl" rotWithShape="0"/>
          </a:effectLst>
          <a:scene3d>
            <a:camera prst="orthographicFront"/>
            <a:lightRig rig="freezing" dir="t"/>
          </a:scene3d>
        </p:spPr>
        <p:txBody>
          <a:bodyPr>
            <a:noAutofit/>
          </a:bodyPr>
          <a:lstStyle/>
          <a:p>
            <a:r>
              <a:rPr lang="en-US" sz="2100" b="1" i="1" dirty="0">
                <a:solidFill>
                  <a:schemeClr val="accent1">
                    <a:lumMod val="75000"/>
                    <a:alpha val="53000"/>
                  </a:schemeClr>
                </a:solidFill>
                <a:latin typeface="Chalkboard SE" panose="03050602040202020205" pitchFamily="66" charset="77"/>
              </a:rPr>
              <a:t>DrWrench</a:t>
            </a:r>
          </a:p>
        </p:txBody>
      </p:sp>
      <p:sp>
        <p:nvSpPr>
          <p:cNvPr id="3" name="TextBox 2">
            <a:extLst>
              <a:ext uri="{FF2B5EF4-FFF2-40B4-BE49-F238E27FC236}">
                <a16:creationId xmlns:a16="http://schemas.microsoft.com/office/drawing/2014/main" id="{6FF94D5E-94F3-7045-959F-8E10C4244264}"/>
              </a:ext>
            </a:extLst>
          </p:cNvPr>
          <p:cNvSpPr txBox="1"/>
          <p:nvPr/>
        </p:nvSpPr>
        <p:spPr>
          <a:xfrm>
            <a:off x="2540977" y="0"/>
            <a:ext cx="9258300" cy="6771084"/>
          </a:xfrm>
          <a:prstGeom prst="rect">
            <a:avLst/>
          </a:prstGeom>
          <a:noFill/>
        </p:spPr>
        <p:txBody>
          <a:bodyPr wrap="square" rtlCol="0">
            <a:spAutoFit/>
          </a:bodyPr>
          <a:lstStyle/>
          <a:p>
            <a:endParaRPr lang="en-US" b="1" i="1" u="sng" dirty="0">
              <a:solidFill>
                <a:schemeClr val="accent5">
                  <a:lumMod val="50000"/>
                </a:schemeClr>
              </a:solidFill>
            </a:endParaRPr>
          </a:p>
          <a:p>
            <a:endParaRPr lang="en-US" sz="2100" b="1" i="1" u="sng" dirty="0">
              <a:solidFill>
                <a:schemeClr val="accent5">
                  <a:lumMod val="50000"/>
                </a:schemeClr>
              </a:solidFill>
            </a:endParaRPr>
          </a:p>
          <a:p>
            <a:r>
              <a:rPr lang="en-US" sz="2100" b="1" i="1" u="sng" dirty="0">
                <a:solidFill>
                  <a:schemeClr val="accent5">
                    <a:lumMod val="50000"/>
                  </a:schemeClr>
                </a:solidFill>
              </a:rPr>
              <a:t>Dental</a:t>
            </a:r>
            <a:r>
              <a:rPr lang="en-US" sz="2100" b="1" i="1" u="sng" dirty="0">
                <a:solidFill>
                  <a:schemeClr val="accent1"/>
                </a:solidFill>
              </a:rPr>
              <a:t> </a:t>
            </a:r>
            <a:r>
              <a:rPr lang="en-US" sz="2100" b="1" i="1" u="sng" dirty="0">
                <a:solidFill>
                  <a:schemeClr val="accent5">
                    <a:lumMod val="50000"/>
                  </a:schemeClr>
                </a:solidFill>
              </a:rPr>
              <a:t>Office Equipment CMMS</a:t>
            </a:r>
          </a:p>
          <a:p>
            <a:endParaRPr lang="en-US" dirty="0"/>
          </a:p>
          <a:p>
            <a:endParaRPr lang="en-US" dirty="0"/>
          </a:p>
          <a:p>
            <a:r>
              <a:rPr lang="en-US" dirty="0">
                <a:solidFill>
                  <a:srgbClr val="0070C0"/>
                </a:solidFill>
                <a:latin typeface="STXinwei" panose="02010800040101010101" pitchFamily="2" charset="-122"/>
                <a:ea typeface="STXinwei" panose="02010800040101010101" pitchFamily="2" charset="-122"/>
                <a:cs typeface="Georgia Pro" panose="020F0502020204030204" pitchFamily="34" charset="0"/>
              </a:rPr>
              <a:t>There are over 160k Dental offices in the US alone. Each office has at least 45 pieces of equipment to maintain, along with several regulatory requirements like shocking the water lines, testing the nitrous system, etc..  The average office spends $70k per year on equipment and supplies. </a:t>
            </a:r>
          </a:p>
          <a:p>
            <a:r>
              <a:rPr lang="en-US" dirty="0"/>
              <a:t> </a:t>
            </a:r>
          </a:p>
          <a:p>
            <a:endParaRPr lang="en-US" sz="2000" dirty="0">
              <a:latin typeface="Vijaya" panose="020B0604020202020204" pitchFamily="34" charset="0"/>
              <a:cs typeface="Vijaya" panose="020B0604020202020204" pitchFamily="34" charset="0"/>
            </a:endParaRPr>
          </a:p>
          <a:p>
            <a:r>
              <a:rPr lang="en-US" sz="2400" dirty="0">
                <a:solidFill>
                  <a:srgbClr val="C00000"/>
                </a:solidFill>
                <a:latin typeface="Vijaya" panose="020B0604020202020204" pitchFamily="34" charset="0"/>
                <a:cs typeface="Vijaya" panose="020B0604020202020204" pitchFamily="34" charset="0"/>
              </a:rPr>
              <a:t>The Problem…  </a:t>
            </a:r>
            <a:r>
              <a:rPr lang="en-US" sz="1600" dirty="0"/>
              <a:t>Most offices, at best, keep </a:t>
            </a:r>
            <a:r>
              <a:rPr lang="en-US" sz="1600" i="1" dirty="0">
                <a:solidFill>
                  <a:srgbClr val="0070C0"/>
                </a:solidFill>
              </a:rPr>
              <a:t>some</a:t>
            </a:r>
            <a:r>
              <a:rPr lang="en-US" sz="1600" dirty="0"/>
              <a:t> maintenance and regulatory reminders on sticky notes. Maintenance and regulatory requirements are rarely performed correctly, if at all. Random office checks are executed by OSHA, WISHA, DOSH, and other Regulatory departments. It is the office’s responsibility to stay current. </a:t>
            </a:r>
          </a:p>
          <a:p>
            <a:endParaRPr lang="en-US" sz="1600" dirty="0"/>
          </a:p>
          <a:p>
            <a:r>
              <a:rPr lang="en-US" sz="1600" dirty="0">
                <a:cs typeface="Microsoft Uighur" panose="02000000000000000000" pitchFamily="2" charset="-78"/>
              </a:rPr>
              <a:t>Office staff are extremely busy with little time to be properly educated on equipment maintenance, along with how and what to do to stay current on regulatory requirements. Turnover is high, re-training is seldom done.</a:t>
            </a:r>
            <a:endParaRPr lang="en-US" dirty="0"/>
          </a:p>
          <a:p>
            <a:endParaRPr lang="en-US" dirty="0"/>
          </a:p>
          <a:p>
            <a:r>
              <a:rPr lang="en-US" sz="2400" dirty="0">
                <a:solidFill>
                  <a:srgbClr val="92D050"/>
                </a:solidFill>
                <a:latin typeface="Vijaya" panose="02020604020202020204" pitchFamily="18" charset="0"/>
                <a:cs typeface="Vijaya" panose="02020604020202020204" pitchFamily="18" charset="0"/>
              </a:rPr>
              <a:t>The Result…  </a:t>
            </a:r>
            <a:r>
              <a:rPr lang="en-US" sz="1600" dirty="0"/>
              <a:t>Thousands of dollars are spent on unnecessary repairs and equipment downtime due to lack of maintenance. The office risks large fines and possible closure due to not following Regulatory requirements to ensure patients are safe. </a:t>
            </a:r>
          </a:p>
          <a:p>
            <a:endParaRPr lang="en-US" dirty="0"/>
          </a:p>
        </p:txBody>
      </p:sp>
    </p:spTree>
    <p:extLst>
      <p:ext uri="{BB962C8B-B14F-4D97-AF65-F5344CB8AC3E}">
        <p14:creationId xmlns:p14="http://schemas.microsoft.com/office/powerpoint/2010/main" val="284591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98855"/>
            <a:ext cx="10515600" cy="900386"/>
          </a:xfrm>
        </p:spPr>
        <p:txBody>
          <a:bodyPr>
            <a:normAutofit fontScale="90000"/>
          </a:bodyPr>
          <a:lstStyle/>
          <a:p>
            <a:pPr>
              <a:lnSpc>
                <a:spcPct val="150000"/>
              </a:lnSpc>
            </a:pPr>
            <a:r>
              <a:rPr lang="en-US" sz="2400" b="1" i="1" dirty="0">
                <a:solidFill>
                  <a:schemeClr val="accent5">
                    <a:lumMod val="50000"/>
                  </a:schemeClr>
                </a:solidFill>
              </a:rPr>
              <a:t>Phase 1</a:t>
            </a:r>
            <a:br>
              <a:rPr lang="en-US" sz="2400" b="1" dirty="0"/>
            </a:br>
            <a:r>
              <a:rPr lang="en-US" sz="2400" b="1" dirty="0">
                <a:solidFill>
                  <a:srgbClr val="00B0F0"/>
                </a:solidFill>
              </a:rPr>
              <a:t>1. Document</a:t>
            </a:r>
            <a:r>
              <a:rPr lang="en-US" sz="2000" b="1" dirty="0">
                <a:solidFill>
                  <a:srgbClr val="00B0F0"/>
                </a:solidFill>
              </a:rPr>
              <a:t> </a:t>
            </a:r>
            <a:r>
              <a:rPr lang="en-US" sz="2400" b="1" dirty="0">
                <a:solidFill>
                  <a:srgbClr val="00B0F0"/>
                </a:solidFill>
              </a:rPr>
              <a:t>and Video links, downloads and uploads</a:t>
            </a:r>
          </a:p>
        </p:txBody>
      </p:sp>
      <p:sp>
        <p:nvSpPr>
          <p:cNvPr id="4" name="Text Placeholder 3">
            <a:extLst>
              <a:ext uri="{FF2B5EF4-FFF2-40B4-BE49-F238E27FC236}">
                <a16:creationId xmlns:a16="http://schemas.microsoft.com/office/drawing/2014/main" id="{A47F3232-AFB0-9D4D-B35F-B1B9D3341B04}"/>
              </a:ext>
            </a:extLst>
          </p:cNvPr>
          <p:cNvSpPr>
            <a:spLocks noGrp="1"/>
          </p:cNvSpPr>
          <p:nvPr>
            <p:ph type="body" idx="1"/>
          </p:nvPr>
        </p:nvSpPr>
        <p:spPr>
          <a:xfrm>
            <a:off x="831850" y="889688"/>
            <a:ext cx="10515600" cy="5869458"/>
          </a:xfrm>
        </p:spPr>
        <p:txBody>
          <a:bodyPr>
            <a:normAutofit fontScale="47500" lnSpcReduction="20000"/>
          </a:bodyPr>
          <a:lstStyle/>
          <a:p>
            <a:endParaRPr lang="en-US" sz="1900" b="1" dirty="0">
              <a:solidFill>
                <a:schemeClr val="tx1"/>
              </a:solidFill>
            </a:endParaRPr>
          </a:p>
          <a:p>
            <a:pPr marL="457200" indent="-457200">
              <a:buAutoNum type="alphaLcParenR"/>
            </a:pPr>
            <a:r>
              <a:rPr lang="en-US" sz="2900" dirty="0">
                <a:solidFill>
                  <a:schemeClr val="tx1"/>
                </a:solidFill>
              </a:rPr>
              <a:t>Users can access all documents and videos below</a:t>
            </a:r>
          </a:p>
          <a:p>
            <a:pPr marL="457200" indent="-457200">
              <a:buAutoNum type="alphaLcParenR"/>
            </a:pPr>
            <a:r>
              <a:rPr lang="en-US" sz="2900" dirty="0">
                <a:solidFill>
                  <a:schemeClr val="tx1"/>
                </a:solidFill>
              </a:rPr>
              <a:t>Sales reps and techs can attach documents to email</a:t>
            </a:r>
          </a:p>
          <a:p>
            <a:pPr marL="457200" indent="-457200">
              <a:buAutoNum type="alphaLcParenR"/>
            </a:pPr>
            <a:r>
              <a:rPr lang="en-US" sz="2900" dirty="0">
                <a:solidFill>
                  <a:schemeClr val="tx1"/>
                </a:solidFill>
              </a:rPr>
              <a:t>Equip reps spend a ton of time organizing new office build info for Dr’s, plumbers, electricians, etc. Make is easy for them to select equipment, select needed documents, and attach to email and/or label project name to come back to it? </a:t>
            </a:r>
          </a:p>
          <a:p>
            <a:pPr marL="457200" indent="-457200">
              <a:buFont typeface="+mj-lt"/>
              <a:buAutoNum type="arabicPeriod"/>
            </a:pPr>
            <a:endParaRPr lang="en-US" sz="1900" b="1" dirty="0">
              <a:solidFill>
                <a:schemeClr val="tx1"/>
              </a:solidFill>
            </a:endParaRPr>
          </a:p>
          <a:p>
            <a:pPr marL="457200" indent="-457200">
              <a:buFont typeface="+mj-lt"/>
              <a:buAutoNum type="arabicPeriod"/>
            </a:pPr>
            <a:endParaRPr lang="en-US" sz="1900" b="1" dirty="0">
              <a:solidFill>
                <a:schemeClr val="tx1"/>
              </a:solidFill>
            </a:endParaRPr>
          </a:p>
          <a:p>
            <a:pPr marL="457200" indent="-457200">
              <a:buFont typeface="+mj-lt"/>
              <a:buAutoNum type="arabicPeriod"/>
            </a:pPr>
            <a:r>
              <a:rPr lang="en-US" sz="2700" b="1" dirty="0">
                <a:solidFill>
                  <a:schemeClr val="tx1"/>
                </a:solidFill>
              </a:rPr>
              <a:t>Documents </a:t>
            </a:r>
          </a:p>
          <a:p>
            <a:pPr marL="1066800" lvl="1" indent="-457200">
              <a:buFont typeface="+mj-lt"/>
              <a:buAutoNum type="alphaLcParenR"/>
            </a:pPr>
            <a:r>
              <a:rPr lang="en-US" sz="2700" dirty="0">
                <a:solidFill>
                  <a:schemeClr val="tx1"/>
                </a:solidFill>
              </a:rPr>
              <a:t>Install guides / cut sheets </a:t>
            </a:r>
          </a:p>
          <a:p>
            <a:pPr marL="1066800" lvl="1" indent="-457200">
              <a:buFont typeface="+mj-lt"/>
              <a:buAutoNum type="alphaLcParenR"/>
            </a:pPr>
            <a:r>
              <a:rPr lang="en-US" sz="2700" dirty="0">
                <a:solidFill>
                  <a:schemeClr val="tx1"/>
                </a:solidFill>
              </a:rPr>
              <a:t>User manual</a:t>
            </a:r>
          </a:p>
          <a:p>
            <a:pPr marL="1066800" lvl="1" indent="-457200">
              <a:buFont typeface="+mj-lt"/>
              <a:buAutoNum type="alphaLcParenR"/>
            </a:pPr>
            <a:r>
              <a:rPr lang="en-US" sz="2700" dirty="0">
                <a:solidFill>
                  <a:schemeClr val="tx1"/>
                </a:solidFill>
              </a:rPr>
              <a:t>Tech manual</a:t>
            </a:r>
          </a:p>
          <a:p>
            <a:pPr marL="1066800" lvl="1" indent="-457200">
              <a:buFont typeface="+mj-lt"/>
              <a:buAutoNum type="alphaLcParenR"/>
            </a:pPr>
            <a:r>
              <a:rPr lang="en-US" sz="2700" dirty="0">
                <a:solidFill>
                  <a:schemeClr val="tx1"/>
                </a:solidFill>
              </a:rPr>
              <a:t>Error codes with troubleshooting</a:t>
            </a:r>
          </a:p>
          <a:p>
            <a:pPr marL="1066800" lvl="1" indent="-457200">
              <a:buFont typeface="+mj-lt"/>
              <a:buAutoNum type="alphaLcParenR"/>
            </a:pPr>
            <a:r>
              <a:rPr lang="en-US" sz="2700" dirty="0">
                <a:solidFill>
                  <a:schemeClr val="tx1"/>
                </a:solidFill>
              </a:rPr>
              <a:t>IFU’s  -instruction for use</a:t>
            </a:r>
          </a:p>
          <a:p>
            <a:pPr marL="1066800" lvl="1" indent="-457200">
              <a:buFont typeface="+mj-lt"/>
              <a:buAutoNum type="alphaLcParenR"/>
            </a:pPr>
            <a:r>
              <a:rPr lang="en-US" sz="2700" dirty="0">
                <a:solidFill>
                  <a:schemeClr val="tx1"/>
                </a:solidFill>
              </a:rPr>
              <a:t>QRG  -quick reference guide </a:t>
            </a:r>
          </a:p>
          <a:p>
            <a:pPr marL="1066800" lvl="1" indent="-457200">
              <a:buFont typeface="+mj-lt"/>
              <a:buAutoNum type="alphaLcParenR"/>
            </a:pPr>
            <a:r>
              <a:rPr lang="en-US" sz="2700" dirty="0">
                <a:solidFill>
                  <a:schemeClr val="tx1"/>
                </a:solidFill>
              </a:rPr>
              <a:t>Office extended shutdown- equipment preparation guide </a:t>
            </a:r>
          </a:p>
          <a:p>
            <a:pPr marL="1066800" lvl="1" indent="-457200">
              <a:buFont typeface="+mj-lt"/>
              <a:buAutoNum type="alphaLcParenR"/>
            </a:pPr>
            <a:r>
              <a:rPr lang="en-US" sz="2700" dirty="0">
                <a:solidFill>
                  <a:schemeClr val="tx1"/>
                </a:solidFill>
              </a:rPr>
              <a:t>Building codes/plumbing approvals, etc.</a:t>
            </a:r>
          </a:p>
          <a:p>
            <a:pPr marL="1066800" lvl="1" indent="-457200">
              <a:buFont typeface="+mj-lt"/>
              <a:buAutoNum type="alphaLcParenR"/>
            </a:pPr>
            <a:r>
              <a:rPr lang="en-US" sz="2700" dirty="0">
                <a:solidFill>
                  <a:schemeClr val="tx1"/>
                </a:solidFill>
              </a:rPr>
              <a:t>Studies</a:t>
            </a:r>
          </a:p>
          <a:p>
            <a:pPr marL="1066800" lvl="1" indent="-457200">
              <a:buFont typeface="+mj-lt"/>
              <a:buAutoNum type="alphaLcParenR"/>
            </a:pPr>
            <a:r>
              <a:rPr lang="en-US" sz="2700" dirty="0">
                <a:solidFill>
                  <a:schemeClr val="tx1"/>
                </a:solidFill>
              </a:rPr>
              <a:t>Equipment Reviews</a:t>
            </a:r>
          </a:p>
          <a:p>
            <a:pPr marL="1066800" lvl="1" indent="-457200">
              <a:buFont typeface="+mj-lt"/>
              <a:buAutoNum type="alphaLcParenR"/>
            </a:pPr>
            <a:r>
              <a:rPr lang="en-US" sz="2700" dirty="0">
                <a:solidFill>
                  <a:schemeClr val="tx1"/>
                </a:solidFill>
              </a:rPr>
              <a:t>Equipment rebates</a:t>
            </a:r>
          </a:p>
          <a:p>
            <a:pPr marL="1066800" lvl="1" indent="-457200">
              <a:buFont typeface="+mj-lt"/>
              <a:buAutoNum type="alphaLcParenR"/>
            </a:pPr>
            <a:r>
              <a:rPr lang="en-US" sz="2700" dirty="0">
                <a:solidFill>
                  <a:schemeClr val="tx1"/>
                </a:solidFill>
              </a:rPr>
              <a:t>Current Promos (updated by manufacturer?) </a:t>
            </a:r>
          </a:p>
          <a:p>
            <a:pPr marL="514350" indent="-514350">
              <a:buFont typeface="+mj-lt"/>
              <a:buAutoNum type="arabicPeriod"/>
            </a:pPr>
            <a:r>
              <a:rPr lang="en-US" sz="2700" b="1" dirty="0">
                <a:solidFill>
                  <a:schemeClr val="tx1"/>
                </a:solidFill>
              </a:rPr>
              <a:t>Videos</a:t>
            </a:r>
          </a:p>
          <a:p>
            <a:pPr marL="1066800" lvl="1" indent="-457200">
              <a:buFont typeface="+mj-lt"/>
              <a:buAutoNum type="alphaLcParenR"/>
            </a:pPr>
            <a:r>
              <a:rPr lang="en-US" sz="2700" dirty="0">
                <a:solidFill>
                  <a:schemeClr val="tx1"/>
                </a:solidFill>
              </a:rPr>
              <a:t>Install guide</a:t>
            </a:r>
          </a:p>
          <a:p>
            <a:pPr marL="1066800" lvl="1" indent="-457200">
              <a:buFont typeface="+mj-lt"/>
              <a:buAutoNum type="alphaLcParenR"/>
            </a:pPr>
            <a:r>
              <a:rPr lang="en-US" sz="2700" dirty="0">
                <a:solidFill>
                  <a:schemeClr val="tx1"/>
                </a:solidFill>
              </a:rPr>
              <a:t>In-service / training </a:t>
            </a:r>
          </a:p>
          <a:p>
            <a:pPr marL="1066800" lvl="1" indent="-457200">
              <a:buFont typeface="+mj-lt"/>
              <a:buAutoNum type="alphaLcParenR"/>
            </a:pPr>
            <a:r>
              <a:rPr lang="en-US" sz="2700" dirty="0">
                <a:solidFill>
                  <a:schemeClr val="tx1"/>
                </a:solidFill>
              </a:rPr>
              <a:t>Troubleshooting</a:t>
            </a:r>
          </a:p>
          <a:p>
            <a:pPr marL="1066800" lvl="1" indent="-457200">
              <a:buFont typeface="+mj-lt"/>
              <a:buAutoNum type="alphaLcParenR"/>
            </a:pPr>
            <a:r>
              <a:rPr lang="en-US" sz="2700" dirty="0">
                <a:solidFill>
                  <a:schemeClr val="tx1"/>
                </a:solidFill>
              </a:rPr>
              <a:t>Maintenance</a:t>
            </a:r>
          </a:p>
          <a:p>
            <a:pPr marL="1066800" lvl="1" indent="-457200">
              <a:buFont typeface="+mj-lt"/>
              <a:buAutoNum type="alphaLcParenR"/>
            </a:pPr>
            <a:r>
              <a:rPr lang="en-US" sz="2700" dirty="0">
                <a:solidFill>
                  <a:schemeClr val="tx1"/>
                </a:solidFill>
              </a:rPr>
              <a:t>Repair</a:t>
            </a:r>
          </a:p>
          <a:p>
            <a:pPr marL="609600" lvl="1" indent="0">
              <a:buNone/>
            </a:pPr>
            <a:endParaRPr lang="en-US" dirty="0"/>
          </a:p>
          <a:p>
            <a:endParaRPr lang="en-US" dirty="0"/>
          </a:p>
        </p:txBody>
      </p:sp>
    </p:spTree>
    <p:extLst>
      <p:ext uri="{BB962C8B-B14F-4D97-AF65-F5344CB8AC3E}">
        <p14:creationId xmlns:p14="http://schemas.microsoft.com/office/powerpoint/2010/main" val="295219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54231" y="113844"/>
            <a:ext cx="10515600" cy="995428"/>
          </a:xfrm>
        </p:spPr>
        <p:txBody>
          <a:bodyPr>
            <a:noAutofit/>
          </a:bodyPr>
          <a:lstStyle/>
          <a:p>
            <a:r>
              <a:rPr lang="en-US" sz="2400" b="1" i="1" dirty="0">
                <a:solidFill>
                  <a:schemeClr val="accent5">
                    <a:lumMod val="50000"/>
                  </a:schemeClr>
                </a:solidFill>
              </a:rPr>
              <a:t>Phase 1</a:t>
            </a:r>
            <a:br>
              <a:rPr lang="en-US" sz="2400" b="1" i="1" dirty="0">
                <a:solidFill>
                  <a:schemeClr val="accent5">
                    <a:lumMod val="50000"/>
                  </a:schemeClr>
                </a:solidFill>
              </a:rPr>
            </a:br>
            <a:br>
              <a:rPr lang="en-US" sz="2400" b="1" dirty="0"/>
            </a:br>
            <a:r>
              <a:rPr lang="en-US" sz="2400" b="1" dirty="0">
                <a:solidFill>
                  <a:srgbClr val="0070C0"/>
                </a:solidFill>
              </a:rPr>
              <a:t>2. Dashboard -  Solo and Multi-Site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1109272"/>
            <a:ext cx="10515600" cy="5634883"/>
          </a:xfrm>
        </p:spPr>
        <p:txBody>
          <a:bodyPr>
            <a:noAutofit/>
          </a:bodyPr>
          <a:lstStyle/>
          <a:p>
            <a:pPr marL="457200" indent="-457200">
              <a:buAutoNum type="alphaLcParenR"/>
            </a:pPr>
            <a:endParaRPr lang="en-US" sz="1600" dirty="0">
              <a:solidFill>
                <a:schemeClr val="tx1"/>
              </a:solidFill>
            </a:endParaRPr>
          </a:p>
          <a:p>
            <a:pPr marL="457200" indent="-457200">
              <a:buAutoNum type="alphaLcParenR"/>
            </a:pPr>
            <a:r>
              <a:rPr lang="en-US" sz="1600" dirty="0">
                <a:solidFill>
                  <a:schemeClr val="tx1"/>
                </a:solidFill>
              </a:rPr>
              <a:t>Make, model, age, serial number of each item</a:t>
            </a:r>
          </a:p>
          <a:p>
            <a:pPr marL="457200" indent="-457200">
              <a:buAutoNum type="alphaLcParenR"/>
            </a:pPr>
            <a:r>
              <a:rPr lang="en-US" sz="1600" dirty="0">
                <a:solidFill>
                  <a:schemeClr val="tx1"/>
                </a:solidFill>
              </a:rPr>
              <a:t>Repair records with pertinent info</a:t>
            </a:r>
          </a:p>
          <a:p>
            <a:pPr marL="457200" indent="-457200">
              <a:buAutoNum type="alphaLcParenR"/>
            </a:pPr>
            <a:r>
              <a:rPr lang="en-US" sz="1600" dirty="0">
                <a:solidFill>
                  <a:schemeClr val="tx1"/>
                </a:solidFill>
              </a:rPr>
              <a:t>Maintenance records</a:t>
            </a:r>
          </a:p>
          <a:p>
            <a:pPr marL="457200" indent="-457200">
              <a:buAutoNum type="alphaLcParenR"/>
            </a:pPr>
            <a:r>
              <a:rPr lang="en-US" sz="1600" dirty="0">
                <a:solidFill>
                  <a:schemeClr val="tx1"/>
                </a:solidFill>
              </a:rPr>
              <a:t>Areas of concern highlighted (ex. “Your dental drills turbines are failing 34% faster than your comps,” “your repair bill is higher than 28% of your comp offices; per repair, repairs to date, total office repairs, etc.) </a:t>
            </a:r>
          </a:p>
          <a:p>
            <a:pPr marL="457200" indent="-457200">
              <a:buAutoNum type="alphaLcParenR"/>
            </a:pPr>
            <a:r>
              <a:rPr lang="en-US" sz="1600" dirty="0">
                <a:solidFill>
                  <a:schemeClr val="tx1"/>
                </a:solidFill>
              </a:rPr>
              <a:t>Extended Shutdown procedure (covid)  Hit ”shutdown” button and all equipment requiring attention populate </a:t>
            </a:r>
          </a:p>
          <a:p>
            <a:pPr marL="457200" indent="-457200">
              <a:buAutoNum type="alphaLcParenR"/>
            </a:pPr>
            <a:r>
              <a:rPr lang="en-US" sz="1600" dirty="0">
                <a:solidFill>
                  <a:schemeClr val="tx1"/>
                </a:solidFill>
              </a:rPr>
              <a:t>Capital Budgeting – equipment nearing end of life with approximate replacement costs ? </a:t>
            </a:r>
          </a:p>
          <a:p>
            <a:pPr marL="457200" indent="-457200">
              <a:buAutoNum type="alphaLcParenR"/>
            </a:pPr>
            <a:r>
              <a:rPr lang="en-US" sz="1600" dirty="0">
                <a:solidFill>
                  <a:schemeClr val="tx1"/>
                </a:solidFill>
              </a:rPr>
              <a:t>Best time to sell- based on end-of-life estimate, used equip value, projected future repair costs, new equip cost</a:t>
            </a:r>
          </a:p>
          <a:p>
            <a:pPr marL="457200" indent="-457200">
              <a:buAutoNum type="alphaLcParenR"/>
            </a:pPr>
            <a:r>
              <a:rPr lang="en-US" sz="1600" dirty="0">
                <a:solidFill>
                  <a:schemeClr val="tx1"/>
                </a:solidFill>
              </a:rPr>
              <a:t>Office equipment valuation (for whole practice purchase or sale)</a:t>
            </a:r>
          </a:p>
          <a:p>
            <a:endParaRPr lang="en-US" sz="2000" dirty="0">
              <a:solidFill>
                <a:schemeClr val="accent5">
                  <a:lumMod val="50000"/>
                </a:schemeClr>
              </a:solidFill>
            </a:endParaRPr>
          </a:p>
          <a:p>
            <a:r>
              <a:rPr lang="en-US" sz="2000" dirty="0">
                <a:solidFill>
                  <a:schemeClr val="accent5">
                    <a:lumMod val="50000"/>
                  </a:schemeClr>
                </a:solidFill>
              </a:rPr>
              <a:t>Examples of data pulled across userbase </a:t>
            </a:r>
            <a:endParaRPr lang="en-US" sz="1600" dirty="0">
              <a:solidFill>
                <a:schemeClr val="accent5">
                  <a:lumMod val="50000"/>
                </a:schemeClr>
              </a:solidFill>
            </a:endParaRPr>
          </a:p>
          <a:p>
            <a:pPr marL="342900" indent="-342900">
              <a:buAutoNum type="alphaLcParenR"/>
            </a:pPr>
            <a:r>
              <a:rPr lang="en-US" sz="1600" dirty="0">
                <a:solidFill>
                  <a:schemeClr val="tx1"/>
                </a:solidFill>
              </a:rPr>
              <a:t>Avg repair costs for each piece of equipment </a:t>
            </a:r>
          </a:p>
          <a:p>
            <a:pPr marL="342900" indent="-342900">
              <a:buAutoNum type="alphaLcParenR"/>
            </a:pPr>
            <a:r>
              <a:rPr lang="en-US" sz="1600" dirty="0">
                <a:solidFill>
                  <a:schemeClr val="tx1"/>
                </a:solidFill>
              </a:rPr>
              <a:t>Most common parts replaced</a:t>
            </a:r>
          </a:p>
          <a:p>
            <a:pPr marL="342900" indent="-342900">
              <a:buAutoNum type="alphaLcParenR"/>
            </a:pPr>
            <a:r>
              <a:rPr lang="en-US" sz="1600" dirty="0">
                <a:solidFill>
                  <a:schemeClr val="tx1"/>
                </a:solidFill>
              </a:rPr>
              <a:t>Equipment Failure rate (especially important for new equipment, Dr’s always ask for referrals when looking at equipment that’s been in the field for less than two years)</a:t>
            </a:r>
          </a:p>
          <a:p>
            <a:pPr marL="342900" indent="-342900">
              <a:buAutoNum type="alphaLcParenR"/>
            </a:pPr>
            <a:r>
              <a:rPr lang="en-US" sz="1600" dirty="0">
                <a:solidFill>
                  <a:schemeClr val="tx1"/>
                </a:solidFill>
              </a:rPr>
              <a:t>Equipment Lifespan </a:t>
            </a:r>
          </a:p>
          <a:p>
            <a:endParaRPr lang="en-US" sz="1600" dirty="0">
              <a:solidFill>
                <a:schemeClr val="tx1"/>
              </a:solidFill>
            </a:endParaRPr>
          </a:p>
          <a:p>
            <a:pPr marL="457200" indent="-457200">
              <a:buAutoNum type="alphaLcParenR"/>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 </a:t>
            </a:r>
          </a:p>
          <a:p>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31272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54231" y="1"/>
            <a:ext cx="10515600" cy="1097279"/>
          </a:xfrm>
        </p:spPr>
        <p:txBody>
          <a:bodyPr>
            <a:noAutofit/>
          </a:bodyPr>
          <a:lstStyle/>
          <a:p>
            <a:pPr indent="-457200"/>
            <a:r>
              <a:rPr lang="en-US" sz="2400" b="1" i="1" dirty="0">
                <a:solidFill>
                  <a:schemeClr val="accent5">
                    <a:lumMod val="50000"/>
                  </a:schemeClr>
                </a:solidFill>
              </a:rPr>
              <a:t>Phase 1  </a:t>
            </a:r>
            <a:br>
              <a:rPr lang="en-US" sz="2400" b="1" dirty="0"/>
            </a:br>
            <a:br>
              <a:rPr lang="en-US" sz="2400" b="1" dirty="0"/>
            </a:br>
            <a:r>
              <a:rPr lang="en-US" sz="2400" b="1" dirty="0">
                <a:solidFill>
                  <a:srgbClr val="0070C0"/>
                </a:solidFill>
              </a:rPr>
              <a:t>6. Reward System</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1097280"/>
            <a:ext cx="10515600" cy="5500744"/>
          </a:xfrm>
        </p:spPr>
        <p:txBody>
          <a:bodyPr>
            <a:normAutofit/>
          </a:bodyPr>
          <a:lstStyle/>
          <a:p>
            <a:endParaRPr lang="en-US" sz="2200" dirty="0">
              <a:solidFill>
                <a:schemeClr val="tx1"/>
              </a:solidFill>
            </a:endParaRPr>
          </a:p>
          <a:p>
            <a:pPr marL="457200" indent="-457200">
              <a:buAutoNum type="alphaLcParenR"/>
            </a:pPr>
            <a:endParaRPr lang="en-US" sz="2000" dirty="0">
              <a:solidFill>
                <a:schemeClr val="tx1"/>
              </a:solidFill>
            </a:endParaRPr>
          </a:p>
          <a:p>
            <a:pPr marL="457200" indent="-457200">
              <a:buAutoNum type="alphaLcParenR"/>
            </a:pPr>
            <a:r>
              <a:rPr lang="en-US" sz="2000" dirty="0">
                <a:solidFill>
                  <a:schemeClr val="tx1"/>
                </a:solidFill>
              </a:rPr>
              <a:t>Staff earns a gold tooth for completing certain tasks on time. Once the grill is full, they earn one entry into monthly/quarterly drawing for manufacturer sponsored item. Maybe winner get’s shoutout of some kind. Something to make it somewhat fun </a:t>
            </a:r>
            <a:endParaRPr lang="en-US" sz="18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pic>
        <p:nvPicPr>
          <p:cNvPr id="9" name="Picture 8">
            <a:extLst>
              <a:ext uri="{FF2B5EF4-FFF2-40B4-BE49-F238E27FC236}">
                <a16:creationId xmlns:a16="http://schemas.microsoft.com/office/drawing/2014/main" id="{79A15FFF-2068-F24B-A181-DC2279692EE5}"/>
              </a:ext>
            </a:extLst>
          </p:cNvPr>
          <p:cNvPicPr>
            <a:picLocks noChangeAspect="1"/>
          </p:cNvPicPr>
          <p:nvPr/>
        </p:nvPicPr>
        <p:blipFill>
          <a:blip r:embed="rId2"/>
          <a:stretch>
            <a:fillRect/>
          </a:stretch>
        </p:blipFill>
        <p:spPr>
          <a:xfrm>
            <a:off x="4970012" y="406948"/>
            <a:ext cx="1200527" cy="675297"/>
          </a:xfrm>
          <a:prstGeom prst="rect">
            <a:avLst/>
          </a:prstGeom>
        </p:spPr>
      </p:pic>
      <p:pic>
        <p:nvPicPr>
          <p:cNvPr id="2" name="Picture 1">
            <a:extLst>
              <a:ext uri="{FF2B5EF4-FFF2-40B4-BE49-F238E27FC236}">
                <a16:creationId xmlns:a16="http://schemas.microsoft.com/office/drawing/2014/main" id="{85AF8E02-5967-484C-B2FA-9CE4626A608E}"/>
              </a:ext>
            </a:extLst>
          </p:cNvPr>
          <p:cNvPicPr>
            <a:picLocks noChangeAspect="1"/>
          </p:cNvPicPr>
          <p:nvPr/>
        </p:nvPicPr>
        <p:blipFill>
          <a:blip r:embed="rId3"/>
          <a:stretch>
            <a:fillRect/>
          </a:stretch>
        </p:blipFill>
        <p:spPr>
          <a:xfrm flipH="1">
            <a:off x="6463429" y="170008"/>
            <a:ext cx="1149178" cy="1149178"/>
          </a:xfrm>
          <a:prstGeom prst="rect">
            <a:avLst/>
          </a:prstGeom>
        </p:spPr>
      </p:pic>
      <p:pic>
        <p:nvPicPr>
          <p:cNvPr id="3" name="Picture 2">
            <a:extLst>
              <a:ext uri="{FF2B5EF4-FFF2-40B4-BE49-F238E27FC236}">
                <a16:creationId xmlns:a16="http://schemas.microsoft.com/office/drawing/2014/main" id="{5FDCDA4E-558E-044F-BEA1-8C4C9AE240A6}"/>
              </a:ext>
            </a:extLst>
          </p:cNvPr>
          <p:cNvPicPr>
            <a:picLocks noChangeAspect="1"/>
          </p:cNvPicPr>
          <p:nvPr/>
        </p:nvPicPr>
        <p:blipFill>
          <a:blip r:embed="rId4"/>
          <a:stretch>
            <a:fillRect/>
          </a:stretch>
        </p:blipFill>
        <p:spPr>
          <a:xfrm>
            <a:off x="8198386" y="328586"/>
            <a:ext cx="832022" cy="832022"/>
          </a:xfrm>
          <a:prstGeom prst="rect">
            <a:avLst/>
          </a:prstGeom>
        </p:spPr>
      </p:pic>
    </p:spTree>
    <p:extLst>
      <p:ext uri="{BB962C8B-B14F-4D97-AF65-F5344CB8AC3E}">
        <p14:creationId xmlns:p14="http://schemas.microsoft.com/office/powerpoint/2010/main" val="172183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54231" y="2"/>
            <a:ext cx="10515600" cy="1110342"/>
          </a:xfrm>
        </p:spPr>
        <p:txBody>
          <a:bodyPr>
            <a:noAutofit/>
          </a:bodyPr>
          <a:lstStyle/>
          <a:p>
            <a:pPr indent="-457200"/>
            <a:r>
              <a:rPr lang="en-US" sz="2400" b="1" i="1" dirty="0">
                <a:solidFill>
                  <a:schemeClr val="accent5">
                    <a:lumMod val="50000"/>
                  </a:schemeClr>
                </a:solidFill>
              </a:rPr>
              <a:t>Phase 1</a:t>
            </a:r>
            <a:br>
              <a:rPr lang="en-US" sz="2400" b="1" dirty="0"/>
            </a:br>
            <a:br>
              <a:rPr lang="en-US" sz="2400" b="1" dirty="0"/>
            </a:br>
            <a:r>
              <a:rPr lang="en-US" sz="2400" b="1" dirty="0">
                <a:solidFill>
                  <a:srgbClr val="0070C0"/>
                </a:solidFill>
              </a:rPr>
              <a:t>7. Referral program / Give Kids A Smile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1110344"/>
            <a:ext cx="10515600" cy="5487680"/>
          </a:xfrm>
        </p:spPr>
        <p:txBody>
          <a:bodyPr>
            <a:normAutofit/>
          </a:bodyPr>
          <a:lstStyle/>
          <a:p>
            <a:endParaRPr lang="en-US" sz="2200" dirty="0">
              <a:solidFill>
                <a:schemeClr val="tx1"/>
              </a:solidFill>
            </a:endParaRPr>
          </a:p>
          <a:p>
            <a:pPr marL="457200" indent="-457200">
              <a:buAutoNum type="alphaLcParenR"/>
            </a:pPr>
            <a:r>
              <a:rPr lang="en-US" sz="2000" dirty="0">
                <a:solidFill>
                  <a:schemeClr val="tx1"/>
                </a:solidFill>
              </a:rPr>
              <a:t>Partnership with ADA (American Dental Association) </a:t>
            </a:r>
          </a:p>
          <a:p>
            <a:endParaRPr lang="en-US" sz="2000" dirty="0">
              <a:solidFill>
                <a:schemeClr val="tx1"/>
              </a:solidFill>
            </a:endParaRPr>
          </a:p>
          <a:p>
            <a:pPr marL="800100" lvl="1" indent="-342900">
              <a:buFont typeface="+mj-lt"/>
              <a:buAutoNum type="arabicPeriod"/>
            </a:pPr>
            <a:r>
              <a:rPr lang="en-US" sz="1600" dirty="0">
                <a:solidFill>
                  <a:schemeClr val="tx1"/>
                </a:solidFill>
              </a:rPr>
              <a:t>Dentist and Staff Referral Program:  each referral earns $ for Dentist or Staff member,  and $ to </a:t>
            </a:r>
            <a:r>
              <a:rPr lang="en-US" sz="1600" dirty="0">
                <a:solidFill>
                  <a:schemeClr val="tx1"/>
                </a:solidFill>
                <a:hlinkClick r:id="rId2"/>
              </a:rPr>
              <a:t>Give Kids A Smile Foundation</a:t>
            </a:r>
            <a:r>
              <a:rPr lang="en-US" sz="1600" dirty="0">
                <a:solidFill>
                  <a:schemeClr val="tx1"/>
                </a:solidFill>
              </a:rPr>
              <a:t>. </a:t>
            </a: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61412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98854"/>
            <a:ext cx="10515600" cy="456958"/>
          </a:xfrm>
        </p:spPr>
        <p:txBody>
          <a:bodyPr>
            <a:noAutofit/>
          </a:bodyPr>
          <a:lstStyle/>
          <a:p>
            <a:r>
              <a:rPr lang="en-US" sz="2800" b="1" i="1" dirty="0">
                <a:solidFill>
                  <a:schemeClr val="accent5">
                    <a:lumMod val="50000"/>
                  </a:schemeClr>
                </a:solidFill>
                <a:latin typeface="Calibri Light" panose="020F0302020204030204" pitchFamily="34" charset="0"/>
                <a:cs typeface="Calibri Light" panose="020F0302020204030204" pitchFamily="34" charset="0"/>
              </a:rPr>
              <a:t>Phase 2 Features</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8200" y="555812"/>
            <a:ext cx="10515600" cy="6203334"/>
          </a:xfrm>
        </p:spPr>
        <p:txBody>
          <a:bodyPr>
            <a:normAutofit/>
          </a:bodyPr>
          <a:lstStyle/>
          <a:p>
            <a:endParaRPr lang="en-US" sz="2000" b="1" dirty="0">
              <a:solidFill>
                <a:schemeClr val="tx1"/>
              </a:solidFill>
            </a:endParaRPr>
          </a:p>
          <a:p>
            <a:endParaRPr lang="en-US" sz="3300" dirty="0">
              <a:solidFill>
                <a:schemeClr val="tx1"/>
              </a:solidFill>
            </a:endParaRPr>
          </a:p>
          <a:p>
            <a:pPr marL="457200" indent="-457200">
              <a:buAutoNum type="arabicPeriod"/>
            </a:pPr>
            <a:r>
              <a:rPr lang="en-US" dirty="0" err="1">
                <a:solidFill>
                  <a:schemeClr val="tx1"/>
                </a:solidFill>
              </a:rPr>
              <a:t>Equipfax</a:t>
            </a:r>
            <a:endParaRPr lang="en-US" dirty="0">
              <a:solidFill>
                <a:schemeClr val="tx1"/>
              </a:solidFill>
            </a:endParaRPr>
          </a:p>
          <a:p>
            <a:pPr marL="457200" indent="-457200">
              <a:buAutoNum type="arabicPeriod"/>
            </a:pPr>
            <a:r>
              <a:rPr lang="en-US" dirty="0">
                <a:solidFill>
                  <a:schemeClr val="tx1"/>
                </a:solidFill>
              </a:rPr>
              <a:t>Equipment Reviews</a:t>
            </a:r>
          </a:p>
          <a:p>
            <a:pPr marL="457200" indent="-457200">
              <a:buAutoNum type="arabicPeriod"/>
            </a:pPr>
            <a:r>
              <a:rPr lang="en-US" dirty="0">
                <a:solidFill>
                  <a:schemeClr val="tx1"/>
                </a:solidFill>
              </a:rPr>
              <a:t>Lead Generation</a:t>
            </a:r>
          </a:p>
          <a:p>
            <a:endParaRPr lang="en-US" sz="2800" dirty="0">
              <a:solidFill>
                <a:schemeClr val="tx1"/>
              </a:solidFill>
            </a:endParaRPr>
          </a:p>
        </p:txBody>
      </p:sp>
    </p:spTree>
    <p:extLst>
      <p:ext uri="{BB962C8B-B14F-4D97-AF65-F5344CB8AC3E}">
        <p14:creationId xmlns:p14="http://schemas.microsoft.com/office/powerpoint/2010/main" val="354553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44550" y="-8793"/>
            <a:ext cx="10502900" cy="1055078"/>
          </a:xfrm>
        </p:spPr>
        <p:txBody>
          <a:bodyPr>
            <a:normAutofit fontScale="90000"/>
          </a:bodyPr>
          <a:lstStyle/>
          <a:p>
            <a:br>
              <a:rPr lang="en-US" sz="2700" b="1" dirty="0"/>
            </a:br>
            <a:r>
              <a:rPr lang="en-US" sz="2700" b="1" i="1" dirty="0">
                <a:solidFill>
                  <a:schemeClr val="accent5">
                    <a:lumMod val="50000"/>
                  </a:schemeClr>
                </a:solidFill>
              </a:rPr>
              <a:t>Phase 2</a:t>
            </a:r>
            <a:br>
              <a:rPr lang="en-US" sz="2700" b="1" i="1" dirty="0">
                <a:solidFill>
                  <a:schemeClr val="accent5">
                    <a:lumMod val="50000"/>
                  </a:schemeClr>
                </a:solidFill>
              </a:rPr>
            </a:br>
            <a:br>
              <a:rPr lang="en-US" sz="2700" b="1" i="1" dirty="0">
                <a:solidFill>
                  <a:schemeClr val="accent5">
                    <a:lumMod val="50000"/>
                  </a:schemeClr>
                </a:solidFill>
              </a:rPr>
            </a:br>
            <a:r>
              <a:rPr lang="en-US" sz="2700" b="1" dirty="0">
                <a:solidFill>
                  <a:srgbClr val="00B0F0"/>
                </a:solidFill>
              </a:rPr>
              <a:t>3. </a:t>
            </a:r>
            <a:r>
              <a:rPr lang="en-US" sz="2700" b="1" dirty="0" err="1">
                <a:solidFill>
                  <a:srgbClr val="00B0F0"/>
                </a:solidFill>
              </a:rPr>
              <a:t>Equipfax</a:t>
            </a:r>
            <a:r>
              <a:rPr lang="en-US" sz="2700" b="1" dirty="0">
                <a:solidFill>
                  <a:srgbClr val="00B0F0"/>
                </a:solidFill>
              </a:rPr>
              <a:t>  -  Carfax for equipment </a:t>
            </a:r>
            <a:r>
              <a:rPr lang="en-US" sz="2000" dirty="0"/>
              <a:t>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a:bodyPr>
          <a:lstStyle/>
          <a:p>
            <a:endParaRPr lang="en-US" sz="1800" dirty="0">
              <a:solidFill>
                <a:schemeClr val="tx1"/>
              </a:solidFill>
            </a:endParaRPr>
          </a:p>
          <a:p>
            <a:pPr marL="342900" indent="-342900">
              <a:buFont typeface="+mj-lt"/>
              <a:buAutoNum type="alphaLcParenR"/>
            </a:pPr>
            <a:r>
              <a:rPr lang="en-US" sz="2000" dirty="0">
                <a:solidFill>
                  <a:schemeClr val="tx1"/>
                </a:solidFill>
              </a:rPr>
              <a:t>  Maintenance Records </a:t>
            </a:r>
          </a:p>
          <a:p>
            <a:pPr marL="342900" indent="-342900">
              <a:buFont typeface="+mj-lt"/>
              <a:buAutoNum type="alphaLcParenR"/>
            </a:pPr>
            <a:r>
              <a:rPr lang="en-US" sz="2000" dirty="0">
                <a:solidFill>
                  <a:schemeClr val="tx1"/>
                </a:solidFill>
              </a:rPr>
              <a:t>  Repair Records </a:t>
            </a:r>
          </a:p>
          <a:p>
            <a:pPr marL="342900" indent="-342900">
              <a:buFont typeface="+mj-lt"/>
              <a:buAutoNum type="alphaLcParenR"/>
            </a:pPr>
            <a:r>
              <a:rPr lang="en-US" sz="2000" dirty="0">
                <a:solidFill>
                  <a:schemeClr val="tx1"/>
                </a:solidFill>
              </a:rPr>
              <a:t>  Equipment Health rating – number and cost of repair comps across userbase</a:t>
            </a:r>
          </a:p>
          <a:p>
            <a:pPr marL="342900" indent="-342900">
              <a:buFont typeface="+mj-lt"/>
              <a:buAutoNum type="alphaLcParenR"/>
            </a:pPr>
            <a:r>
              <a:rPr lang="en-US" sz="2000" dirty="0">
                <a:solidFill>
                  <a:schemeClr val="tx1"/>
                </a:solidFill>
              </a:rPr>
              <a:t>  Estimated individual equipment value for buying and selling used equipment</a:t>
            </a:r>
          </a:p>
          <a:p>
            <a:r>
              <a:rPr lang="en-US" sz="2000" dirty="0">
                <a:solidFill>
                  <a:schemeClr val="tx1"/>
                </a:solidFill>
              </a:rPr>
              <a:t>	1) Web crawler to find used equipment value</a:t>
            </a:r>
          </a:p>
          <a:p>
            <a:r>
              <a:rPr lang="en-US" sz="2000" dirty="0">
                <a:solidFill>
                  <a:schemeClr val="tx1"/>
                </a:solidFill>
              </a:rPr>
              <a:t>	2) Narrowed down by equipment health rating</a:t>
            </a:r>
          </a:p>
          <a:p>
            <a:pPr marL="457200" indent="-457200">
              <a:buAutoNum type="alphaLcParenR" startAt="5"/>
            </a:pPr>
            <a:r>
              <a:rPr lang="en-US" sz="2000" dirty="0">
                <a:solidFill>
                  <a:schemeClr val="tx1"/>
                </a:solidFill>
              </a:rPr>
              <a:t>Office Valuation assistance when buying/selling practice (costs the office $$$ to have someone come in and value equipment) </a:t>
            </a:r>
          </a:p>
          <a:p>
            <a:endParaRPr lang="en-US" sz="1800" dirty="0">
              <a:solidFill>
                <a:schemeClr val="tx1"/>
              </a:solidFill>
            </a:endParaRPr>
          </a:p>
        </p:txBody>
      </p:sp>
    </p:spTree>
    <p:extLst>
      <p:ext uri="{BB962C8B-B14F-4D97-AF65-F5344CB8AC3E}">
        <p14:creationId xmlns:p14="http://schemas.microsoft.com/office/powerpoint/2010/main" val="31049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61544"/>
            <a:ext cx="10528300" cy="1012629"/>
          </a:xfrm>
        </p:spPr>
        <p:txBody>
          <a:bodyPr>
            <a:noAutofit/>
          </a:bodyPr>
          <a:lstStyle/>
          <a:p>
            <a:r>
              <a:rPr lang="en-US" sz="2400" b="1" i="1" dirty="0">
                <a:solidFill>
                  <a:schemeClr val="accent5">
                    <a:lumMod val="50000"/>
                  </a:schemeClr>
                </a:solidFill>
              </a:rPr>
              <a:t>Phase 2 </a:t>
            </a:r>
            <a:br>
              <a:rPr lang="en-US" sz="2400" b="1" i="1" dirty="0">
                <a:solidFill>
                  <a:schemeClr val="accent5">
                    <a:lumMod val="50000"/>
                  </a:schemeClr>
                </a:solidFill>
              </a:rPr>
            </a:br>
            <a:br>
              <a:rPr lang="en-US" sz="2400" b="1" i="1" dirty="0">
                <a:solidFill>
                  <a:schemeClr val="accent5">
                    <a:lumMod val="50000"/>
                  </a:schemeClr>
                </a:solidFill>
              </a:rPr>
            </a:br>
            <a:r>
              <a:rPr lang="en-US" sz="2400" b="1" dirty="0">
                <a:solidFill>
                  <a:srgbClr val="00B0F0"/>
                </a:solidFill>
              </a:rPr>
              <a:t>5. Equipment Reviews-  </a:t>
            </a:r>
            <a:r>
              <a:rPr lang="en-US" sz="2400" b="1" dirty="0">
                <a:solidFill>
                  <a:schemeClr val="accent2">
                    <a:lumMod val="75000"/>
                  </a:schemeClr>
                </a:solidFill>
              </a:rPr>
              <a:t>hard ?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a:bodyPr>
          <a:lstStyle/>
          <a:p>
            <a:endParaRPr lang="en-US" sz="2000" dirty="0">
              <a:solidFill>
                <a:schemeClr val="tx1"/>
              </a:solidFill>
            </a:endParaRPr>
          </a:p>
          <a:p>
            <a:r>
              <a:rPr lang="en-US" sz="2000" dirty="0">
                <a:solidFill>
                  <a:schemeClr val="tx1"/>
                </a:solidFill>
              </a:rPr>
              <a:t>Equipment reviews  - Categorize reviews based on user type</a:t>
            </a:r>
          </a:p>
          <a:p>
            <a:pPr marL="342900" indent="-342900">
              <a:buFont typeface="+mj-lt"/>
              <a:buAutoNum type="alphaLcParenR"/>
            </a:pPr>
            <a:r>
              <a:rPr lang="en-US" sz="2000" dirty="0">
                <a:solidFill>
                  <a:schemeClr val="tx1"/>
                </a:solidFill>
              </a:rPr>
              <a:t>Tech </a:t>
            </a:r>
          </a:p>
          <a:p>
            <a:pPr marL="342900" indent="-342900">
              <a:buFont typeface="+mj-lt"/>
              <a:buAutoNum type="alphaLcParenR"/>
            </a:pPr>
            <a:r>
              <a:rPr lang="en-US" sz="2000" dirty="0">
                <a:solidFill>
                  <a:schemeClr val="tx1"/>
                </a:solidFill>
              </a:rPr>
              <a:t>Dr</a:t>
            </a:r>
          </a:p>
          <a:p>
            <a:pPr marL="342900" indent="-342900">
              <a:buFont typeface="+mj-lt"/>
              <a:buAutoNum type="alphaLcParenR"/>
            </a:pPr>
            <a:r>
              <a:rPr lang="en-US" sz="2000" dirty="0">
                <a:solidFill>
                  <a:schemeClr val="tx1"/>
                </a:solidFill>
              </a:rPr>
              <a:t>Staff</a:t>
            </a:r>
          </a:p>
          <a:p>
            <a:pPr marL="342900" indent="-342900">
              <a:buFont typeface="+mj-lt"/>
              <a:buAutoNum type="alphaLcParenR"/>
            </a:pPr>
            <a:r>
              <a:rPr lang="en-US" sz="2000" dirty="0">
                <a:solidFill>
                  <a:schemeClr val="tx1"/>
                </a:solidFill>
              </a:rPr>
              <a:t>Sales Rep</a:t>
            </a:r>
          </a:p>
        </p:txBody>
      </p:sp>
    </p:spTree>
    <p:extLst>
      <p:ext uri="{BB962C8B-B14F-4D97-AF65-F5344CB8AC3E}">
        <p14:creationId xmlns:p14="http://schemas.microsoft.com/office/powerpoint/2010/main" val="170203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0"/>
            <a:ext cx="10515600" cy="977461"/>
          </a:xfrm>
        </p:spPr>
        <p:txBody>
          <a:bodyPr>
            <a:normAutofit fontScale="90000"/>
          </a:bodyPr>
          <a:lstStyle/>
          <a:p>
            <a:br>
              <a:rPr lang="en-US" sz="2400" b="1" dirty="0"/>
            </a:br>
            <a:br>
              <a:rPr lang="en-US" sz="2400" b="1" dirty="0"/>
            </a:br>
            <a:r>
              <a:rPr lang="en-US" sz="2400" b="1" i="1" dirty="0">
                <a:solidFill>
                  <a:schemeClr val="accent5">
                    <a:lumMod val="50000"/>
                  </a:schemeClr>
                </a:solidFill>
              </a:rPr>
              <a:t>Phase 2 </a:t>
            </a:r>
            <a:br>
              <a:rPr lang="en-US" sz="2400" b="1" i="1" dirty="0">
                <a:solidFill>
                  <a:schemeClr val="accent5">
                    <a:lumMod val="50000"/>
                  </a:schemeClr>
                </a:solidFill>
              </a:rPr>
            </a:br>
            <a:br>
              <a:rPr lang="en-US" sz="2400" b="1" i="1" dirty="0">
                <a:solidFill>
                  <a:schemeClr val="accent5">
                    <a:lumMod val="50000"/>
                  </a:schemeClr>
                </a:solidFill>
              </a:rPr>
            </a:br>
            <a:r>
              <a:rPr lang="en-US" sz="2400" b="1" dirty="0">
                <a:solidFill>
                  <a:srgbClr val="00B0F0"/>
                </a:solidFill>
              </a:rPr>
              <a:t>6. Lead Gen-  if possible</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lnSpcReduction="10000"/>
          </a:bodyPr>
          <a:lstStyle/>
          <a:p>
            <a:endParaRPr lang="en-US" sz="2000" dirty="0">
              <a:solidFill>
                <a:schemeClr val="tx1"/>
              </a:solidFill>
            </a:endParaRPr>
          </a:p>
          <a:p>
            <a:r>
              <a:rPr lang="en-US" sz="2000" dirty="0">
                <a:solidFill>
                  <a:schemeClr val="tx1"/>
                </a:solidFill>
              </a:rPr>
              <a:t>Lead generation tool. Select criteria to narrow sales and marketing focus</a:t>
            </a:r>
          </a:p>
          <a:p>
            <a:endParaRPr lang="en-US" sz="2000" dirty="0">
              <a:solidFill>
                <a:schemeClr val="tx1"/>
              </a:solidFill>
            </a:endParaRPr>
          </a:p>
          <a:p>
            <a:r>
              <a:rPr lang="en-US" sz="2000" dirty="0">
                <a:solidFill>
                  <a:schemeClr val="tx1"/>
                </a:solidFill>
              </a:rPr>
              <a:t>Criteria:</a:t>
            </a:r>
          </a:p>
          <a:p>
            <a:pPr marL="342900" indent="-342900">
              <a:buFont typeface="+mj-lt"/>
              <a:buAutoNum type="alphaLcPeriod"/>
            </a:pPr>
            <a:r>
              <a:rPr lang="en-US" sz="2000" dirty="0">
                <a:solidFill>
                  <a:schemeClr val="tx1"/>
                </a:solidFill>
              </a:rPr>
              <a:t>Location of office</a:t>
            </a:r>
          </a:p>
          <a:p>
            <a:pPr marL="342900" indent="-342900">
              <a:buFont typeface="+mj-lt"/>
              <a:buAutoNum type="alphaLcPeriod"/>
            </a:pPr>
            <a:r>
              <a:rPr lang="en-US" sz="2000" dirty="0">
                <a:solidFill>
                  <a:schemeClr val="tx1"/>
                </a:solidFill>
              </a:rPr>
              <a:t>Size of office</a:t>
            </a:r>
          </a:p>
          <a:p>
            <a:pPr marL="342900" indent="-342900">
              <a:buFont typeface="+mj-lt"/>
              <a:buAutoNum type="alphaLcPeriod"/>
            </a:pPr>
            <a:r>
              <a:rPr lang="en-US" sz="2000" dirty="0">
                <a:solidFill>
                  <a:schemeClr val="tx1"/>
                </a:solidFill>
              </a:rPr>
              <a:t>Type of equipment</a:t>
            </a:r>
          </a:p>
          <a:p>
            <a:pPr marL="342900" indent="-342900">
              <a:buFont typeface="+mj-lt"/>
              <a:buAutoNum type="alphaLcPeriod"/>
            </a:pPr>
            <a:r>
              <a:rPr lang="en-US" sz="2000" dirty="0">
                <a:solidFill>
                  <a:schemeClr val="tx1"/>
                </a:solidFill>
              </a:rPr>
              <a:t>Age of equipment</a:t>
            </a:r>
          </a:p>
          <a:p>
            <a:pPr marL="342900" indent="-342900">
              <a:buFont typeface="+mj-lt"/>
              <a:buAutoNum type="alphaLcPeriod"/>
            </a:pPr>
            <a:r>
              <a:rPr lang="en-US" sz="2000" dirty="0">
                <a:solidFill>
                  <a:schemeClr val="tx1"/>
                </a:solidFill>
              </a:rPr>
              <a:t>Repair dollars spent </a:t>
            </a:r>
          </a:p>
          <a:p>
            <a:endParaRPr lang="en-US" sz="2000" dirty="0">
              <a:solidFill>
                <a:schemeClr val="tx1"/>
              </a:solidFill>
            </a:endParaRPr>
          </a:p>
          <a:p>
            <a:r>
              <a:rPr lang="en-US" sz="2000" dirty="0">
                <a:solidFill>
                  <a:schemeClr val="tx1"/>
                </a:solidFill>
              </a:rPr>
              <a:t>Examples:</a:t>
            </a:r>
          </a:p>
          <a:p>
            <a:pPr marL="342900" indent="-342900">
              <a:buFont typeface="+mj-lt"/>
              <a:buAutoNum type="alphaLcPeriod"/>
            </a:pPr>
            <a:r>
              <a:rPr lang="en-US" sz="2000" dirty="0">
                <a:solidFill>
                  <a:schemeClr val="tx1"/>
                </a:solidFill>
              </a:rPr>
              <a:t>Target offices with autoclaves 7 years and older</a:t>
            </a:r>
          </a:p>
          <a:p>
            <a:pPr marL="342900" indent="-342900">
              <a:buFont typeface="+mj-lt"/>
              <a:buAutoNum type="alphaLcPeriod"/>
            </a:pPr>
            <a:r>
              <a:rPr lang="en-US" sz="2000" dirty="0">
                <a:solidFill>
                  <a:schemeClr val="tx1"/>
                </a:solidFill>
              </a:rPr>
              <a:t>Target offices with 8 operatories or more with only one autoclave</a:t>
            </a:r>
          </a:p>
        </p:txBody>
      </p:sp>
    </p:spTree>
    <p:extLst>
      <p:ext uri="{BB962C8B-B14F-4D97-AF65-F5344CB8AC3E}">
        <p14:creationId xmlns:p14="http://schemas.microsoft.com/office/powerpoint/2010/main" val="198395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98854"/>
            <a:ext cx="10515600" cy="456958"/>
          </a:xfrm>
        </p:spPr>
        <p:txBody>
          <a:bodyPr>
            <a:noAutofit/>
          </a:bodyPr>
          <a:lstStyle/>
          <a:p>
            <a:r>
              <a:rPr lang="en-US" sz="2800" b="1" i="1" dirty="0">
                <a:solidFill>
                  <a:schemeClr val="accent5">
                    <a:lumMod val="50000"/>
                  </a:schemeClr>
                </a:solidFill>
                <a:latin typeface="Calibri Light" panose="020F0302020204030204" pitchFamily="34" charset="0"/>
                <a:cs typeface="Calibri Light" panose="020F0302020204030204" pitchFamily="34" charset="0"/>
              </a:rPr>
              <a:t>Phase 3 Features</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8200" y="555812"/>
            <a:ext cx="10515600" cy="6203334"/>
          </a:xfrm>
        </p:spPr>
        <p:txBody>
          <a:bodyPr>
            <a:normAutofit/>
          </a:bodyPr>
          <a:lstStyle/>
          <a:p>
            <a:endParaRPr lang="en-US" sz="3300" dirty="0">
              <a:solidFill>
                <a:schemeClr val="tx1"/>
              </a:solidFill>
            </a:endParaRPr>
          </a:p>
          <a:p>
            <a:pPr marL="457200" indent="-457200">
              <a:buAutoNum type="arabicPeriod"/>
            </a:pPr>
            <a:r>
              <a:rPr lang="en-US" sz="2000" dirty="0">
                <a:solidFill>
                  <a:schemeClr val="tx1"/>
                </a:solidFill>
              </a:rPr>
              <a:t>IoT</a:t>
            </a:r>
          </a:p>
          <a:p>
            <a:pPr marL="457200" indent="-457200">
              <a:buFont typeface="Arial" panose="020B0604020202020204" pitchFamily="34" charset="0"/>
              <a:buAutoNum type="arabicPeriod"/>
            </a:pPr>
            <a:r>
              <a:rPr lang="en-US" sz="2000" dirty="0">
                <a:solidFill>
                  <a:schemeClr val="tx1"/>
                </a:solidFill>
              </a:rPr>
              <a:t>Medical Veterinary and Lab</a:t>
            </a:r>
          </a:p>
          <a:p>
            <a:pPr marL="457200" indent="-457200">
              <a:buFont typeface="Arial" panose="020B0604020202020204" pitchFamily="34" charset="0"/>
              <a:buAutoNum type="arabicPeriod"/>
            </a:pPr>
            <a:r>
              <a:rPr lang="en-US" sz="2000" dirty="0">
                <a:solidFill>
                  <a:schemeClr val="tx1"/>
                </a:solidFill>
              </a:rPr>
              <a:t>Internet connected equipment HUB</a:t>
            </a:r>
          </a:p>
        </p:txBody>
      </p:sp>
    </p:spTree>
    <p:extLst>
      <p:ext uri="{BB962C8B-B14F-4D97-AF65-F5344CB8AC3E}">
        <p14:creationId xmlns:p14="http://schemas.microsoft.com/office/powerpoint/2010/main" val="423072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98854"/>
            <a:ext cx="10515600" cy="1010417"/>
          </a:xfrm>
        </p:spPr>
        <p:txBody>
          <a:bodyPr>
            <a:noAutofit/>
          </a:bodyPr>
          <a:lstStyle/>
          <a:p>
            <a:r>
              <a:rPr lang="en-US" sz="2400" b="1" i="1" dirty="0">
                <a:solidFill>
                  <a:schemeClr val="accent5">
                    <a:lumMod val="50000"/>
                  </a:schemeClr>
                </a:solidFill>
              </a:rPr>
              <a:t>Phase 3</a:t>
            </a:r>
            <a:br>
              <a:rPr lang="en-US" sz="2400" b="1" dirty="0"/>
            </a:br>
            <a:br>
              <a:rPr lang="en-US" sz="2400" b="1" dirty="0"/>
            </a:br>
            <a:r>
              <a:rPr lang="en-US" sz="2400" b="1" dirty="0">
                <a:solidFill>
                  <a:srgbClr val="00B0F0"/>
                </a:solidFill>
              </a:rPr>
              <a:t>1. IoT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a:bodyPr>
          <a:lstStyle/>
          <a:p>
            <a:endParaRPr lang="en-US" sz="1800" dirty="0">
              <a:solidFill>
                <a:schemeClr val="tx1"/>
              </a:solidFill>
            </a:endParaRPr>
          </a:p>
          <a:p>
            <a:pPr marL="342900" indent="-342900">
              <a:buFont typeface="+mj-lt"/>
              <a:buAutoNum type="alphaLcParenR"/>
            </a:pPr>
            <a:r>
              <a:rPr lang="en-US" sz="2000" dirty="0">
                <a:solidFill>
                  <a:schemeClr val="tx1"/>
                </a:solidFill>
              </a:rPr>
              <a:t>Sensors on Equipment with cycle/</a:t>
            </a:r>
            <a:r>
              <a:rPr lang="en-US" sz="2000" dirty="0" err="1">
                <a:solidFill>
                  <a:schemeClr val="tx1"/>
                </a:solidFill>
              </a:rPr>
              <a:t>hr</a:t>
            </a:r>
            <a:r>
              <a:rPr lang="en-US" sz="2000" dirty="0">
                <a:solidFill>
                  <a:schemeClr val="tx1"/>
                </a:solidFill>
              </a:rPr>
              <a:t> counter (autoclaves, washers, vacuum, compressor) </a:t>
            </a:r>
          </a:p>
          <a:p>
            <a:pPr marL="342900" indent="-342900">
              <a:buAutoNum type="alphaLcParenR"/>
            </a:pPr>
            <a:endParaRPr lang="en-US" sz="1800" dirty="0">
              <a:solidFill>
                <a:schemeClr val="tx1"/>
              </a:solidFill>
            </a:endParaRPr>
          </a:p>
          <a:p>
            <a:pPr marL="800100" lvl="1" indent="-342900">
              <a:buFont typeface="+mj-lt"/>
              <a:buAutoNum type="arabicPeriod"/>
            </a:pPr>
            <a:r>
              <a:rPr lang="en-US" sz="1800" dirty="0">
                <a:solidFill>
                  <a:schemeClr val="tx1"/>
                </a:solidFill>
              </a:rPr>
              <a:t>Cycle count</a:t>
            </a:r>
          </a:p>
          <a:p>
            <a:pPr marL="800100" lvl="1" indent="-342900">
              <a:buFont typeface="+mj-lt"/>
              <a:buAutoNum type="arabicPeriod"/>
            </a:pPr>
            <a:r>
              <a:rPr lang="en-US" sz="1800" dirty="0">
                <a:solidFill>
                  <a:schemeClr val="tx1"/>
                </a:solidFill>
              </a:rPr>
              <a:t>Diagnostics</a:t>
            </a:r>
          </a:p>
          <a:p>
            <a:pPr marL="800100" lvl="1" indent="-342900">
              <a:buFont typeface="+mj-lt"/>
              <a:buAutoNum type="arabicPeriod"/>
            </a:pPr>
            <a:r>
              <a:rPr lang="en-US" sz="1800" dirty="0">
                <a:solidFill>
                  <a:schemeClr val="tx1"/>
                </a:solidFill>
              </a:rPr>
              <a:t>Remote Login for troubleshooting </a:t>
            </a:r>
          </a:p>
          <a:p>
            <a:pPr marL="800100" lvl="1" indent="-342900">
              <a:buFont typeface="+mj-lt"/>
              <a:buAutoNum type="arabicPeriod"/>
            </a:pPr>
            <a:r>
              <a:rPr lang="en-US" sz="1800" dirty="0">
                <a:solidFill>
                  <a:schemeClr val="tx1"/>
                </a:solidFill>
              </a:rPr>
              <a:t>Error code</a:t>
            </a:r>
          </a:p>
          <a:p>
            <a:endParaRPr lang="en-US" sz="1800" dirty="0">
              <a:solidFill>
                <a:schemeClr val="tx1"/>
              </a:solidFill>
            </a:endParaRPr>
          </a:p>
          <a:p>
            <a:endParaRPr lang="en-US" sz="1800" dirty="0">
              <a:solidFill>
                <a:schemeClr val="tx1"/>
              </a:solidFill>
            </a:endParaRPr>
          </a:p>
          <a:p>
            <a:r>
              <a:rPr lang="en-US" sz="1800" dirty="0">
                <a:solidFill>
                  <a:schemeClr val="tx1"/>
                </a:solidFill>
              </a:rPr>
              <a:t>Remote Equipment Access Portal –some equipment allows remote access to remotely troubleshoot. Unique portal for each piece of equipment. There’s a need for a portal to bring all connected devices together to give access to all connected equipment in one place for remote monitoring and troubleshooting. </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287022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9" descr="Tooth">
            <a:extLst>
              <a:ext uri="{FF2B5EF4-FFF2-40B4-BE49-F238E27FC236}">
                <a16:creationId xmlns:a16="http://schemas.microsoft.com/office/drawing/2014/main" id="{901B5482-337F-CB4E-80AA-84F588E9490F}"/>
              </a:ext>
            </a:extLst>
          </p:cNvPr>
          <p:cNvPicPr>
            <a:picLocks noChangeAspect="1"/>
          </p:cNvPicPr>
          <p:nvPr/>
        </p:nvPicPr>
        <p:blipFill>
          <a:blip r:embed="rId2">
            <a:alphaModFix amt="83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908" y="366034"/>
            <a:ext cx="3109133" cy="3726077"/>
          </a:xfrm>
          <a:custGeom>
            <a:avLst/>
            <a:gdLst/>
            <a:ahLst/>
            <a:cxnLst/>
            <a:rect l="l" t="t" r="r" b="b"/>
            <a:pathLst>
              <a:path w="4141760" h="4377846">
                <a:moveTo>
                  <a:pt x="0" y="0"/>
                </a:moveTo>
                <a:lnTo>
                  <a:pt x="4141760" y="0"/>
                </a:lnTo>
                <a:lnTo>
                  <a:pt x="4141760" y="4377846"/>
                </a:lnTo>
                <a:lnTo>
                  <a:pt x="0" y="4377846"/>
                </a:lnTo>
                <a:close/>
              </a:path>
            </a:pathLst>
          </a:custGeom>
          <a:effectLst>
            <a:glow rad="266700">
              <a:schemeClr val="accent1">
                <a:alpha val="15000"/>
              </a:schemeClr>
            </a:glow>
            <a:outerShdw blurRad="88900" dist="50800" dir="5400000" sx="103000" sy="103000" algn="ctr" rotWithShape="0">
              <a:srgbClr val="000000">
                <a:alpha val="40000"/>
              </a:srgbClr>
            </a:outerShdw>
            <a:reflection endPos="0" dist="50800" dir="5400000" sy="-100000" algn="bl" rotWithShape="0"/>
            <a:softEdge rad="0"/>
          </a:effectLst>
        </p:spPr>
      </p:pic>
      <p:sp>
        <p:nvSpPr>
          <p:cNvPr id="19" name="Text Placeholder 5">
            <a:extLst>
              <a:ext uri="{FF2B5EF4-FFF2-40B4-BE49-F238E27FC236}">
                <a16:creationId xmlns:a16="http://schemas.microsoft.com/office/drawing/2014/main" id="{C01F5897-127B-7440-9B2E-54FE35922A01}"/>
              </a:ext>
            </a:extLst>
          </p:cNvPr>
          <p:cNvSpPr>
            <a:spLocks noGrp="1"/>
          </p:cNvSpPr>
          <p:nvPr>
            <p:ph type="body" idx="1"/>
          </p:nvPr>
        </p:nvSpPr>
        <p:spPr>
          <a:xfrm>
            <a:off x="2976188" y="1"/>
            <a:ext cx="9215811" cy="6858000"/>
          </a:xfrm>
        </p:spPr>
        <p:txBody>
          <a:bodyPr vert="horz" lIns="91440" tIns="45720" rIns="91440" bIns="45720" rtlCol="0" anchor="b">
            <a:normAutofit/>
          </a:bodyPr>
          <a:lstStyle/>
          <a:p>
            <a:r>
              <a:rPr lang="en-US" b="1" i="1" dirty="0">
                <a:solidFill>
                  <a:schemeClr val="accent1"/>
                </a:solidFill>
              </a:rPr>
              <a:t> </a:t>
            </a:r>
          </a:p>
          <a:p>
            <a:pPr>
              <a:spcBef>
                <a:spcPts val="800"/>
              </a:spcBef>
            </a:pPr>
            <a:endParaRPr lang="en-US" sz="2200" dirty="0">
              <a:solidFill>
                <a:srgbClr val="000000"/>
              </a:solidFill>
            </a:endParaRPr>
          </a:p>
        </p:txBody>
      </p:sp>
      <p:pic>
        <p:nvPicPr>
          <p:cNvPr id="7" name="Graphic 9" descr="Tooth">
            <a:extLst>
              <a:ext uri="{FF2B5EF4-FFF2-40B4-BE49-F238E27FC236}">
                <a16:creationId xmlns:a16="http://schemas.microsoft.com/office/drawing/2014/main" id="{B89B06D0-2325-F549-8A38-F1F80752D30F}"/>
              </a:ext>
            </a:extLst>
          </p:cNvPr>
          <p:cNvPicPr>
            <a:picLocks noChangeAspect="1"/>
          </p:cNvPicPr>
          <p:nvPr/>
        </p:nvPicPr>
        <p:blipFill>
          <a:blip r:embed="rId4">
            <a:alphaModFix amt="92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156" y="447899"/>
            <a:ext cx="3562345" cy="3562345"/>
          </a:xfrm>
          <a:custGeom>
            <a:avLst/>
            <a:gdLst/>
            <a:ahLst/>
            <a:cxnLst/>
            <a:rect l="l" t="t" r="r" b="b"/>
            <a:pathLst>
              <a:path w="4141760" h="4377846">
                <a:moveTo>
                  <a:pt x="0" y="0"/>
                </a:moveTo>
                <a:lnTo>
                  <a:pt x="4141760" y="0"/>
                </a:lnTo>
                <a:lnTo>
                  <a:pt x="4141760" y="4377846"/>
                </a:lnTo>
                <a:lnTo>
                  <a:pt x="0" y="4377846"/>
                </a:lnTo>
                <a:close/>
              </a:path>
            </a:pathLst>
          </a:custGeom>
        </p:spPr>
      </p:pic>
      <p:pic>
        <p:nvPicPr>
          <p:cNvPr id="17" name="Picture 16" descr="Logo&#10;&#10;Description automatically generated">
            <a:extLst>
              <a:ext uri="{FF2B5EF4-FFF2-40B4-BE49-F238E27FC236}">
                <a16:creationId xmlns:a16="http://schemas.microsoft.com/office/drawing/2014/main" id="{7E9748FA-71AB-F94D-8756-848A42B625A8}"/>
              </a:ext>
            </a:extLst>
          </p:cNvPr>
          <p:cNvPicPr>
            <a:picLocks noChangeAspect="1"/>
          </p:cNvPicPr>
          <p:nvPr/>
        </p:nvPicPr>
        <p:blipFill>
          <a:blip r:embed="rId6">
            <a:duotone>
              <a:schemeClr val="accent5">
                <a:shade val="45000"/>
                <a:satMod val="135000"/>
              </a:schemeClr>
              <a:prstClr val="white"/>
            </a:duotone>
            <a:alphaModFix amt="72000"/>
            <a:extLst>
              <a:ext uri="{BEBA8EAE-BF5A-486C-A8C5-ECC9F3942E4B}">
                <a14:imgProps xmlns:a14="http://schemas.microsoft.com/office/drawing/2010/main">
                  <a14:imgLayer r:embed="rId7">
                    <a14:imgEffect>
                      <a14:artisticPhotocopy/>
                    </a14:imgEffect>
                    <a14:imgEffect>
                      <a14:sharpenSoften amount="8000"/>
                    </a14:imgEffect>
                    <a14:imgEffect>
                      <a14:colorTemperature colorTemp="6060"/>
                    </a14:imgEffect>
                    <a14:imgEffect>
                      <a14:saturation sat="184000"/>
                    </a14:imgEffect>
                    <a14:imgEffect>
                      <a14:brightnessContrast bright="-34000" contrast="-38000"/>
                    </a14:imgEffect>
                  </a14:imgLayer>
                </a14:imgProps>
              </a:ext>
              <a:ext uri="{837473B0-CC2E-450A-ABE3-18F120FF3D39}">
                <a1611:picAttrSrcUrl xmlns:a1611="http://schemas.microsoft.com/office/drawing/2016/11/main" r:id="rId8"/>
              </a:ext>
            </a:extLst>
          </a:blip>
          <a:stretch>
            <a:fillRect/>
          </a:stretch>
        </p:blipFill>
        <p:spPr>
          <a:xfrm rot="10062932" flipV="1">
            <a:off x="211305" y="893370"/>
            <a:ext cx="2090337" cy="1619054"/>
          </a:xfrm>
          <a:prstGeom prst="rect">
            <a:avLst/>
          </a:prstGeom>
          <a:effectLst>
            <a:outerShdw blurRad="63500" sx="102000" sy="102000" algn="ctr" rotWithShape="0">
              <a:prstClr val="black">
                <a:alpha val="17000"/>
              </a:prstClr>
            </a:outerShdw>
          </a:effectLst>
          <a:scene3d>
            <a:camera prst="orthographicFront"/>
            <a:lightRig rig="threePt" dir="t"/>
          </a:scene3d>
          <a:sp3d extrusionH="76200" prstMaterial="translucentPowder">
            <a:extrusionClr>
              <a:schemeClr val="accent1">
                <a:lumMod val="60000"/>
                <a:lumOff val="40000"/>
              </a:schemeClr>
            </a:extrusionClr>
          </a:sp3d>
        </p:spPr>
      </p:pic>
      <p:sp>
        <p:nvSpPr>
          <p:cNvPr id="18" name="Title 2">
            <a:extLst>
              <a:ext uri="{FF2B5EF4-FFF2-40B4-BE49-F238E27FC236}">
                <a16:creationId xmlns:a16="http://schemas.microsoft.com/office/drawing/2014/main" id="{BECDB5B6-A9BF-7541-A951-C6FE56F92A69}"/>
              </a:ext>
            </a:extLst>
          </p:cNvPr>
          <p:cNvSpPr>
            <a:spLocks noGrp="1"/>
          </p:cNvSpPr>
          <p:nvPr>
            <p:ph type="title"/>
          </p:nvPr>
        </p:nvSpPr>
        <p:spPr>
          <a:xfrm rot="18966306">
            <a:off x="298007" y="1642838"/>
            <a:ext cx="1637620" cy="467300"/>
          </a:xfrm>
          <a:noFill/>
          <a:ln>
            <a:noFill/>
          </a:ln>
          <a:effectLst>
            <a:glow rad="114300">
              <a:schemeClr val="accent1"/>
            </a:glow>
            <a:outerShdw dist="50800" sx="1000" sy="1000" algn="ctr" rotWithShape="0">
              <a:srgbClr val="000000">
                <a:alpha val="32000"/>
              </a:srgbClr>
            </a:outerShdw>
            <a:reflection endPos="0" dir="5400000" sy="-100000" algn="bl" rotWithShape="0"/>
          </a:effectLst>
          <a:scene3d>
            <a:camera prst="orthographicFront"/>
            <a:lightRig rig="freezing" dir="t"/>
          </a:scene3d>
        </p:spPr>
        <p:txBody>
          <a:bodyPr>
            <a:noAutofit/>
          </a:bodyPr>
          <a:lstStyle/>
          <a:p>
            <a:r>
              <a:rPr lang="en-US" sz="2100" b="1" i="1" dirty="0">
                <a:solidFill>
                  <a:schemeClr val="accent1">
                    <a:lumMod val="75000"/>
                    <a:alpha val="53000"/>
                  </a:schemeClr>
                </a:solidFill>
                <a:latin typeface="Chalkboard SE" panose="03050602040202020205" pitchFamily="66" charset="77"/>
              </a:rPr>
              <a:t>DrWrench</a:t>
            </a:r>
          </a:p>
        </p:txBody>
      </p:sp>
      <p:sp>
        <p:nvSpPr>
          <p:cNvPr id="3" name="TextBox 2">
            <a:extLst>
              <a:ext uri="{FF2B5EF4-FFF2-40B4-BE49-F238E27FC236}">
                <a16:creationId xmlns:a16="http://schemas.microsoft.com/office/drawing/2014/main" id="{6FF94D5E-94F3-7045-959F-8E10C4244264}"/>
              </a:ext>
            </a:extLst>
          </p:cNvPr>
          <p:cNvSpPr txBox="1"/>
          <p:nvPr/>
        </p:nvSpPr>
        <p:spPr>
          <a:xfrm>
            <a:off x="2568927" y="-343972"/>
            <a:ext cx="9258300" cy="7448193"/>
          </a:xfrm>
          <a:prstGeom prst="rect">
            <a:avLst/>
          </a:prstGeom>
          <a:noFill/>
        </p:spPr>
        <p:txBody>
          <a:bodyPr wrap="square" rtlCol="0">
            <a:spAutoFit/>
          </a:bodyPr>
          <a:lstStyle/>
          <a:p>
            <a:endParaRPr lang="en-US" b="1" i="1" u="sng" dirty="0">
              <a:solidFill>
                <a:schemeClr val="accent5">
                  <a:lumMod val="50000"/>
                </a:schemeClr>
              </a:solidFill>
            </a:endParaRPr>
          </a:p>
          <a:p>
            <a:endParaRPr lang="en-US" sz="2100" b="1" i="1" u="sng" dirty="0">
              <a:solidFill>
                <a:schemeClr val="accent5">
                  <a:lumMod val="50000"/>
                </a:schemeClr>
              </a:solidFill>
            </a:endParaRPr>
          </a:p>
          <a:p>
            <a:r>
              <a:rPr lang="en-US" sz="2100" b="1" i="1" u="sng" dirty="0">
                <a:solidFill>
                  <a:schemeClr val="accent5">
                    <a:lumMod val="50000"/>
                  </a:schemeClr>
                </a:solidFill>
              </a:rPr>
              <a:t>Dental</a:t>
            </a:r>
            <a:r>
              <a:rPr lang="en-US" sz="2100" b="1" i="1" u="sng" dirty="0">
                <a:solidFill>
                  <a:schemeClr val="accent1"/>
                </a:solidFill>
              </a:rPr>
              <a:t> </a:t>
            </a:r>
            <a:r>
              <a:rPr lang="en-US" sz="2100" b="1" i="1" u="sng" dirty="0">
                <a:solidFill>
                  <a:schemeClr val="accent5">
                    <a:lumMod val="50000"/>
                  </a:schemeClr>
                </a:solidFill>
              </a:rPr>
              <a:t>Office Equipment CMMS</a:t>
            </a:r>
          </a:p>
          <a:p>
            <a:endParaRPr lang="en-US" dirty="0"/>
          </a:p>
          <a:p>
            <a:endParaRPr lang="en-US" dirty="0"/>
          </a:p>
          <a:p>
            <a:r>
              <a:rPr lang="en-US" dirty="0">
                <a:solidFill>
                  <a:srgbClr val="0070C0"/>
                </a:solidFill>
                <a:latin typeface="STXinwei" panose="02010800040101010101" pitchFamily="2" charset="-122"/>
                <a:ea typeface="STXinwei" panose="02010800040101010101" pitchFamily="2" charset="-122"/>
              </a:rPr>
              <a:t>DrWrench provides Doctors and Staff with all the necessary tools to execute adequate, timely maintenance and regulatory requirements with confidence. The stress, risk, and expense of not staying current with this ever-changing environment is diminished.  </a:t>
            </a:r>
          </a:p>
          <a:p>
            <a:endParaRPr lang="en-US" dirty="0">
              <a:solidFill>
                <a:srgbClr val="0070C0"/>
              </a:solidFill>
              <a:latin typeface="STXinwei" panose="02010800040101010101" pitchFamily="2" charset="-122"/>
              <a:ea typeface="STXinwei" panose="02010800040101010101" pitchFamily="2" charset="-122"/>
            </a:endParaRPr>
          </a:p>
          <a:p>
            <a:r>
              <a:rPr lang="en-US" dirty="0">
                <a:solidFill>
                  <a:srgbClr val="0070C0"/>
                </a:solidFill>
                <a:latin typeface="STXinwei" panose="02010800040101010101" pitchFamily="2" charset="-122"/>
                <a:ea typeface="STXinwei" panose="02010800040101010101" pitchFamily="2" charset="-122"/>
              </a:rPr>
              <a:t>Dental sales reps and techs also benefit from having all equipment documentation accessible in one easy to search location.  </a:t>
            </a:r>
          </a:p>
          <a:p>
            <a:r>
              <a:rPr lang="en-US" dirty="0">
                <a:solidFill>
                  <a:srgbClr val="0070C0"/>
                </a:solidFill>
                <a:latin typeface="STXinwei" panose="02010800040101010101" pitchFamily="2" charset="-122"/>
                <a:ea typeface="STXinwei" panose="02010800040101010101" pitchFamily="2" charset="-122"/>
              </a:rPr>
              <a:t> </a:t>
            </a:r>
          </a:p>
          <a:p>
            <a:r>
              <a:rPr lang="en-US" dirty="0"/>
              <a:t> </a:t>
            </a:r>
          </a:p>
          <a:p>
            <a:endParaRPr lang="en-US" sz="2000" dirty="0">
              <a:latin typeface="Vijaya" panose="020B0604020202020204" pitchFamily="34" charset="0"/>
              <a:cs typeface="Vijaya" panose="020B0604020202020204" pitchFamily="34" charset="0"/>
            </a:endParaRPr>
          </a:p>
          <a:p>
            <a:r>
              <a:rPr lang="en-US" sz="2000" b="1" i="1" dirty="0">
                <a:solidFill>
                  <a:srgbClr val="0070C0"/>
                </a:solidFill>
              </a:rPr>
              <a:t>Dr’s</a:t>
            </a:r>
            <a:r>
              <a:rPr lang="en-US" sz="2000" i="1" dirty="0">
                <a:solidFill>
                  <a:srgbClr val="0070C0"/>
                </a:solidFill>
              </a:rPr>
              <a:t>:  </a:t>
            </a:r>
            <a:r>
              <a:rPr lang="en-US" sz="1600" i="1" dirty="0"/>
              <a:t>Can now Verify staff is completing necessary and timely Maintenance and Regulatory requirements. Peace of Mind.</a:t>
            </a:r>
          </a:p>
          <a:p>
            <a:endParaRPr lang="en-US" sz="2000" i="1" dirty="0"/>
          </a:p>
          <a:p>
            <a:r>
              <a:rPr lang="en-US" sz="2000" b="1" i="1" dirty="0">
                <a:solidFill>
                  <a:srgbClr val="0070C0"/>
                </a:solidFill>
              </a:rPr>
              <a:t>Staff</a:t>
            </a:r>
            <a:r>
              <a:rPr lang="en-US" sz="2000" i="1" dirty="0">
                <a:solidFill>
                  <a:srgbClr val="0070C0"/>
                </a:solidFill>
              </a:rPr>
              <a:t>:  </a:t>
            </a:r>
            <a:r>
              <a:rPr lang="en-US" sz="1600" i="1" dirty="0"/>
              <a:t>No more Headaches trying to stay current with Maintenance and Regulatory protocols. Ensured the right protocols are being performed.  </a:t>
            </a:r>
          </a:p>
          <a:p>
            <a:endParaRPr lang="en-US" sz="2000" i="1" dirty="0"/>
          </a:p>
          <a:p>
            <a:r>
              <a:rPr lang="en-US" sz="2000" b="1" i="1" dirty="0">
                <a:solidFill>
                  <a:srgbClr val="0070C0"/>
                </a:solidFill>
              </a:rPr>
              <a:t>Multi-site Offices</a:t>
            </a:r>
            <a:r>
              <a:rPr lang="en-US" sz="2000" i="1" dirty="0">
                <a:solidFill>
                  <a:srgbClr val="0070C0"/>
                </a:solidFill>
              </a:rPr>
              <a:t>:  </a:t>
            </a:r>
            <a:r>
              <a:rPr lang="en-US" sz="1600" i="1" dirty="0"/>
              <a:t>Can now verify and track Maintenance and Regulatory requirements across their</a:t>
            </a:r>
          </a:p>
          <a:p>
            <a:r>
              <a:rPr lang="en-US" sz="1600" i="1" dirty="0"/>
              <a:t>entire network of offices.</a:t>
            </a:r>
          </a:p>
          <a:p>
            <a:endParaRPr lang="en-US" sz="1600" i="1" dirty="0"/>
          </a:p>
          <a:p>
            <a:r>
              <a:rPr lang="en-US" sz="2000" b="1" i="1" dirty="0">
                <a:solidFill>
                  <a:srgbClr val="0070C0"/>
                </a:solidFill>
              </a:rPr>
              <a:t>Sales reps and Techs: </a:t>
            </a:r>
            <a:r>
              <a:rPr lang="en-US" sz="1600" i="1" dirty="0"/>
              <a:t>Can now access all equipment related documents in one place.</a:t>
            </a:r>
            <a:endParaRPr lang="en-US" sz="2000" i="1" dirty="0"/>
          </a:p>
          <a:p>
            <a:endParaRPr lang="en-US" dirty="0"/>
          </a:p>
        </p:txBody>
      </p:sp>
    </p:spTree>
    <p:extLst>
      <p:ext uri="{BB962C8B-B14F-4D97-AF65-F5344CB8AC3E}">
        <p14:creationId xmlns:p14="http://schemas.microsoft.com/office/powerpoint/2010/main" val="95696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1"/>
            <a:ext cx="10515600" cy="768352"/>
          </a:xfrm>
        </p:spPr>
        <p:txBody>
          <a:bodyPr>
            <a:normAutofit fontScale="90000"/>
          </a:bodyPr>
          <a:lstStyle/>
          <a:p>
            <a:br>
              <a:rPr lang="en-US" sz="2400" b="1" dirty="0"/>
            </a:br>
            <a:br>
              <a:rPr lang="en-US" sz="2700" b="1" dirty="0"/>
            </a:br>
            <a:r>
              <a:rPr lang="en-US" sz="2700" b="1" i="1" dirty="0">
                <a:solidFill>
                  <a:schemeClr val="accent5">
                    <a:lumMod val="50000"/>
                  </a:schemeClr>
                </a:solidFill>
              </a:rPr>
              <a:t>Phase 3 </a:t>
            </a:r>
            <a:br>
              <a:rPr lang="en-US" sz="2700" b="1" i="1" dirty="0">
                <a:solidFill>
                  <a:schemeClr val="accent5">
                    <a:lumMod val="50000"/>
                  </a:schemeClr>
                </a:solidFill>
              </a:rPr>
            </a:br>
            <a:endParaRPr lang="en-US" sz="2700" b="1" dirty="0"/>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633984"/>
            <a:ext cx="10515600" cy="5455666"/>
          </a:xfrm>
        </p:spPr>
        <p:txBody>
          <a:bodyPr>
            <a:normAutofit/>
          </a:bodyPr>
          <a:lstStyle/>
          <a:p>
            <a:r>
              <a:rPr lang="en-US" dirty="0">
                <a:solidFill>
                  <a:srgbClr val="00B0F0"/>
                </a:solidFill>
              </a:rPr>
              <a:t>2. Medical Vet and Lab</a:t>
            </a:r>
          </a:p>
          <a:p>
            <a:endParaRPr lang="en-US" sz="1800" dirty="0">
              <a:solidFill>
                <a:srgbClr val="00B0F0"/>
              </a:solidFill>
            </a:endParaRPr>
          </a:p>
          <a:p>
            <a:pPr marL="342900" indent="-342900">
              <a:buFont typeface="+mj-lt"/>
              <a:buAutoNum type="alphaLcParenR"/>
            </a:pPr>
            <a:r>
              <a:rPr lang="en-US" sz="1800" dirty="0">
                <a:solidFill>
                  <a:schemeClr val="tx1"/>
                </a:solidFill>
              </a:rPr>
              <a:t>Other professional offices </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771299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1"/>
            <a:ext cx="10515600" cy="768352"/>
          </a:xfrm>
        </p:spPr>
        <p:txBody>
          <a:bodyPr>
            <a:normAutofit fontScale="90000"/>
          </a:bodyPr>
          <a:lstStyle/>
          <a:p>
            <a:br>
              <a:rPr lang="en-US" sz="2400" b="1" dirty="0"/>
            </a:br>
            <a:br>
              <a:rPr lang="en-US" sz="2700" b="1" dirty="0"/>
            </a:br>
            <a:r>
              <a:rPr lang="en-US" sz="2700" b="1" i="1" dirty="0">
                <a:solidFill>
                  <a:schemeClr val="accent5">
                    <a:lumMod val="50000"/>
                  </a:schemeClr>
                </a:solidFill>
              </a:rPr>
              <a:t>Phase 3 </a:t>
            </a:r>
            <a:br>
              <a:rPr lang="en-US" sz="2700" b="1" i="1" dirty="0">
                <a:solidFill>
                  <a:schemeClr val="accent5">
                    <a:lumMod val="50000"/>
                  </a:schemeClr>
                </a:solidFill>
              </a:rPr>
            </a:br>
            <a:endParaRPr lang="en-US" sz="2700" b="1" dirty="0"/>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633984"/>
            <a:ext cx="10515600" cy="5455666"/>
          </a:xfrm>
        </p:spPr>
        <p:txBody>
          <a:bodyPr>
            <a:normAutofit/>
          </a:bodyPr>
          <a:lstStyle/>
          <a:p>
            <a:r>
              <a:rPr lang="en-US" dirty="0">
                <a:solidFill>
                  <a:srgbClr val="00B0F0"/>
                </a:solidFill>
              </a:rPr>
              <a:t>2. Connected equipment HUB</a:t>
            </a:r>
          </a:p>
          <a:p>
            <a:endParaRPr lang="en-US" sz="1800" dirty="0">
              <a:solidFill>
                <a:srgbClr val="00B0F0"/>
              </a:solidFill>
            </a:endParaRPr>
          </a:p>
          <a:p>
            <a:r>
              <a:rPr lang="en-US" sz="1800" dirty="0">
                <a:solidFill>
                  <a:schemeClr val="tx1"/>
                </a:solidFill>
              </a:rPr>
              <a:t>There’s a few pieces of equipment in the market that’s internet connected. You can diagnose and troubleshoot remotely, see cycle counts and error code history, monitor performance, etc. Very few are utilizing this technology yet as each piece of equipment has a different page and platform. If we can be a HUB that links up the different platforms in one place, we would see much more adoption in the market. More equipment will be connected down the road. This is big, just something to think about…. </a:t>
            </a:r>
          </a:p>
          <a:p>
            <a:endParaRPr lang="en-US" sz="1800" dirty="0">
              <a:solidFill>
                <a:schemeClr val="tx1"/>
              </a:solidFill>
            </a:endParaRPr>
          </a:p>
          <a:p>
            <a:r>
              <a:rPr lang="en-US" sz="1800" dirty="0">
                <a:solidFill>
                  <a:schemeClr val="tx1"/>
                </a:solidFill>
              </a:rPr>
              <a:t>Examples: </a:t>
            </a:r>
          </a:p>
          <a:p>
            <a:r>
              <a:rPr lang="en-US" sz="1500" dirty="0">
                <a:solidFill>
                  <a:schemeClr val="tx1"/>
                </a:solidFill>
              </a:rPr>
              <a:t>Internet connected Dental air compressor</a:t>
            </a:r>
          </a:p>
          <a:p>
            <a:r>
              <a:rPr lang="en-US" sz="1500" dirty="0">
                <a:solidFill>
                  <a:schemeClr val="tx1"/>
                </a:solidFill>
                <a:hlinkClick r:id="rId2"/>
              </a:rPr>
              <a:t>https://www.incisaledgemagazine.com/mag/article/connected-compressor-dentalez-aeras-leverages-iot-tech-to-stop-downtime-in-its-tracks/</a:t>
            </a:r>
            <a:endParaRPr lang="en-US" sz="1500" dirty="0">
              <a:solidFill>
                <a:schemeClr val="tx1"/>
              </a:solidFill>
            </a:endParaRPr>
          </a:p>
          <a:p>
            <a:endParaRPr lang="en-US" sz="1400" dirty="0">
              <a:solidFill>
                <a:schemeClr val="tx1"/>
              </a:solidFill>
            </a:endParaRPr>
          </a:p>
          <a:p>
            <a:r>
              <a:rPr lang="en-US" sz="1400" dirty="0">
                <a:solidFill>
                  <a:schemeClr val="tx1"/>
                </a:solidFill>
              </a:rPr>
              <a:t>SciCan’s G4 equipment can connect and send information to your smart devices so you can have cycle data, instructions, and maintenance notifications at your fingertips. </a:t>
            </a:r>
          </a:p>
          <a:p>
            <a:r>
              <a:rPr lang="en-US" sz="1400" dirty="0">
                <a:solidFill>
                  <a:schemeClr val="tx1"/>
                </a:solidFill>
              </a:rPr>
              <a:t>G4 Technology:  </a:t>
            </a:r>
            <a:r>
              <a:rPr lang="en-US" sz="1400" dirty="0">
                <a:hlinkClick r:id="rId3"/>
              </a:rPr>
              <a:t>https://www.scican.com/us/media/autoclaves/sd-563-us-en-r3-statclave-ss.pdf</a:t>
            </a:r>
            <a:endParaRPr lang="en-US" sz="1400" dirty="0"/>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163234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38065"/>
            <a:ext cx="10515600" cy="458194"/>
          </a:xfrm>
        </p:spPr>
        <p:txBody>
          <a:bodyPr>
            <a:normAutofit/>
          </a:bodyPr>
          <a:lstStyle/>
          <a:p>
            <a:r>
              <a:rPr lang="en-US" sz="2400" b="1" i="1" dirty="0">
                <a:solidFill>
                  <a:schemeClr val="accent5">
                    <a:lumMod val="50000"/>
                  </a:schemeClr>
                </a:solidFill>
              </a:rPr>
              <a:t>Equipment data needed from user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673101"/>
            <a:ext cx="10515600" cy="6045200"/>
          </a:xfrm>
        </p:spPr>
        <p:txBody>
          <a:bodyPr>
            <a:normAutofit/>
          </a:bodyPr>
          <a:lstStyle/>
          <a:p>
            <a:pPr>
              <a:lnSpc>
                <a:spcPct val="100000"/>
              </a:lnSpc>
              <a:spcBef>
                <a:spcPts val="600"/>
              </a:spcBef>
            </a:pPr>
            <a:r>
              <a:rPr lang="en-US" sz="2000" dirty="0">
                <a:solidFill>
                  <a:srgbClr val="00B0F0"/>
                </a:solidFill>
              </a:rPr>
              <a:t>Dental office staff enters the following information during onboarding or anytime new or used equipment is purchased  </a:t>
            </a:r>
          </a:p>
          <a:p>
            <a:r>
              <a:rPr lang="en-US" sz="1600" dirty="0">
                <a:solidFill>
                  <a:schemeClr val="tx1"/>
                </a:solidFill>
              </a:rPr>
              <a:t>Eventually automate process with Equipment QR scan or alternate solution</a:t>
            </a:r>
          </a:p>
          <a:p>
            <a:endParaRPr lang="en-US" sz="1600" dirty="0">
              <a:solidFill>
                <a:schemeClr val="tx1"/>
              </a:solidFill>
            </a:endParaRPr>
          </a:p>
          <a:p>
            <a:r>
              <a:rPr lang="en-US" sz="1800" u="sng" dirty="0">
                <a:solidFill>
                  <a:schemeClr val="tx1"/>
                </a:solidFill>
              </a:rPr>
              <a:t>Office information entered by user</a:t>
            </a:r>
          </a:p>
          <a:p>
            <a:pPr marL="182880" indent="-457200">
              <a:buAutoNum type="arabicParenR"/>
            </a:pPr>
            <a:r>
              <a:rPr lang="en-US" sz="1700" dirty="0">
                <a:solidFill>
                  <a:schemeClr val="tx1"/>
                </a:solidFill>
              </a:rPr>
              <a:t>Location</a:t>
            </a:r>
          </a:p>
          <a:p>
            <a:pPr marL="182880" indent="-457200">
              <a:buAutoNum type="arabicParenR"/>
            </a:pPr>
            <a:r>
              <a:rPr lang="en-US" sz="1700" dirty="0">
                <a:solidFill>
                  <a:schemeClr val="tx1"/>
                </a:solidFill>
              </a:rPr>
              <a:t>Number of Operatories</a:t>
            </a:r>
          </a:p>
          <a:p>
            <a:pPr marL="182880" indent="-457200">
              <a:buAutoNum type="arabicParenR"/>
            </a:pPr>
            <a:r>
              <a:rPr lang="en-US" sz="1700" dirty="0">
                <a:solidFill>
                  <a:schemeClr val="tx1"/>
                </a:solidFill>
              </a:rPr>
              <a:t>Number of Dr’s</a:t>
            </a:r>
          </a:p>
          <a:p>
            <a:pPr marL="182880" indent="-457200">
              <a:buAutoNum type="arabicParenR"/>
            </a:pPr>
            <a:r>
              <a:rPr lang="en-US" sz="1700" dirty="0">
                <a:solidFill>
                  <a:schemeClr val="tx1"/>
                </a:solidFill>
              </a:rPr>
              <a:t>Office Specialty</a:t>
            </a:r>
          </a:p>
          <a:p>
            <a:endParaRPr lang="en-US" sz="1900" dirty="0">
              <a:solidFill>
                <a:schemeClr val="tx1"/>
              </a:solidFill>
            </a:endParaRPr>
          </a:p>
          <a:p>
            <a:pPr>
              <a:spcBef>
                <a:spcPts val="400"/>
              </a:spcBef>
            </a:pPr>
            <a:r>
              <a:rPr lang="en-US" sz="1800" u="sng" dirty="0">
                <a:solidFill>
                  <a:schemeClr val="tx1"/>
                </a:solidFill>
              </a:rPr>
              <a:t>Equipment info entered by user</a:t>
            </a:r>
            <a:endParaRPr lang="en-US" sz="1800" i="1" dirty="0">
              <a:solidFill>
                <a:schemeClr val="tx1"/>
              </a:solidFill>
            </a:endParaRPr>
          </a:p>
          <a:p>
            <a:pPr marL="182880" indent="-457200">
              <a:buAutoNum type="arabicParenR"/>
            </a:pPr>
            <a:r>
              <a:rPr lang="en-US" sz="1700" dirty="0">
                <a:solidFill>
                  <a:schemeClr val="tx1"/>
                </a:solidFill>
              </a:rPr>
              <a:t>Make/Model</a:t>
            </a:r>
          </a:p>
          <a:p>
            <a:pPr marL="182880" indent="-457200">
              <a:buAutoNum type="arabicParenR"/>
            </a:pPr>
            <a:r>
              <a:rPr lang="en-US" sz="1700" dirty="0">
                <a:solidFill>
                  <a:schemeClr val="tx1"/>
                </a:solidFill>
              </a:rPr>
              <a:t>Serial Number   /Decoder</a:t>
            </a:r>
          </a:p>
          <a:p>
            <a:pPr marL="182880" indent="-457200">
              <a:buAutoNum type="arabicParenR"/>
            </a:pPr>
            <a:r>
              <a:rPr lang="en-US" sz="1700" dirty="0">
                <a:solidFill>
                  <a:schemeClr val="tx1"/>
                </a:solidFill>
              </a:rPr>
              <a:t>Date of Install</a:t>
            </a:r>
          </a:p>
          <a:p>
            <a:pPr marL="182880" indent="-457200">
              <a:buAutoNum type="arabicParenR"/>
            </a:pPr>
            <a:r>
              <a:rPr lang="en-US" sz="1700" dirty="0">
                <a:solidFill>
                  <a:schemeClr val="tx1"/>
                </a:solidFill>
              </a:rPr>
              <a:t>Cost of Equip</a:t>
            </a:r>
          </a:p>
          <a:p>
            <a:pPr marL="182880" indent="-457200">
              <a:buAutoNum type="arabicParenR"/>
            </a:pPr>
            <a:r>
              <a:rPr lang="en-US" sz="1700" dirty="0">
                <a:solidFill>
                  <a:schemeClr val="tx1"/>
                </a:solidFill>
              </a:rPr>
              <a:t>Warranty length</a:t>
            </a:r>
          </a:p>
          <a:p>
            <a:endParaRPr lang="en-US" sz="22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183792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98855"/>
            <a:ext cx="10515600" cy="458194"/>
          </a:xfrm>
        </p:spPr>
        <p:txBody>
          <a:bodyPr>
            <a:normAutofit/>
          </a:bodyPr>
          <a:lstStyle/>
          <a:p>
            <a:r>
              <a:rPr lang="en-US" sz="2400" b="1" i="1" dirty="0">
                <a:solidFill>
                  <a:schemeClr val="accent5">
                    <a:lumMod val="50000"/>
                  </a:schemeClr>
                </a:solidFill>
              </a:rPr>
              <a:t>7 Different User categories </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a:bodyPr>
          <a:lstStyle/>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dirty="0">
                <a:solidFill>
                  <a:schemeClr val="tx1"/>
                </a:solidFill>
              </a:rPr>
              <a:t>Dentist</a:t>
            </a:r>
          </a:p>
          <a:p>
            <a:pPr marL="457200" indent="-457200">
              <a:buFont typeface="+mj-lt"/>
              <a:buAutoNum type="arabicPeriod"/>
            </a:pPr>
            <a:r>
              <a:rPr lang="en-US" sz="2000" dirty="0">
                <a:solidFill>
                  <a:schemeClr val="tx1"/>
                </a:solidFill>
              </a:rPr>
              <a:t>Dental Staff</a:t>
            </a:r>
          </a:p>
          <a:p>
            <a:pPr marL="457200" indent="-457200">
              <a:buFont typeface="+mj-lt"/>
              <a:buAutoNum type="arabicPeriod"/>
            </a:pPr>
            <a:r>
              <a:rPr lang="en-US" sz="2000" dirty="0">
                <a:solidFill>
                  <a:schemeClr val="tx1"/>
                </a:solidFill>
              </a:rPr>
              <a:t>Technician </a:t>
            </a:r>
          </a:p>
          <a:p>
            <a:pPr marL="457200" indent="-457200">
              <a:buFont typeface="+mj-lt"/>
              <a:buAutoNum type="arabicPeriod"/>
            </a:pPr>
            <a:r>
              <a:rPr lang="en-US" sz="2000" dirty="0">
                <a:solidFill>
                  <a:schemeClr val="tx1"/>
                </a:solidFill>
              </a:rPr>
              <a:t>Multi-site office </a:t>
            </a:r>
          </a:p>
          <a:p>
            <a:pPr marL="457200" indent="-457200">
              <a:buFont typeface="+mj-lt"/>
              <a:buAutoNum type="arabicPeriod"/>
            </a:pPr>
            <a:r>
              <a:rPr lang="en-US" sz="2000" dirty="0">
                <a:solidFill>
                  <a:schemeClr val="tx1"/>
                </a:solidFill>
              </a:rPr>
              <a:t>Manufacturing Rep</a:t>
            </a:r>
          </a:p>
          <a:p>
            <a:pPr marL="457200" indent="-457200">
              <a:buFont typeface="+mj-lt"/>
              <a:buAutoNum type="arabicPeriod"/>
            </a:pPr>
            <a:r>
              <a:rPr lang="en-US" sz="2000" dirty="0">
                <a:solidFill>
                  <a:schemeClr val="tx1"/>
                </a:solidFill>
              </a:rPr>
              <a:t>Retail Rep</a:t>
            </a:r>
          </a:p>
          <a:p>
            <a:pPr marL="457200" indent="-457200">
              <a:buFont typeface="+mj-lt"/>
              <a:buAutoNum type="arabicPeriod"/>
            </a:pPr>
            <a:r>
              <a:rPr lang="en-US" sz="2000" dirty="0">
                <a:solidFill>
                  <a:schemeClr val="tx1"/>
                </a:solidFill>
              </a:rPr>
              <a:t>Schools -   Free for Dental, Assisting, and Hygiene Schools</a:t>
            </a:r>
          </a:p>
          <a:p>
            <a:endParaRPr lang="en-US" sz="1800" dirty="0">
              <a:solidFill>
                <a:schemeClr val="tx1"/>
              </a:solidFill>
            </a:endParaRPr>
          </a:p>
        </p:txBody>
      </p:sp>
    </p:spTree>
    <p:extLst>
      <p:ext uri="{BB962C8B-B14F-4D97-AF65-F5344CB8AC3E}">
        <p14:creationId xmlns:p14="http://schemas.microsoft.com/office/powerpoint/2010/main" val="82532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51F76-A505-164A-B8F2-38CC47BA0127}"/>
              </a:ext>
            </a:extLst>
          </p:cNvPr>
          <p:cNvPicPr>
            <a:picLocks noChangeAspect="1"/>
          </p:cNvPicPr>
          <p:nvPr/>
        </p:nvPicPr>
        <p:blipFill>
          <a:blip r:embed="rId2"/>
          <a:stretch>
            <a:fillRect/>
          </a:stretch>
        </p:blipFill>
        <p:spPr>
          <a:xfrm>
            <a:off x="2472277" y="0"/>
            <a:ext cx="7429500" cy="6858000"/>
          </a:xfrm>
          <a:prstGeom prst="rect">
            <a:avLst/>
          </a:prstGeom>
        </p:spPr>
      </p:pic>
      <p:sp>
        <p:nvSpPr>
          <p:cNvPr id="7" name="TextBox 6">
            <a:extLst>
              <a:ext uri="{FF2B5EF4-FFF2-40B4-BE49-F238E27FC236}">
                <a16:creationId xmlns:a16="http://schemas.microsoft.com/office/drawing/2014/main" id="{E0958D0D-12CE-D041-9769-57952BFAAE21}"/>
              </a:ext>
            </a:extLst>
          </p:cNvPr>
          <p:cNvSpPr txBox="1"/>
          <p:nvPr/>
        </p:nvSpPr>
        <p:spPr>
          <a:xfrm>
            <a:off x="55217" y="174713"/>
            <a:ext cx="4805681" cy="400110"/>
          </a:xfrm>
          <a:prstGeom prst="rect">
            <a:avLst/>
          </a:prstGeom>
          <a:noFill/>
        </p:spPr>
        <p:txBody>
          <a:bodyPr wrap="square" rtlCol="0">
            <a:spAutoFit/>
          </a:bodyPr>
          <a:lstStyle/>
          <a:p>
            <a:r>
              <a:rPr lang="en-US" sz="2000" i="1" dirty="0">
                <a:ln w="0"/>
                <a:solidFill>
                  <a:schemeClr val="accent1"/>
                </a:solidFill>
                <a:effectLst>
                  <a:outerShdw blurRad="38100" dist="25400" dir="5400000" algn="ctr" rotWithShape="0">
                    <a:srgbClr val="6E747A">
                      <a:alpha val="43000"/>
                    </a:srgbClr>
                  </a:outerShdw>
                </a:effectLst>
              </a:rPr>
              <a:t>Dental Landscape with DrWrench </a:t>
            </a:r>
            <a:r>
              <a:rPr lang="en-US" sz="2000" b="1" i="1" dirty="0">
                <a:ln w="0"/>
                <a:solidFill>
                  <a:schemeClr val="accent1"/>
                </a:solidFill>
                <a:effectLst>
                  <a:outerShdw blurRad="38100" dist="25400" dir="5400000" algn="ctr" rotWithShape="0">
                    <a:srgbClr val="6E747A">
                      <a:alpha val="43000"/>
                    </a:srgbClr>
                  </a:outerShdw>
                </a:effectLst>
              </a:rPr>
              <a:t>Benefits</a:t>
            </a:r>
            <a:r>
              <a:rPr lang="en-US" sz="2000" b="1" i="1" dirty="0"/>
              <a:t> </a:t>
            </a:r>
          </a:p>
        </p:txBody>
      </p:sp>
      <p:sp>
        <p:nvSpPr>
          <p:cNvPr id="9" name="Notched Right Arrow 8">
            <a:extLst>
              <a:ext uri="{FF2B5EF4-FFF2-40B4-BE49-F238E27FC236}">
                <a16:creationId xmlns:a16="http://schemas.microsoft.com/office/drawing/2014/main" id="{55999604-6BFC-6542-BC1E-9FD022086897}"/>
              </a:ext>
            </a:extLst>
          </p:cNvPr>
          <p:cNvSpPr/>
          <p:nvPr/>
        </p:nvSpPr>
        <p:spPr>
          <a:xfrm>
            <a:off x="7322834" y="1107008"/>
            <a:ext cx="463065" cy="14743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Notched Right Arrow 9">
            <a:extLst>
              <a:ext uri="{FF2B5EF4-FFF2-40B4-BE49-F238E27FC236}">
                <a16:creationId xmlns:a16="http://schemas.microsoft.com/office/drawing/2014/main" id="{5A51E3AB-E332-3847-BAAA-C7A7C8D0016A}"/>
              </a:ext>
            </a:extLst>
          </p:cNvPr>
          <p:cNvSpPr/>
          <p:nvPr/>
        </p:nvSpPr>
        <p:spPr>
          <a:xfrm rot="11641514" flipV="1">
            <a:off x="3537347" y="3017367"/>
            <a:ext cx="482031" cy="10607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otched Right Arrow 10">
            <a:extLst>
              <a:ext uri="{FF2B5EF4-FFF2-40B4-BE49-F238E27FC236}">
                <a16:creationId xmlns:a16="http://schemas.microsoft.com/office/drawing/2014/main" id="{06471B93-14A8-684B-92C9-6C8A1B5E61BC}"/>
              </a:ext>
            </a:extLst>
          </p:cNvPr>
          <p:cNvSpPr/>
          <p:nvPr/>
        </p:nvSpPr>
        <p:spPr>
          <a:xfrm>
            <a:off x="9734889" y="3015894"/>
            <a:ext cx="251261" cy="11979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otched Right Arrow 11">
            <a:extLst>
              <a:ext uri="{FF2B5EF4-FFF2-40B4-BE49-F238E27FC236}">
                <a16:creationId xmlns:a16="http://schemas.microsoft.com/office/drawing/2014/main" id="{43B7A8B0-D7ED-3E4B-AF23-9983BA0B44BE}"/>
              </a:ext>
            </a:extLst>
          </p:cNvPr>
          <p:cNvSpPr/>
          <p:nvPr/>
        </p:nvSpPr>
        <p:spPr>
          <a:xfrm rot="3548079">
            <a:off x="7355046" y="3811354"/>
            <a:ext cx="501415" cy="1300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Notched Right Arrow 12">
            <a:extLst>
              <a:ext uri="{FF2B5EF4-FFF2-40B4-BE49-F238E27FC236}">
                <a16:creationId xmlns:a16="http://schemas.microsoft.com/office/drawing/2014/main" id="{383161CC-4332-5F48-9428-2D45401183C5}"/>
              </a:ext>
            </a:extLst>
          </p:cNvPr>
          <p:cNvSpPr/>
          <p:nvPr/>
        </p:nvSpPr>
        <p:spPr>
          <a:xfrm>
            <a:off x="6771523" y="5233547"/>
            <a:ext cx="633110" cy="1332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otched Right Arrow 13">
            <a:extLst>
              <a:ext uri="{FF2B5EF4-FFF2-40B4-BE49-F238E27FC236}">
                <a16:creationId xmlns:a16="http://schemas.microsoft.com/office/drawing/2014/main" id="{60371F7D-DE53-674C-A149-DCB5119CDA73}"/>
              </a:ext>
            </a:extLst>
          </p:cNvPr>
          <p:cNvSpPr/>
          <p:nvPr/>
        </p:nvSpPr>
        <p:spPr>
          <a:xfrm rot="10800000" flipV="1">
            <a:off x="2130540" y="5841639"/>
            <a:ext cx="133707" cy="8437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2803338-8309-B64F-84ED-07BEAE54836F}"/>
              </a:ext>
            </a:extLst>
          </p:cNvPr>
          <p:cNvSpPr txBox="1"/>
          <p:nvPr/>
        </p:nvSpPr>
        <p:spPr>
          <a:xfrm>
            <a:off x="7881596" y="445289"/>
            <a:ext cx="2381903" cy="1323439"/>
          </a:xfrm>
          <a:prstGeom prst="rect">
            <a:avLst/>
          </a:prstGeom>
          <a:noFill/>
        </p:spPr>
        <p:txBody>
          <a:bodyPr wrap="square" rtlCol="0">
            <a:spAutoFit/>
          </a:bodyPr>
          <a:lstStyle/>
          <a:p>
            <a:pPr algn="ctr"/>
            <a:r>
              <a:rPr lang="en-US" sz="1000" b="1" i="1" dirty="0">
                <a:solidFill>
                  <a:schemeClr val="accent1"/>
                </a:solidFill>
              </a:rPr>
              <a:t>Manufacturers</a:t>
            </a:r>
          </a:p>
          <a:p>
            <a:endParaRPr lang="en-US" sz="1000" dirty="0"/>
          </a:p>
          <a:p>
            <a:pPr marL="342900" indent="-342900">
              <a:buAutoNum type="arabicParenR"/>
            </a:pPr>
            <a:r>
              <a:rPr lang="en-US" sz="1000" dirty="0"/>
              <a:t>Communicate directly with office</a:t>
            </a:r>
          </a:p>
          <a:p>
            <a:pPr marL="342900" indent="-342900">
              <a:buAutoNum type="arabicParenR"/>
            </a:pPr>
            <a:r>
              <a:rPr lang="en-US" sz="1000" dirty="0"/>
              <a:t>Maintenance changes/updates</a:t>
            </a:r>
          </a:p>
          <a:p>
            <a:pPr marL="342900" indent="-342900">
              <a:buAutoNum type="arabicParenR"/>
            </a:pPr>
            <a:r>
              <a:rPr lang="en-US" sz="1000" dirty="0"/>
              <a:t>Shutdown Procedures</a:t>
            </a:r>
          </a:p>
          <a:p>
            <a:pPr marL="342900" indent="-342900">
              <a:buAutoNum type="arabicParenR"/>
            </a:pPr>
            <a:r>
              <a:rPr lang="en-US" sz="1000" dirty="0"/>
              <a:t>Regulatory requirement updates </a:t>
            </a:r>
          </a:p>
          <a:p>
            <a:pPr marL="342900" indent="-342900">
              <a:buAutoNum type="arabicParenR"/>
            </a:pPr>
            <a:r>
              <a:rPr lang="en-US" sz="1000" dirty="0"/>
              <a:t>Operator Manual Updates</a:t>
            </a:r>
          </a:p>
          <a:p>
            <a:pPr marL="342900" indent="-342900">
              <a:buAutoNum type="arabicParenR"/>
            </a:pPr>
            <a:r>
              <a:rPr lang="en-US" sz="1000" dirty="0"/>
              <a:t>Lead generation </a:t>
            </a:r>
          </a:p>
        </p:txBody>
      </p:sp>
      <p:sp>
        <p:nvSpPr>
          <p:cNvPr id="25" name="TextBox 24">
            <a:extLst>
              <a:ext uri="{FF2B5EF4-FFF2-40B4-BE49-F238E27FC236}">
                <a16:creationId xmlns:a16="http://schemas.microsoft.com/office/drawing/2014/main" id="{3F5F063F-C966-5D40-B2F4-B1185E32AA1A}"/>
              </a:ext>
            </a:extLst>
          </p:cNvPr>
          <p:cNvSpPr txBox="1"/>
          <p:nvPr/>
        </p:nvSpPr>
        <p:spPr>
          <a:xfrm>
            <a:off x="639369" y="1776072"/>
            <a:ext cx="2892311" cy="2277547"/>
          </a:xfrm>
          <a:prstGeom prst="rect">
            <a:avLst/>
          </a:prstGeom>
          <a:noFill/>
        </p:spPr>
        <p:txBody>
          <a:bodyPr wrap="square" rtlCol="0">
            <a:spAutoFit/>
          </a:bodyPr>
          <a:lstStyle/>
          <a:p>
            <a:pPr algn="ctr"/>
            <a:r>
              <a:rPr lang="en-US" sz="1000" b="1" i="1" dirty="0">
                <a:solidFill>
                  <a:schemeClr val="accent1"/>
                </a:solidFill>
              </a:rPr>
              <a:t>Dealers</a:t>
            </a:r>
            <a:endParaRPr lang="en-US" sz="1000" b="1" dirty="0"/>
          </a:p>
          <a:p>
            <a:pPr marL="228600" indent="-228600">
              <a:buAutoNum type="arabicParenR"/>
            </a:pPr>
            <a:endParaRPr lang="en-US" sz="1000" dirty="0"/>
          </a:p>
          <a:p>
            <a:pPr marL="228600" indent="-228600">
              <a:buFontTx/>
              <a:buAutoNum type="arabicParenR"/>
            </a:pPr>
            <a:r>
              <a:rPr lang="en-US" sz="1000" dirty="0"/>
              <a:t>Free up time for techs and sales reps, focus on installs and sales</a:t>
            </a:r>
          </a:p>
          <a:p>
            <a:pPr marL="228600" indent="-228600">
              <a:buFontTx/>
              <a:buAutoNum type="arabicParenR"/>
            </a:pPr>
            <a:r>
              <a:rPr lang="en-US" sz="1000" dirty="0"/>
              <a:t>Equipment maintenance and repair history easily accessible. Offices use multiple dealers for repairs- records near impossible to locate </a:t>
            </a:r>
          </a:p>
          <a:p>
            <a:pPr marL="228600" indent="-228600">
              <a:buAutoNum type="arabicParenR"/>
            </a:pPr>
            <a:r>
              <a:rPr lang="en-US" sz="1000" dirty="0"/>
              <a:t>Less time wasted constantly re-training staff on proper maintenance</a:t>
            </a:r>
          </a:p>
          <a:p>
            <a:pPr marL="228600" indent="-228600">
              <a:buFontTx/>
              <a:buAutoNum type="arabicParenR"/>
            </a:pPr>
            <a:r>
              <a:rPr lang="en-US" sz="1000" dirty="0"/>
              <a:t>All equipment documents in one easy to search location</a:t>
            </a:r>
          </a:p>
          <a:p>
            <a:pPr marL="228600" indent="-228600">
              <a:buFontTx/>
              <a:buAutoNum type="arabicParenR"/>
            </a:pPr>
            <a:r>
              <a:rPr lang="en-US" sz="1000" dirty="0"/>
              <a:t>Lead generation</a:t>
            </a:r>
          </a:p>
          <a:p>
            <a:endParaRPr lang="en-US" sz="1100" dirty="0"/>
          </a:p>
          <a:p>
            <a:endParaRPr lang="en-US" sz="1100" dirty="0"/>
          </a:p>
        </p:txBody>
      </p:sp>
      <p:sp>
        <p:nvSpPr>
          <p:cNvPr id="26" name="TextBox 25">
            <a:extLst>
              <a:ext uri="{FF2B5EF4-FFF2-40B4-BE49-F238E27FC236}">
                <a16:creationId xmlns:a16="http://schemas.microsoft.com/office/drawing/2014/main" id="{DB3CE428-A056-0947-BE31-768775991AF5}"/>
              </a:ext>
            </a:extLst>
          </p:cNvPr>
          <p:cNvSpPr txBox="1"/>
          <p:nvPr/>
        </p:nvSpPr>
        <p:spPr>
          <a:xfrm>
            <a:off x="4993" y="4233688"/>
            <a:ext cx="2245984" cy="3016210"/>
          </a:xfrm>
          <a:prstGeom prst="rect">
            <a:avLst/>
          </a:prstGeom>
          <a:noFill/>
        </p:spPr>
        <p:txBody>
          <a:bodyPr wrap="square" rtlCol="0">
            <a:spAutoFit/>
          </a:bodyPr>
          <a:lstStyle/>
          <a:p>
            <a:endParaRPr lang="en-US" sz="1000" dirty="0"/>
          </a:p>
          <a:p>
            <a:pPr algn="ctr"/>
            <a:r>
              <a:rPr lang="en-US" sz="1000" b="1" i="1" dirty="0">
                <a:solidFill>
                  <a:schemeClr val="accent1"/>
                </a:solidFill>
              </a:rPr>
              <a:t>Multi-Site Offices</a:t>
            </a:r>
            <a:endParaRPr lang="en-US" sz="1000" b="1" dirty="0"/>
          </a:p>
          <a:p>
            <a:endParaRPr lang="en-US" sz="1000" dirty="0"/>
          </a:p>
          <a:p>
            <a:pPr marL="228600" indent="-228600">
              <a:buFont typeface="+mj-lt"/>
              <a:buAutoNum type="arabicParenR"/>
            </a:pPr>
            <a:r>
              <a:rPr lang="en-US" sz="1000" dirty="0"/>
              <a:t>Verify and Track maintenance and regulatory requirement completion</a:t>
            </a:r>
          </a:p>
          <a:p>
            <a:pPr marL="228600" indent="-228600">
              <a:buFont typeface="+mj-lt"/>
              <a:buAutoNum type="arabicParenR"/>
            </a:pPr>
            <a:r>
              <a:rPr lang="en-US" sz="1000" dirty="0"/>
              <a:t>Removes maintenance guesswork</a:t>
            </a:r>
          </a:p>
          <a:p>
            <a:pPr marL="228600" indent="-228600">
              <a:buFont typeface="+mj-lt"/>
              <a:buAutoNum type="arabicParenR"/>
            </a:pPr>
            <a:r>
              <a:rPr lang="en-US" sz="1000" dirty="0"/>
              <a:t>Save $$- avg tech visit $300</a:t>
            </a:r>
          </a:p>
          <a:p>
            <a:pPr marL="228600" indent="-228600">
              <a:buFont typeface="+mj-lt"/>
              <a:buAutoNum type="arabicParenR"/>
            </a:pPr>
            <a:r>
              <a:rPr lang="en-US" sz="1000" dirty="0"/>
              <a:t>Maintenance repair history</a:t>
            </a:r>
          </a:p>
          <a:p>
            <a:pPr marL="228600" indent="-228600">
              <a:buFont typeface="+mj-lt"/>
              <a:buAutoNum type="arabicParenR"/>
            </a:pPr>
            <a:r>
              <a:rPr lang="en-US" sz="1000" dirty="0"/>
              <a:t>Dashboard- bring it all together </a:t>
            </a:r>
          </a:p>
          <a:p>
            <a:pPr marL="228600" indent="-228600">
              <a:buFont typeface="+mj-lt"/>
              <a:buAutoNum type="arabicParenR"/>
            </a:pPr>
            <a:r>
              <a:rPr lang="en-US" sz="1000" dirty="0"/>
              <a:t>Document lookup</a:t>
            </a:r>
          </a:p>
          <a:p>
            <a:pPr marL="228600" indent="-228600">
              <a:buFont typeface="+mj-lt"/>
              <a:buAutoNum type="arabicParenR"/>
            </a:pPr>
            <a:r>
              <a:rPr lang="en-US" sz="1000" dirty="0"/>
              <a:t>Equipment info- age, s/n, health</a:t>
            </a:r>
          </a:p>
          <a:p>
            <a:pPr marL="228600" indent="-228600">
              <a:buFont typeface="+mj-lt"/>
              <a:buAutoNum type="arabicParenR"/>
            </a:pPr>
            <a:r>
              <a:rPr lang="en-US" sz="1000" dirty="0"/>
              <a:t>Error code lookup</a:t>
            </a:r>
          </a:p>
          <a:p>
            <a:pPr marL="228600" indent="-228600">
              <a:buFont typeface="+mj-lt"/>
              <a:buAutoNum type="arabicParenR"/>
            </a:pPr>
            <a:r>
              <a:rPr lang="en-US" sz="1000" dirty="0"/>
              <a:t>Budgeting- end of life estimate</a:t>
            </a:r>
          </a:p>
          <a:p>
            <a:pPr marL="228600" indent="-228600">
              <a:buFont typeface="+mj-lt"/>
              <a:buAutoNum type="arabicParenR"/>
            </a:pPr>
            <a:r>
              <a:rPr lang="en-US" sz="1000" dirty="0"/>
              <a:t>Repair cost comps across user base</a:t>
            </a:r>
          </a:p>
          <a:p>
            <a:pPr marL="228600" indent="-228600">
              <a:buFont typeface="+mj-lt"/>
              <a:buAutoNum type="arabicParenR"/>
            </a:pPr>
            <a:r>
              <a:rPr lang="en-US" sz="1000" dirty="0"/>
              <a:t>New Equipment transparency </a:t>
            </a:r>
          </a:p>
          <a:p>
            <a:pPr marL="228600" indent="-228600">
              <a:buFont typeface="+mj-lt"/>
              <a:buAutoNum type="arabicParenR"/>
            </a:pPr>
            <a:r>
              <a:rPr lang="en-US" sz="1000" dirty="0"/>
              <a:t>Equipment valuations </a:t>
            </a:r>
          </a:p>
          <a:p>
            <a:pPr marL="228600" indent="-228600">
              <a:buAutoNum type="arabicParenR"/>
            </a:pPr>
            <a:endParaRPr lang="en-US" sz="1000" dirty="0"/>
          </a:p>
          <a:p>
            <a:pPr marL="228600" indent="-228600">
              <a:buAutoNum type="arabicParenR"/>
            </a:pPr>
            <a:endParaRPr lang="en-US" sz="1000" dirty="0"/>
          </a:p>
          <a:p>
            <a:pPr marL="228600" indent="-228600">
              <a:buAutoNum type="arabicParenR"/>
            </a:pPr>
            <a:endParaRPr lang="en-US" sz="1000" dirty="0"/>
          </a:p>
        </p:txBody>
      </p:sp>
      <p:sp>
        <p:nvSpPr>
          <p:cNvPr id="27" name="TextBox 26">
            <a:extLst>
              <a:ext uri="{FF2B5EF4-FFF2-40B4-BE49-F238E27FC236}">
                <a16:creationId xmlns:a16="http://schemas.microsoft.com/office/drawing/2014/main" id="{D1028F05-024A-7144-AD45-7C52DC1F7A3B}"/>
              </a:ext>
            </a:extLst>
          </p:cNvPr>
          <p:cNvSpPr txBox="1"/>
          <p:nvPr/>
        </p:nvSpPr>
        <p:spPr>
          <a:xfrm>
            <a:off x="7605755" y="4142101"/>
            <a:ext cx="2380395" cy="2708434"/>
          </a:xfrm>
          <a:prstGeom prst="rect">
            <a:avLst/>
          </a:prstGeom>
          <a:noFill/>
        </p:spPr>
        <p:txBody>
          <a:bodyPr wrap="square" rtlCol="0">
            <a:spAutoFit/>
          </a:bodyPr>
          <a:lstStyle/>
          <a:p>
            <a:pPr algn="ctr"/>
            <a:r>
              <a:rPr lang="en-US" sz="1000" b="1" i="1" dirty="0">
                <a:solidFill>
                  <a:schemeClr val="accent1"/>
                </a:solidFill>
              </a:rPr>
              <a:t>Single Offices</a:t>
            </a:r>
            <a:endParaRPr lang="en-US" sz="1000" b="1" dirty="0"/>
          </a:p>
          <a:p>
            <a:pPr marL="228600" indent="-228600">
              <a:buAutoNum type="arabicParenR"/>
            </a:pPr>
            <a:endParaRPr lang="en-US" sz="1000" dirty="0"/>
          </a:p>
          <a:p>
            <a:pPr marL="228600" indent="-228600">
              <a:buAutoNum type="arabicParenR"/>
            </a:pPr>
            <a:r>
              <a:rPr lang="en-US" sz="1000" dirty="0"/>
              <a:t>Verify and Track maintenance and regulatory requirement completion</a:t>
            </a:r>
          </a:p>
          <a:p>
            <a:pPr marL="228600" indent="-228600">
              <a:buAutoNum type="arabicParenR"/>
            </a:pPr>
            <a:r>
              <a:rPr lang="en-US" sz="1000" dirty="0"/>
              <a:t>Save $$- avg tech visit is $300</a:t>
            </a:r>
          </a:p>
          <a:p>
            <a:pPr marL="228600" indent="-228600">
              <a:buAutoNum type="arabicParenR"/>
            </a:pPr>
            <a:r>
              <a:rPr lang="en-US" sz="1000" dirty="0"/>
              <a:t>Removes maintenance and regulatory guesswork</a:t>
            </a:r>
          </a:p>
          <a:p>
            <a:pPr marL="228600" indent="-228600">
              <a:buAutoNum type="arabicParenR"/>
            </a:pPr>
            <a:r>
              <a:rPr lang="en-US" sz="1000" dirty="0"/>
              <a:t>Dashboard- bring it all together</a:t>
            </a:r>
          </a:p>
          <a:p>
            <a:pPr marL="228600" indent="-228600">
              <a:buFontTx/>
              <a:buAutoNum type="arabicParenR"/>
            </a:pPr>
            <a:r>
              <a:rPr lang="en-US" sz="1000" dirty="0"/>
              <a:t>Install instructions</a:t>
            </a:r>
          </a:p>
          <a:p>
            <a:pPr marL="228600" indent="-228600">
              <a:buAutoNum type="arabicParenR"/>
            </a:pPr>
            <a:r>
              <a:rPr lang="en-US" sz="1000" dirty="0"/>
              <a:t>Document Lookup</a:t>
            </a:r>
          </a:p>
          <a:p>
            <a:pPr marL="228600" indent="-228600">
              <a:buAutoNum type="arabicParenR"/>
            </a:pPr>
            <a:r>
              <a:rPr lang="en-US" sz="1000" dirty="0"/>
              <a:t>Equip info- age, s/n, health</a:t>
            </a:r>
          </a:p>
          <a:p>
            <a:pPr marL="228600" indent="-228600">
              <a:buAutoNum type="arabicParenR"/>
            </a:pPr>
            <a:r>
              <a:rPr lang="en-US" sz="1000" dirty="0"/>
              <a:t>Error code lookup</a:t>
            </a:r>
          </a:p>
          <a:p>
            <a:pPr marL="228600" indent="-228600">
              <a:buAutoNum type="arabicParenR"/>
            </a:pPr>
            <a:r>
              <a:rPr lang="en-US" sz="1000" dirty="0"/>
              <a:t>Budgeting- end of life estimate </a:t>
            </a:r>
          </a:p>
          <a:p>
            <a:pPr marL="228600" indent="-228600">
              <a:buAutoNum type="arabicParenR"/>
            </a:pPr>
            <a:r>
              <a:rPr lang="en-US" sz="1000" dirty="0"/>
              <a:t>Repair cost comps across userbase </a:t>
            </a:r>
          </a:p>
          <a:p>
            <a:pPr marL="228600" indent="-228600">
              <a:buAutoNum type="arabicParenR"/>
            </a:pPr>
            <a:r>
              <a:rPr lang="en-US" sz="1000" dirty="0"/>
              <a:t>New Equip transparency</a:t>
            </a:r>
          </a:p>
          <a:p>
            <a:pPr marL="228600" indent="-228600">
              <a:buAutoNum type="arabicParenR"/>
            </a:pPr>
            <a:r>
              <a:rPr lang="en-US" sz="1000" dirty="0"/>
              <a:t>Equipment valuations</a:t>
            </a:r>
          </a:p>
          <a:p>
            <a:pPr marL="228600" indent="-228600">
              <a:buAutoNum type="arabicParenR"/>
            </a:pPr>
            <a:endParaRPr lang="en-US" sz="1000" dirty="0"/>
          </a:p>
        </p:txBody>
      </p:sp>
      <p:sp>
        <p:nvSpPr>
          <p:cNvPr id="29" name="TextBox 28">
            <a:extLst>
              <a:ext uri="{FF2B5EF4-FFF2-40B4-BE49-F238E27FC236}">
                <a16:creationId xmlns:a16="http://schemas.microsoft.com/office/drawing/2014/main" id="{5D845437-78E7-B54C-BC62-8254F0F177A2}"/>
              </a:ext>
            </a:extLst>
          </p:cNvPr>
          <p:cNvSpPr txBox="1"/>
          <p:nvPr/>
        </p:nvSpPr>
        <p:spPr>
          <a:xfrm>
            <a:off x="9949625" y="2298819"/>
            <a:ext cx="2310240" cy="1477328"/>
          </a:xfrm>
          <a:prstGeom prst="rect">
            <a:avLst/>
          </a:prstGeom>
          <a:noFill/>
        </p:spPr>
        <p:txBody>
          <a:bodyPr wrap="square" rtlCol="0">
            <a:spAutoFit/>
          </a:bodyPr>
          <a:lstStyle/>
          <a:p>
            <a:pPr algn="ctr"/>
            <a:r>
              <a:rPr lang="en-US" sz="1000" b="1" i="1" dirty="0">
                <a:solidFill>
                  <a:schemeClr val="accent1"/>
                </a:solidFill>
              </a:rPr>
              <a:t>Independent Techs</a:t>
            </a:r>
            <a:endParaRPr lang="en-US" sz="1000" b="1" dirty="0"/>
          </a:p>
          <a:p>
            <a:pPr marL="228600" indent="-228600">
              <a:buAutoNum type="arabicParenR"/>
            </a:pPr>
            <a:endParaRPr lang="en-US" sz="1000" dirty="0"/>
          </a:p>
          <a:p>
            <a:pPr marL="228600" indent="-228600">
              <a:buAutoNum type="arabicParenR"/>
            </a:pPr>
            <a:r>
              <a:rPr lang="en-US" sz="1000" dirty="0"/>
              <a:t>Equipment </a:t>
            </a:r>
            <a:r>
              <a:rPr lang="en-US" sz="1000" dirty="0" err="1"/>
              <a:t>Maint</a:t>
            </a:r>
            <a:r>
              <a:rPr lang="en-US" sz="1000" dirty="0"/>
              <a:t>. repair history</a:t>
            </a:r>
          </a:p>
          <a:p>
            <a:pPr marL="228600" indent="-228600">
              <a:buAutoNum type="arabicParenR"/>
            </a:pPr>
            <a:r>
              <a:rPr lang="en-US" sz="1000" dirty="0"/>
              <a:t>Error code lookup</a:t>
            </a:r>
          </a:p>
          <a:p>
            <a:pPr marL="228600" indent="-228600">
              <a:buAutoNum type="arabicParenR"/>
            </a:pPr>
            <a:r>
              <a:rPr lang="en-US" sz="1000" dirty="0"/>
              <a:t>Install guides and specs</a:t>
            </a:r>
          </a:p>
          <a:p>
            <a:pPr marL="228600" indent="-228600">
              <a:buAutoNum type="arabicParenR"/>
            </a:pPr>
            <a:r>
              <a:rPr lang="en-US" sz="1000" dirty="0"/>
              <a:t>Troubleshooting guides </a:t>
            </a:r>
          </a:p>
          <a:p>
            <a:pPr marL="228600" indent="-228600">
              <a:buAutoNum type="arabicParenR"/>
            </a:pPr>
            <a:r>
              <a:rPr lang="en-US" sz="1000" dirty="0"/>
              <a:t>Manufacturer contact info</a:t>
            </a:r>
          </a:p>
          <a:p>
            <a:pPr marL="228600" indent="-228600">
              <a:buAutoNum type="arabicParenR"/>
            </a:pPr>
            <a:r>
              <a:rPr lang="en-US" sz="1000" dirty="0"/>
              <a:t>Most common repair with how-to</a:t>
            </a:r>
          </a:p>
          <a:p>
            <a:pPr marL="228600" indent="-228600">
              <a:buAutoNum type="arabicParenR"/>
            </a:pPr>
            <a:endParaRPr lang="en-US" sz="1000" dirty="0"/>
          </a:p>
        </p:txBody>
      </p:sp>
      <p:sp>
        <p:nvSpPr>
          <p:cNvPr id="3" name="Left Brace 2">
            <a:extLst>
              <a:ext uri="{FF2B5EF4-FFF2-40B4-BE49-F238E27FC236}">
                <a16:creationId xmlns:a16="http://schemas.microsoft.com/office/drawing/2014/main" id="{15B36759-620E-3A4A-ABEC-DB46173D2225}"/>
              </a:ext>
            </a:extLst>
          </p:cNvPr>
          <p:cNvSpPr/>
          <p:nvPr/>
        </p:nvSpPr>
        <p:spPr>
          <a:xfrm>
            <a:off x="2295555" y="5008153"/>
            <a:ext cx="567787" cy="1735425"/>
          </a:xfrm>
          <a:prstGeom prst="leftBrace">
            <a:avLst>
              <a:gd name="adj1" fmla="val 8333"/>
              <a:gd name="adj2" fmla="val 505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610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dissolv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2" grpId="0"/>
      <p:bldP spid="25" grpId="0"/>
      <p:bldP spid="26" grpId="0"/>
      <p:bldP spid="27" grpId="0"/>
      <p:bldP spid="29"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3F184CC8-5F39-E747-A72F-A61795BCA33B}"/>
              </a:ext>
            </a:extLst>
          </p:cNvPr>
          <p:cNvPicPr>
            <a:picLocks noChangeAspect="1"/>
          </p:cNvPicPr>
          <p:nvPr/>
        </p:nvPicPr>
        <p:blipFill>
          <a:blip r:embed="rId2"/>
          <a:stretch>
            <a:fillRect/>
          </a:stretch>
        </p:blipFill>
        <p:spPr>
          <a:xfrm>
            <a:off x="2575887" y="755847"/>
            <a:ext cx="7242322" cy="4979096"/>
          </a:xfrm>
          <a:prstGeom prst="rect">
            <a:avLst/>
          </a:prstGeom>
        </p:spPr>
      </p:pic>
      <p:sp>
        <p:nvSpPr>
          <p:cNvPr id="2" name="TextBox 1">
            <a:extLst>
              <a:ext uri="{FF2B5EF4-FFF2-40B4-BE49-F238E27FC236}">
                <a16:creationId xmlns:a16="http://schemas.microsoft.com/office/drawing/2014/main" id="{B6765859-5897-C448-B53A-1B398F7D782F}"/>
              </a:ext>
            </a:extLst>
          </p:cNvPr>
          <p:cNvSpPr txBox="1"/>
          <p:nvPr/>
        </p:nvSpPr>
        <p:spPr>
          <a:xfrm>
            <a:off x="177071" y="154379"/>
            <a:ext cx="4917443" cy="1200329"/>
          </a:xfrm>
          <a:prstGeom prst="rect">
            <a:avLst/>
          </a:prstGeom>
          <a:noFill/>
        </p:spPr>
        <p:txBody>
          <a:bodyPr wrap="square" rtlCol="0">
            <a:spAutoFit/>
          </a:bodyPr>
          <a:lstStyle/>
          <a:p>
            <a:r>
              <a:rPr lang="en-US" sz="2000" b="1" i="1" dirty="0">
                <a:solidFill>
                  <a:srgbClr val="0070C0"/>
                </a:solidFill>
              </a:rPr>
              <a:t>Single Office</a:t>
            </a:r>
            <a:endParaRPr lang="en-US" sz="2000" i="1" dirty="0">
              <a:solidFill>
                <a:srgbClr val="0070C0"/>
              </a:solidFill>
            </a:endParaRPr>
          </a:p>
          <a:p>
            <a:endParaRPr lang="en-US" sz="2000" b="1" i="1" dirty="0">
              <a:solidFill>
                <a:srgbClr val="0070C0"/>
              </a:solidFill>
            </a:endParaRPr>
          </a:p>
          <a:p>
            <a:r>
              <a:rPr lang="en-US" sz="1600" i="1" dirty="0">
                <a:solidFill>
                  <a:srgbClr val="0070C0"/>
                </a:solidFill>
              </a:rPr>
              <a:t>Users keep profile. Keeps track of which equipment </a:t>
            </a:r>
          </a:p>
          <a:p>
            <a:r>
              <a:rPr lang="en-US" sz="1600" i="1" dirty="0">
                <a:solidFill>
                  <a:srgbClr val="0070C0"/>
                </a:solidFill>
              </a:rPr>
              <a:t>and regulatory they have experience with</a:t>
            </a:r>
          </a:p>
        </p:txBody>
      </p:sp>
    </p:spTree>
    <p:extLst>
      <p:ext uri="{BB962C8B-B14F-4D97-AF65-F5344CB8AC3E}">
        <p14:creationId xmlns:p14="http://schemas.microsoft.com/office/powerpoint/2010/main" val="406333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4DF358A-1E15-8F42-8BF7-94648F123B97}"/>
              </a:ext>
            </a:extLst>
          </p:cNvPr>
          <p:cNvPicPr>
            <a:picLocks noChangeAspect="1"/>
          </p:cNvPicPr>
          <p:nvPr/>
        </p:nvPicPr>
        <p:blipFill>
          <a:blip r:embed="rId2"/>
          <a:stretch>
            <a:fillRect/>
          </a:stretch>
        </p:blipFill>
        <p:spPr>
          <a:xfrm>
            <a:off x="1302488" y="0"/>
            <a:ext cx="9587023" cy="6858000"/>
          </a:xfrm>
          <a:prstGeom prst="rect">
            <a:avLst/>
          </a:prstGeom>
        </p:spPr>
      </p:pic>
      <p:sp>
        <p:nvSpPr>
          <p:cNvPr id="4" name="TextBox 3">
            <a:extLst>
              <a:ext uri="{FF2B5EF4-FFF2-40B4-BE49-F238E27FC236}">
                <a16:creationId xmlns:a16="http://schemas.microsoft.com/office/drawing/2014/main" id="{D39F4D61-9DF0-DF4F-80E5-8076F969A355}"/>
              </a:ext>
            </a:extLst>
          </p:cNvPr>
          <p:cNvSpPr txBox="1"/>
          <p:nvPr/>
        </p:nvSpPr>
        <p:spPr>
          <a:xfrm>
            <a:off x="130629" y="166255"/>
            <a:ext cx="4607626" cy="1200329"/>
          </a:xfrm>
          <a:prstGeom prst="rect">
            <a:avLst/>
          </a:prstGeom>
          <a:noFill/>
        </p:spPr>
        <p:txBody>
          <a:bodyPr wrap="square" rtlCol="0">
            <a:spAutoFit/>
          </a:bodyPr>
          <a:lstStyle/>
          <a:p>
            <a:r>
              <a:rPr lang="en-US" sz="2000" b="1" i="1" dirty="0">
                <a:solidFill>
                  <a:srgbClr val="0070C0"/>
                </a:solidFill>
              </a:rPr>
              <a:t>Group Practice</a:t>
            </a:r>
            <a:endParaRPr lang="en-US" sz="2000" i="1" dirty="0">
              <a:solidFill>
                <a:srgbClr val="0070C0"/>
              </a:solidFill>
            </a:endParaRPr>
          </a:p>
          <a:p>
            <a:endParaRPr lang="en-US" sz="2000" b="1" i="1" dirty="0">
              <a:solidFill>
                <a:srgbClr val="0070C0"/>
              </a:solidFill>
            </a:endParaRPr>
          </a:p>
          <a:p>
            <a:r>
              <a:rPr lang="en-US" i="1" dirty="0">
                <a:solidFill>
                  <a:srgbClr val="0070C0"/>
                </a:solidFill>
              </a:rPr>
              <a:t>2 - 840 Locations</a:t>
            </a:r>
            <a:endParaRPr lang="en-US" i="1" dirty="0">
              <a:solidFill>
                <a:srgbClr val="C00000"/>
              </a:solidFill>
            </a:endParaRPr>
          </a:p>
          <a:p>
            <a:r>
              <a:rPr lang="en-US" sz="1400" i="1" dirty="0">
                <a:solidFill>
                  <a:srgbClr val="C00000"/>
                </a:solidFill>
              </a:rPr>
              <a:t>Security is priority</a:t>
            </a:r>
          </a:p>
        </p:txBody>
      </p:sp>
    </p:spTree>
    <p:extLst>
      <p:ext uri="{BB962C8B-B14F-4D97-AF65-F5344CB8AC3E}">
        <p14:creationId xmlns:p14="http://schemas.microsoft.com/office/powerpoint/2010/main" val="14997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98855"/>
            <a:ext cx="10515600" cy="458194"/>
          </a:xfrm>
        </p:spPr>
        <p:txBody>
          <a:bodyPr>
            <a:normAutofit/>
          </a:bodyPr>
          <a:lstStyle/>
          <a:p>
            <a:r>
              <a:rPr lang="en-US" sz="2400" b="1" i="1" dirty="0">
                <a:solidFill>
                  <a:srgbClr val="00B0F0"/>
                </a:solidFill>
              </a:rPr>
              <a:t>Dental Equipment Stats</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685800"/>
            <a:ext cx="10515600" cy="5968999"/>
          </a:xfrm>
        </p:spPr>
        <p:txBody>
          <a:bodyPr>
            <a:normAutofit fontScale="55000" lnSpcReduction="20000"/>
          </a:bodyPr>
          <a:lstStyle/>
          <a:p>
            <a:pPr>
              <a:lnSpc>
                <a:spcPct val="100000"/>
              </a:lnSpc>
            </a:pPr>
            <a:endParaRPr lang="en-US" sz="5500" dirty="0">
              <a:solidFill>
                <a:schemeClr val="tx1"/>
              </a:solidFill>
            </a:endParaRPr>
          </a:p>
          <a:p>
            <a:pPr>
              <a:lnSpc>
                <a:spcPct val="100000"/>
              </a:lnSpc>
            </a:pPr>
            <a:r>
              <a:rPr lang="en-US" sz="3300" dirty="0">
                <a:solidFill>
                  <a:schemeClr val="tx1"/>
                </a:solidFill>
              </a:rPr>
              <a:t>Number of Manufacturers:  </a:t>
            </a:r>
            <a:r>
              <a:rPr lang="en-US" sz="3300" b="1" i="1" dirty="0">
                <a:solidFill>
                  <a:schemeClr val="tx1"/>
                </a:solidFill>
              </a:rPr>
              <a:t>65</a:t>
            </a:r>
          </a:p>
          <a:p>
            <a:pPr>
              <a:lnSpc>
                <a:spcPct val="100000"/>
              </a:lnSpc>
            </a:pPr>
            <a:endParaRPr lang="en-US" sz="3300" dirty="0">
              <a:solidFill>
                <a:schemeClr val="tx1"/>
              </a:solidFill>
            </a:endParaRPr>
          </a:p>
          <a:p>
            <a:pPr>
              <a:lnSpc>
                <a:spcPct val="100000"/>
              </a:lnSpc>
            </a:pPr>
            <a:r>
              <a:rPr lang="en-US" sz="3300" dirty="0">
                <a:solidFill>
                  <a:schemeClr val="tx1"/>
                </a:solidFill>
              </a:rPr>
              <a:t>Equipment Categories:  </a:t>
            </a:r>
            <a:r>
              <a:rPr lang="en-US" sz="3300" b="1" i="1" dirty="0">
                <a:solidFill>
                  <a:schemeClr val="tx1"/>
                </a:solidFill>
              </a:rPr>
              <a:t>31</a:t>
            </a:r>
          </a:p>
          <a:p>
            <a:pPr>
              <a:lnSpc>
                <a:spcPct val="100000"/>
              </a:lnSpc>
            </a:pPr>
            <a:endParaRPr lang="en-US" sz="3300" dirty="0">
              <a:solidFill>
                <a:schemeClr val="tx1"/>
              </a:solidFill>
            </a:endParaRPr>
          </a:p>
          <a:p>
            <a:pPr>
              <a:lnSpc>
                <a:spcPct val="100000"/>
              </a:lnSpc>
            </a:pPr>
            <a:r>
              <a:rPr lang="en-US" sz="3300" dirty="0">
                <a:solidFill>
                  <a:schemeClr val="tx1"/>
                </a:solidFill>
              </a:rPr>
              <a:t>Total Equipment:  </a:t>
            </a:r>
            <a:r>
              <a:rPr lang="en-US" sz="3300" b="1" i="1" dirty="0">
                <a:solidFill>
                  <a:schemeClr val="tx1"/>
                </a:solidFill>
              </a:rPr>
              <a:t>480</a:t>
            </a:r>
          </a:p>
          <a:p>
            <a:pPr>
              <a:lnSpc>
                <a:spcPct val="100000"/>
              </a:lnSpc>
            </a:pPr>
            <a:endParaRPr lang="en-US" sz="3300" dirty="0">
              <a:solidFill>
                <a:schemeClr val="tx1"/>
              </a:solidFill>
            </a:endParaRPr>
          </a:p>
          <a:p>
            <a:pPr>
              <a:lnSpc>
                <a:spcPct val="100000"/>
              </a:lnSpc>
            </a:pPr>
            <a:r>
              <a:rPr lang="en-US" sz="3300" dirty="0">
                <a:solidFill>
                  <a:schemeClr val="tx1"/>
                </a:solidFill>
              </a:rPr>
              <a:t>Total Handpieces:  </a:t>
            </a:r>
            <a:r>
              <a:rPr lang="en-US" sz="3300" b="1" i="1" dirty="0">
                <a:solidFill>
                  <a:schemeClr val="tx1"/>
                </a:solidFill>
              </a:rPr>
              <a:t>460</a:t>
            </a:r>
          </a:p>
          <a:p>
            <a:pPr>
              <a:lnSpc>
                <a:spcPct val="100000"/>
              </a:lnSpc>
            </a:pPr>
            <a:endParaRPr lang="en-US" sz="3300" dirty="0">
              <a:solidFill>
                <a:schemeClr val="tx1"/>
              </a:solidFill>
            </a:endParaRPr>
          </a:p>
          <a:p>
            <a:pPr>
              <a:lnSpc>
                <a:spcPct val="100000"/>
              </a:lnSpc>
            </a:pPr>
            <a:r>
              <a:rPr lang="en-US" sz="3300" dirty="0">
                <a:solidFill>
                  <a:schemeClr val="tx1"/>
                </a:solidFill>
              </a:rPr>
              <a:t>Equipment Requiring Maintenance:  </a:t>
            </a:r>
            <a:r>
              <a:rPr lang="en-US" sz="3300" b="1" i="1" dirty="0">
                <a:solidFill>
                  <a:schemeClr val="tx1"/>
                </a:solidFill>
              </a:rPr>
              <a:t>162</a:t>
            </a:r>
            <a:r>
              <a:rPr lang="en-US" sz="3300" dirty="0">
                <a:solidFill>
                  <a:schemeClr val="tx1"/>
                </a:solidFill>
              </a:rPr>
              <a:t>  ( several crossover equip with same maintenance. Not including handpieces)</a:t>
            </a:r>
          </a:p>
          <a:p>
            <a:pPr>
              <a:lnSpc>
                <a:spcPct val="100000"/>
              </a:lnSpc>
            </a:pPr>
            <a:endParaRPr lang="en-US" sz="3300" dirty="0">
              <a:solidFill>
                <a:schemeClr val="tx1"/>
              </a:solidFill>
            </a:endParaRPr>
          </a:p>
          <a:p>
            <a:pPr>
              <a:lnSpc>
                <a:spcPct val="100000"/>
              </a:lnSpc>
            </a:pPr>
            <a:r>
              <a:rPr lang="en-US" sz="3300" b="1" i="1" dirty="0">
                <a:solidFill>
                  <a:schemeClr val="tx1"/>
                </a:solidFill>
              </a:rPr>
              <a:t>160k</a:t>
            </a:r>
            <a:r>
              <a:rPr lang="en-US" sz="3300" dirty="0">
                <a:solidFill>
                  <a:schemeClr val="tx1"/>
                </a:solidFill>
              </a:rPr>
              <a:t> Dental offices in US</a:t>
            </a:r>
          </a:p>
          <a:p>
            <a:pPr>
              <a:lnSpc>
                <a:spcPct val="100000"/>
              </a:lnSpc>
            </a:pPr>
            <a:r>
              <a:rPr lang="en-US" sz="3300" b="1" i="1" dirty="0">
                <a:solidFill>
                  <a:schemeClr val="tx1"/>
                </a:solidFill>
              </a:rPr>
              <a:t>62K</a:t>
            </a:r>
            <a:r>
              <a:rPr lang="en-US" sz="3300" dirty="0">
                <a:solidFill>
                  <a:schemeClr val="tx1"/>
                </a:solidFill>
              </a:rPr>
              <a:t> Canada </a:t>
            </a:r>
          </a:p>
          <a:p>
            <a:pPr>
              <a:lnSpc>
                <a:spcPct val="100000"/>
              </a:lnSpc>
            </a:pPr>
            <a:r>
              <a:rPr lang="en-US" sz="3300" b="1" i="1" dirty="0">
                <a:solidFill>
                  <a:schemeClr val="tx1"/>
                </a:solidFill>
              </a:rPr>
              <a:t>163k</a:t>
            </a:r>
            <a:r>
              <a:rPr lang="en-US" sz="3300" dirty="0">
                <a:solidFill>
                  <a:schemeClr val="tx1"/>
                </a:solidFill>
              </a:rPr>
              <a:t> Europe</a:t>
            </a:r>
          </a:p>
          <a:p>
            <a:pPr>
              <a:lnSpc>
                <a:spcPct val="100000"/>
              </a:lnSpc>
            </a:pPr>
            <a:endParaRPr lang="en-US" sz="3300" dirty="0">
              <a:solidFill>
                <a:schemeClr val="tx1"/>
              </a:solidFill>
            </a:endParaRPr>
          </a:p>
          <a:p>
            <a:pPr>
              <a:lnSpc>
                <a:spcPct val="100000"/>
              </a:lnSpc>
            </a:pPr>
            <a:r>
              <a:rPr lang="en-US" sz="3300" b="1" i="1" dirty="0">
                <a:solidFill>
                  <a:schemeClr val="tx1"/>
                </a:solidFill>
              </a:rPr>
              <a:t>700K</a:t>
            </a:r>
            <a:r>
              <a:rPr lang="en-US" sz="3300" dirty="0">
                <a:solidFill>
                  <a:schemeClr val="tx1"/>
                </a:solidFill>
              </a:rPr>
              <a:t> Dentists worldwide </a:t>
            </a:r>
          </a:p>
          <a:p>
            <a:endParaRPr lang="en-US" sz="1800" dirty="0">
              <a:solidFill>
                <a:schemeClr val="tx1"/>
              </a:solidFill>
            </a:endParaRPr>
          </a:p>
        </p:txBody>
      </p:sp>
    </p:spTree>
    <p:extLst>
      <p:ext uri="{BB962C8B-B14F-4D97-AF65-F5344CB8AC3E}">
        <p14:creationId xmlns:p14="http://schemas.microsoft.com/office/powerpoint/2010/main" val="130602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8200" y="0"/>
            <a:ext cx="10515600" cy="457200"/>
          </a:xfrm>
        </p:spPr>
        <p:txBody>
          <a:bodyPr>
            <a:normAutofit fontScale="90000"/>
          </a:bodyPr>
          <a:lstStyle/>
          <a:p>
            <a:r>
              <a:rPr lang="en-US" sz="2800" b="1" i="1" u="sng" dirty="0">
                <a:solidFill>
                  <a:schemeClr val="accent1">
                    <a:lumMod val="75000"/>
                  </a:schemeClr>
                </a:solidFill>
                <a:latin typeface="Calibri Light" panose="020F0302020204030204" pitchFamily="34" charset="0"/>
                <a:cs typeface="Calibri Light" panose="020F0302020204030204" pitchFamily="34" charset="0"/>
              </a:rPr>
              <a:t>Features</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8200" y="365760"/>
            <a:ext cx="10515600" cy="6492240"/>
          </a:xfrm>
        </p:spPr>
        <p:txBody>
          <a:bodyPr>
            <a:normAutofit fontScale="25000" lnSpcReduction="20000"/>
          </a:bodyPr>
          <a:lstStyle/>
          <a:p>
            <a:endParaRPr lang="en-US" sz="2000" b="1" dirty="0">
              <a:solidFill>
                <a:schemeClr val="tx1"/>
              </a:solidFill>
            </a:endParaRPr>
          </a:p>
          <a:p>
            <a:endParaRPr lang="en-US" sz="6400" b="1" i="1" dirty="0">
              <a:solidFill>
                <a:schemeClr val="tx1"/>
              </a:solidFill>
            </a:endParaRPr>
          </a:p>
          <a:p>
            <a:r>
              <a:rPr lang="en-US" sz="6400" b="1" i="1" dirty="0">
                <a:solidFill>
                  <a:schemeClr val="tx1"/>
                </a:solidFill>
              </a:rPr>
              <a:t>Phase 1</a:t>
            </a:r>
          </a:p>
          <a:p>
            <a:pPr marL="457200" indent="-457200">
              <a:buAutoNum type="arabicPeriod"/>
            </a:pPr>
            <a:r>
              <a:rPr lang="en-US" sz="6000" dirty="0">
                <a:solidFill>
                  <a:schemeClr val="tx1"/>
                </a:solidFill>
              </a:rPr>
              <a:t>Maintenance and Regulatory Notifications with how to and videos</a:t>
            </a:r>
          </a:p>
          <a:p>
            <a:pPr marL="457200" indent="-457200">
              <a:buAutoNum type="arabicPeriod"/>
            </a:pPr>
            <a:r>
              <a:rPr lang="en-US" sz="6000" dirty="0">
                <a:solidFill>
                  <a:schemeClr val="tx1"/>
                </a:solidFill>
              </a:rPr>
              <a:t>Repair Tracking and Requests</a:t>
            </a:r>
          </a:p>
          <a:p>
            <a:pPr marL="457200" indent="-457200">
              <a:buAutoNum type="arabicPeriod"/>
            </a:pPr>
            <a:r>
              <a:rPr lang="en-US" sz="6000" dirty="0">
                <a:solidFill>
                  <a:schemeClr val="tx1"/>
                </a:solidFill>
              </a:rPr>
              <a:t>Serial Number Decoder</a:t>
            </a:r>
          </a:p>
          <a:p>
            <a:pPr marL="457200" indent="-457200">
              <a:buAutoNum type="arabicPeriod"/>
            </a:pPr>
            <a:r>
              <a:rPr lang="en-US" sz="6000" dirty="0">
                <a:solidFill>
                  <a:schemeClr val="tx1"/>
                </a:solidFill>
              </a:rPr>
              <a:t>Error Code Decoder</a:t>
            </a:r>
          </a:p>
          <a:p>
            <a:pPr marL="457200" indent="-457200">
              <a:buFont typeface="Arial" panose="020B0604020202020204" pitchFamily="34" charset="0"/>
              <a:buAutoNum type="arabicPeriod"/>
            </a:pPr>
            <a:r>
              <a:rPr lang="en-US" sz="6000" dirty="0">
                <a:solidFill>
                  <a:schemeClr val="tx1"/>
                </a:solidFill>
              </a:rPr>
              <a:t>Documents and Videos – easy attach to email for sales and technicians </a:t>
            </a:r>
          </a:p>
          <a:p>
            <a:pPr marL="457200" indent="-457200">
              <a:buFont typeface="Arial" panose="020B0604020202020204" pitchFamily="34" charset="0"/>
              <a:buAutoNum type="arabicPeriod"/>
            </a:pPr>
            <a:r>
              <a:rPr lang="en-US" sz="6000" dirty="0">
                <a:solidFill>
                  <a:schemeClr val="tx1"/>
                </a:solidFill>
              </a:rPr>
              <a:t>Dashboard:  single and multi-location   </a:t>
            </a:r>
          </a:p>
          <a:p>
            <a:pPr marL="457200" indent="-457200">
              <a:buAutoNum type="arabicPeriod"/>
            </a:pPr>
            <a:r>
              <a:rPr lang="en-US" sz="6000" dirty="0">
                <a:solidFill>
                  <a:schemeClr val="tx1"/>
                </a:solidFill>
              </a:rPr>
              <a:t>Reward Program</a:t>
            </a:r>
          </a:p>
          <a:p>
            <a:pPr marL="457200" indent="-457200">
              <a:buAutoNum type="arabicPeriod"/>
            </a:pPr>
            <a:r>
              <a:rPr lang="en-US" sz="6000" dirty="0">
                <a:solidFill>
                  <a:schemeClr val="tx1"/>
                </a:solidFill>
              </a:rPr>
              <a:t>Referral Program / Give Kids a Smile tracking </a:t>
            </a:r>
          </a:p>
          <a:p>
            <a:pPr>
              <a:lnSpc>
                <a:spcPct val="50000"/>
              </a:lnSpc>
            </a:pPr>
            <a:endParaRPr lang="en-US" sz="6000" dirty="0">
              <a:solidFill>
                <a:schemeClr val="tx1"/>
              </a:solidFill>
            </a:endParaRPr>
          </a:p>
          <a:p>
            <a:r>
              <a:rPr lang="en-US" sz="6000" b="1" i="1" dirty="0">
                <a:solidFill>
                  <a:schemeClr val="tx1"/>
                </a:solidFill>
              </a:rPr>
              <a:t>Phase 2</a:t>
            </a:r>
          </a:p>
          <a:p>
            <a:pPr marL="457200" indent="-457200">
              <a:buAutoNum type="arabicPeriod"/>
            </a:pPr>
            <a:r>
              <a:rPr lang="en-US" sz="6000" dirty="0" err="1">
                <a:solidFill>
                  <a:schemeClr val="tx1"/>
                </a:solidFill>
              </a:rPr>
              <a:t>EquipFax</a:t>
            </a:r>
            <a:r>
              <a:rPr lang="en-US" sz="6000" dirty="0">
                <a:solidFill>
                  <a:schemeClr val="tx1"/>
                </a:solidFill>
              </a:rPr>
              <a:t> – equipment history attach for used equipment sales</a:t>
            </a:r>
          </a:p>
          <a:p>
            <a:pPr marL="457200" indent="-457200">
              <a:buFont typeface="Arial" panose="020B0604020202020204" pitchFamily="34" charset="0"/>
              <a:buAutoNum type="arabicPeriod"/>
            </a:pPr>
            <a:r>
              <a:rPr lang="en-US" sz="6000" dirty="0">
                <a:solidFill>
                  <a:schemeClr val="tx1"/>
                </a:solidFill>
              </a:rPr>
              <a:t>Equipment Reviews and voluntary Dr/staff reference linkup</a:t>
            </a:r>
          </a:p>
          <a:p>
            <a:pPr marL="457200" indent="-457200">
              <a:buFont typeface="Arial" panose="020B0604020202020204" pitchFamily="34" charset="0"/>
              <a:buAutoNum type="arabicPeriod"/>
            </a:pPr>
            <a:r>
              <a:rPr lang="en-US" sz="6000" dirty="0">
                <a:solidFill>
                  <a:schemeClr val="tx1"/>
                </a:solidFill>
              </a:rPr>
              <a:t>Lead Generation</a:t>
            </a:r>
          </a:p>
          <a:p>
            <a:pPr marL="457200" indent="-457200">
              <a:buFont typeface="Arial" panose="020B0604020202020204" pitchFamily="34" charset="0"/>
              <a:buAutoNum type="arabicPeriod"/>
            </a:pPr>
            <a:r>
              <a:rPr lang="en-US" sz="6000" dirty="0">
                <a:solidFill>
                  <a:schemeClr val="tx1"/>
                </a:solidFill>
              </a:rPr>
              <a:t>Maintenance parts ordering – send order to dealer of choice</a:t>
            </a:r>
          </a:p>
          <a:p>
            <a:pPr marL="457200" indent="-457200">
              <a:buAutoNum type="arabicPeriod"/>
            </a:pPr>
            <a:endParaRPr lang="en-US" sz="6000" dirty="0">
              <a:solidFill>
                <a:schemeClr val="tx1"/>
              </a:solidFill>
            </a:endParaRPr>
          </a:p>
          <a:p>
            <a:r>
              <a:rPr lang="en-US" sz="6000" b="1" i="1" dirty="0">
                <a:solidFill>
                  <a:schemeClr val="tx1"/>
                </a:solidFill>
              </a:rPr>
              <a:t>Phase 3</a:t>
            </a:r>
          </a:p>
          <a:p>
            <a:pPr marL="457200" indent="-457200">
              <a:buAutoNum type="arabicPeriod"/>
            </a:pPr>
            <a:r>
              <a:rPr lang="en-US" sz="6000" dirty="0">
                <a:solidFill>
                  <a:schemeClr val="tx1"/>
                </a:solidFill>
              </a:rPr>
              <a:t>IoT</a:t>
            </a:r>
          </a:p>
          <a:p>
            <a:pPr marL="457200" indent="-457200">
              <a:buAutoNum type="arabicPeriod"/>
            </a:pPr>
            <a:r>
              <a:rPr lang="en-US" sz="6000" dirty="0">
                <a:solidFill>
                  <a:schemeClr val="tx1"/>
                </a:solidFill>
              </a:rPr>
              <a:t>Medical, Veterinary and Lab add</a:t>
            </a:r>
          </a:p>
          <a:p>
            <a:pPr marL="457200" indent="-457200">
              <a:buAutoNum type="arabicPeriod"/>
            </a:pPr>
            <a:r>
              <a:rPr lang="en-US" sz="6000" dirty="0">
                <a:solidFill>
                  <a:schemeClr val="tx1"/>
                </a:solidFill>
              </a:rPr>
              <a:t>Connected Equipment Hub </a:t>
            </a:r>
          </a:p>
        </p:txBody>
      </p:sp>
      <p:pic>
        <p:nvPicPr>
          <p:cNvPr id="11" name="Picture 10" descr="A picture containing toy, doll&#10;&#10;Description automatically generated">
            <a:extLst>
              <a:ext uri="{FF2B5EF4-FFF2-40B4-BE49-F238E27FC236}">
                <a16:creationId xmlns:a16="http://schemas.microsoft.com/office/drawing/2014/main" id="{573900E9-2FC2-9145-8451-D263DF70F55F}"/>
              </a:ext>
            </a:extLst>
          </p:cNvPr>
          <p:cNvPicPr>
            <a:picLocks noChangeAspect="1"/>
          </p:cNvPicPr>
          <p:nvPr/>
        </p:nvPicPr>
        <p:blipFill>
          <a:blip r:embed="rId2"/>
          <a:stretch>
            <a:fillRect/>
          </a:stretch>
        </p:blipFill>
        <p:spPr>
          <a:xfrm>
            <a:off x="7124518" y="457200"/>
            <a:ext cx="990458" cy="1712229"/>
          </a:xfrm>
          <a:prstGeom prst="rect">
            <a:avLst/>
          </a:prstGeom>
        </p:spPr>
      </p:pic>
    </p:spTree>
    <p:extLst>
      <p:ext uri="{BB962C8B-B14F-4D97-AF65-F5344CB8AC3E}">
        <p14:creationId xmlns:p14="http://schemas.microsoft.com/office/powerpoint/2010/main" val="307284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226244"/>
            <a:ext cx="10515600" cy="1225484"/>
          </a:xfrm>
        </p:spPr>
        <p:txBody>
          <a:bodyPr>
            <a:noAutofit/>
          </a:bodyPr>
          <a:lstStyle/>
          <a:p>
            <a:pPr>
              <a:lnSpc>
                <a:spcPct val="100000"/>
              </a:lnSpc>
            </a:pPr>
            <a:r>
              <a:rPr lang="en-US" sz="2400" b="1" i="1" dirty="0">
                <a:solidFill>
                  <a:schemeClr val="accent5">
                    <a:lumMod val="50000"/>
                  </a:schemeClr>
                </a:solidFill>
              </a:rPr>
              <a:t>Phase 1</a:t>
            </a:r>
            <a:br>
              <a:rPr lang="en-US" sz="2400" b="1" dirty="0"/>
            </a:br>
            <a:br>
              <a:rPr lang="en-US" sz="2400" b="1" dirty="0"/>
            </a:br>
            <a:r>
              <a:rPr lang="en-US" sz="2400" b="1" dirty="0">
                <a:solidFill>
                  <a:srgbClr val="0070C0"/>
                </a:solidFill>
              </a:rPr>
              <a:t>1. Maintenance / Regulatory Notifications </a:t>
            </a:r>
            <a:br>
              <a:rPr lang="en-US" sz="2400" b="1" dirty="0">
                <a:solidFill>
                  <a:srgbClr val="0070C0"/>
                </a:solidFill>
              </a:rPr>
            </a:br>
            <a:r>
              <a:rPr lang="en-US" sz="1800" b="1" dirty="0">
                <a:solidFill>
                  <a:schemeClr val="accent2">
                    <a:lumMod val="75000"/>
                  </a:schemeClr>
                </a:solidFill>
              </a:rPr>
              <a:t>(very bad mockup on next slide, goal is simple app for the staff to navigate/follow)</a:t>
            </a:r>
            <a:endParaRPr lang="en-US" sz="1800" b="1" dirty="0">
              <a:solidFill>
                <a:srgbClr val="0070C0"/>
              </a:solidFill>
            </a:endParaRP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1376313"/>
            <a:ext cx="11222404" cy="5367843"/>
          </a:xfrm>
        </p:spPr>
        <p:txBody>
          <a:bodyPr>
            <a:normAutofit fontScale="62500" lnSpcReduction="20000"/>
          </a:bodyPr>
          <a:lstStyle/>
          <a:p>
            <a:endParaRPr lang="en-US" sz="2200" dirty="0">
              <a:solidFill>
                <a:schemeClr val="tx1"/>
              </a:solidFill>
            </a:endParaRPr>
          </a:p>
          <a:p>
            <a:endParaRPr lang="en-US" sz="2200" dirty="0">
              <a:solidFill>
                <a:schemeClr val="tx1"/>
              </a:solidFill>
            </a:endParaRPr>
          </a:p>
          <a:p>
            <a:pPr marL="457200" indent="-457200">
              <a:buFont typeface="+mj-lt"/>
              <a:buAutoNum type="alphaLcParenR"/>
            </a:pPr>
            <a:r>
              <a:rPr lang="en-US" dirty="0">
                <a:solidFill>
                  <a:schemeClr val="tx1"/>
                </a:solidFill>
              </a:rPr>
              <a:t>App Pop-up reminders when equipment maintenance and regulatory tasks are due</a:t>
            </a:r>
          </a:p>
          <a:p>
            <a:endParaRPr lang="en-US" sz="2300" dirty="0">
              <a:solidFill>
                <a:schemeClr val="tx1"/>
              </a:solidFill>
            </a:endParaRPr>
          </a:p>
          <a:p>
            <a:pPr marL="800100" lvl="1" indent="-342900">
              <a:buFont typeface="+mj-lt"/>
              <a:buAutoNum type="arabicPeriod"/>
            </a:pPr>
            <a:r>
              <a:rPr lang="en-US" sz="2100" dirty="0">
                <a:solidFill>
                  <a:schemeClr val="tx1"/>
                </a:solidFill>
              </a:rPr>
              <a:t>Might need web-based here as well, some locations use a central computer </a:t>
            </a:r>
          </a:p>
          <a:p>
            <a:pPr marL="800100" lvl="1" indent="-342900">
              <a:buFont typeface="+mj-lt"/>
              <a:buAutoNum type="arabicPeriod"/>
            </a:pPr>
            <a:r>
              <a:rPr lang="en-US" sz="2100" dirty="0">
                <a:solidFill>
                  <a:schemeClr val="tx1"/>
                </a:solidFill>
              </a:rPr>
              <a:t>Most reminders are time based; monthly, every 6 months, annually, etc.</a:t>
            </a:r>
          </a:p>
          <a:p>
            <a:pPr marL="800100" lvl="1" indent="-342900">
              <a:buFont typeface="+mj-lt"/>
              <a:buAutoNum type="arabicPeriod"/>
            </a:pPr>
            <a:r>
              <a:rPr lang="en-US" sz="2100" dirty="0">
                <a:solidFill>
                  <a:schemeClr val="tx1"/>
                </a:solidFill>
              </a:rPr>
              <a:t>For cycle-based maintenance, IoT (phase 3) will link equipment with cycle counters. Will require manual entry until then</a:t>
            </a:r>
          </a:p>
          <a:p>
            <a:pPr marL="800100" lvl="1" indent="-342900">
              <a:buFont typeface="+mj-lt"/>
              <a:buAutoNum type="arabicPeriod"/>
            </a:pPr>
            <a:r>
              <a:rPr lang="en-US" sz="2100" dirty="0">
                <a:solidFill>
                  <a:schemeClr val="tx1"/>
                </a:solidFill>
              </a:rPr>
              <a:t>Simple app with following buttons </a:t>
            </a:r>
          </a:p>
          <a:p>
            <a:pPr lvl="1"/>
            <a:endParaRPr lang="en-US" sz="2100" dirty="0">
              <a:solidFill>
                <a:schemeClr val="tx1"/>
              </a:solidFill>
            </a:endParaRPr>
          </a:p>
          <a:p>
            <a:pPr marL="1257300" lvl="2" indent="-342900">
              <a:buFont typeface="+mj-lt"/>
              <a:buAutoNum type="alphaLcPeriod"/>
            </a:pPr>
            <a:r>
              <a:rPr lang="en-US" sz="2100" dirty="0">
                <a:solidFill>
                  <a:schemeClr val="tx1"/>
                </a:solidFill>
              </a:rPr>
              <a:t>”completed”</a:t>
            </a:r>
          </a:p>
          <a:p>
            <a:pPr marL="1257300" lvl="2" indent="-342900">
              <a:buFont typeface="+mj-lt"/>
              <a:buAutoNum type="alphaLcPeriod"/>
            </a:pPr>
            <a:r>
              <a:rPr lang="en-US" sz="2100" dirty="0">
                <a:solidFill>
                  <a:schemeClr val="tx1"/>
                </a:solidFill>
              </a:rPr>
              <a:t>“how do I do this?” </a:t>
            </a:r>
          </a:p>
          <a:p>
            <a:pPr marL="1257300" lvl="2" indent="-342900">
              <a:buFont typeface="+mj-lt"/>
              <a:buAutoNum type="alphaLcPeriod"/>
            </a:pPr>
            <a:r>
              <a:rPr lang="en-US" sz="2100" dirty="0">
                <a:solidFill>
                  <a:schemeClr val="tx1"/>
                </a:solidFill>
              </a:rPr>
              <a:t>”schedule tech”  -  scheduling is hard? Maybe link to independent techs (fast growing segment)</a:t>
            </a:r>
          </a:p>
          <a:p>
            <a:pPr marL="1257300" lvl="2" indent="-342900">
              <a:buFont typeface="+mj-lt"/>
              <a:buAutoNum type="alphaLcPeriod"/>
            </a:pPr>
            <a:r>
              <a:rPr lang="en-US" sz="2100" dirty="0">
                <a:solidFill>
                  <a:schemeClr val="tx1"/>
                </a:solidFill>
              </a:rPr>
              <a:t>“re-order air filter”  link to dealers, office selects  (maybe phase 2?) </a:t>
            </a:r>
          </a:p>
          <a:p>
            <a:pPr marL="1257300" lvl="2" indent="-342900">
              <a:buFont typeface="+mj-lt"/>
              <a:buAutoNum type="alphaLcPeriod"/>
            </a:pPr>
            <a:r>
              <a:rPr lang="en-US" sz="2100" dirty="0">
                <a:solidFill>
                  <a:schemeClr val="tx1"/>
                </a:solidFill>
              </a:rPr>
              <a:t>“postpone”</a:t>
            </a:r>
          </a:p>
          <a:p>
            <a:pPr marL="1257300" lvl="2" indent="-342900">
              <a:buFont typeface="+mj-lt"/>
              <a:buAutoNum type="alphaLcPeriod"/>
            </a:pPr>
            <a:endParaRPr lang="en-US" sz="1400" dirty="0">
              <a:solidFill>
                <a:schemeClr val="tx1"/>
              </a:solidFill>
            </a:endParaRPr>
          </a:p>
          <a:p>
            <a:pPr marL="457200" indent="-457200">
              <a:buFont typeface="+mj-lt"/>
              <a:buAutoNum type="alphaLcParenR"/>
            </a:pPr>
            <a:r>
              <a:rPr lang="en-US" dirty="0">
                <a:solidFill>
                  <a:schemeClr val="tx1"/>
                </a:solidFill>
              </a:rPr>
              <a:t>Custom reminders- Dr and Staff can create custom reminders</a:t>
            </a:r>
          </a:p>
          <a:p>
            <a:endParaRPr lang="en-US" sz="18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5236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electronics, printer&#10;&#10;Description automatically generated">
            <a:extLst>
              <a:ext uri="{FF2B5EF4-FFF2-40B4-BE49-F238E27FC236}">
                <a16:creationId xmlns:a16="http://schemas.microsoft.com/office/drawing/2014/main" id="{9336975D-7266-4146-B15B-2745EEACB865}"/>
              </a:ext>
            </a:extLst>
          </p:cNvPr>
          <p:cNvPicPr>
            <a:picLocks noChangeAspect="1"/>
          </p:cNvPicPr>
          <p:nvPr/>
        </p:nvPicPr>
        <p:blipFill>
          <a:blip r:embed="rId2"/>
          <a:stretch>
            <a:fillRect/>
          </a:stretch>
        </p:blipFill>
        <p:spPr>
          <a:xfrm>
            <a:off x="474210" y="1760998"/>
            <a:ext cx="939501" cy="704626"/>
          </a:xfrm>
          <a:prstGeom prst="rect">
            <a:avLst/>
          </a:prstGeom>
        </p:spPr>
      </p:pic>
      <p:sp>
        <p:nvSpPr>
          <p:cNvPr id="13" name="Rounded Rectangle 12">
            <a:extLst>
              <a:ext uri="{FF2B5EF4-FFF2-40B4-BE49-F238E27FC236}">
                <a16:creationId xmlns:a16="http://schemas.microsoft.com/office/drawing/2014/main" id="{57595D18-D391-B144-80DF-57C2490B9E78}"/>
              </a:ext>
            </a:extLst>
          </p:cNvPr>
          <p:cNvSpPr/>
          <p:nvPr/>
        </p:nvSpPr>
        <p:spPr>
          <a:xfrm>
            <a:off x="462579" y="88750"/>
            <a:ext cx="3625327" cy="6680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84731F53-3567-2349-978D-CBB60F2B76F7}"/>
              </a:ext>
            </a:extLst>
          </p:cNvPr>
          <p:cNvSpPr/>
          <p:nvPr/>
        </p:nvSpPr>
        <p:spPr>
          <a:xfrm>
            <a:off x="1413711" y="1860506"/>
            <a:ext cx="2518645" cy="505609"/>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AB96543-488E-ED41-946B-13F1C39E9A9E}"/>
              </a:ext>
            </a:extLst>
          </p:cNvPr>
          <p:cNvSpPr txBox="1"/>
          <p:nvPr/>
        </p:nvSpPr>
        <p:spPr>
          <a:xfrm>
            <a:off x="3588112" y="1936495"/>
            <a:ext cx="25818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US" dirty="0"/>
              <a:t>&gt;</a:t>
            </a:r>
          </a:p>
        </p:txBody>
      </p:sp>
      <p:sp>
        <p:nvSpPr>
          <p:cNvPr id="16" name="TextBox 15">
            <a:extLst>
              <a:ext uri="{FF2B5EF4-FFF2-40B4-BE49-F238E27FC236}">
                <a16:creationId xmlns:a16="http://schemas.microsoft.com/office/drawing/2014/main" id="{B183B744-3D9E-6645-A12C-A901E4DA1E94}"/>
              </a:ext>
            </a:extLst>
          </p:cNvPr>
          <p:cNvSpPr txBox="1"/>
          <p:nvPr/>
        </p:nvSpPr>
        <p:spPr>
          <a:xfrm>
            <a:off x="1411240" y="1990356"/>
            <a:ext cx="2013036" cy="261610"/>
          </a:xfrm>
          <a:prstGeom prst="rect">
            <a:avLst/>
          </a:prstGeom>
          <a:noFill/>
        </p:spPr>
        <p:txBody>
          <a:bodyPr wrap="square" rtlCol="0">
            <a:spAutoFit/>
          </a:bodyPr>
          <a:lstStyle/>
          <a:p>
            <a:r>
              <a:rPr lang="en-US" sz="1100" dirty="0">
                <a:solidFill>
                  <a:schemeClr val="bg1"/>
                </a:solidFill>
              </a:rPr>
              <a:t>Replace Statim Biological Filter</a:t>
            </a:r>
          </a:p>
        </p:txBody>
      </p:sp>
      <p:sp>
        <p:nvSpPr>
          <p:cNvPr id="18" name="Rounded Rectangle 17">
            <a:extLst>
              <a:ext uri="{FF2B5EF4-FFF2-40B4-BE49-F238E27FC236}">
                <a16:creationId xmlns:a16="http://schemas.microsoft.com/office/drawing/2014/main" id="{E22B53D6-A090-3342-908D-6F520141C6D4}"/>
              </a:ext>
            </a:extLst>
          </p:cNvPr>
          <p:cNvSpPr/>
          <p:nvPr/>
        </p:nvSpPr>
        <p:spPr>
          <a:xfrm>
            <a:off x="1411484" y="2656658"/>
            <a:ext cx="2518645" cy="505609"/>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D8ED16A-DA0C-A944-95E0-B24E45D22957}"/>
              </a:ext>
            </a:extLst>
          </p:cNvPr>
          <p:cNvSpPr txBox="1"/>
          <p:nvPr/>
        </p:nvSpPr>
        <p:spPr>
          <a:xfrm>
            <a:off x="3585885" y="2732647"/>
            <a:ext cx="25818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US" dirty="0"/>
              <a:t>&gt;</a:t>
            </a:r>
          </a:p>
        </p:txBody>
      </p:sp>
      <p:sp>
        <p:nvSpPr>
          <p:cNvPr id="20" name="TextBox 19">
            <a:extLst>
              <a:ext uri="{FF2B5EF4-FFF2-40B4-BE49-F238E27FC236}">
                <a16:creationId xmlns:a16="http://schemas.microsoft.com/office/drawing/2014/main" id="{AA308153-E541-304B-BE03-F8027BF78F44}"/>
              </a:ext>
            </a:extLst>
          </p:cNvPr>
          <p:cNvSpPr txBox="1"/>
          <p:nvPr/>
        </p:nvSpPr>
        <p:spPr>
          <a:xfrm>
            <a:off x="1447105" y="2809053"/>
            <a:ext cx="2013036" cy="261610"/>
          </a:xfrm>
          <a:prstGeom prst="rect">
            <a:avLst/>
          </a:prstGeom>
          <a:noFill/>
        </p:spPr>
        <p:txBody>
          <a:bodyPr wrap="square" rtlCol="0">
            <a:spAutoFit/>
          </a:bodyPr>
          <a:lstStyle/>
          <a:p>
            <a:r>
              <a:rPr lang="en-US" sz="1100" dirty="0">
                <a:solidFill>
                  <a:schemeClr val="bg1"/>
                </a:solidFill>
              </a:rPr>
              <a:t>Replace Handpiece O-rings</a:t>
            </a:r>
          </a:p>
        </p:txBody>
      </p:sp>
      <p:sp>
        <p:nvSpPr>
          <p:cNvPr id="34" name="Rounded Rectangle 33">
            <a:extLst>
              <a:ext uri="{FF2B5EF4-FFF2-40B4-BE49-F238E27FC236}">
                <a16:creationId xmlns:a16="http://schemas.microsoft.com/office/drawing/2014/main" id="{7D297C29-ADE0-6348-89BD-1F38CC1F3147}"/>
              </a:ext>
            </a:extLst>
          </p:cNvPr>
          <p:cNvSpPr/>
          <p:nvPr/>
        </p:nvSpPr>
        <p:spPr>
          <a:xfrm>
            <a:off x="1411484" y="4016137"/>
            <a:ext cx="2518645" cy="505609"/>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35035AC-B15F-F54A-9AAE-963583821DD5}"/>
              </a:ext>
            </a:extLst>
          </p:cNvPr>
          <p:cNvSpPr txBox="1"/>
          <p:nvPr/>
        </p:nvSpPr>
        <p:spPr>
          <a:xfrm>
            <a:off x="3585885" y="4092126"/>
            <a:ext cx="25818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US" dirty="0"/>
              <a:t>&gt;</a:t>
            </a:r>
          </a:p>
        </p:txBody>
      </p:sp>
      <p:sp>
        <p:nvSpPr>
          <p:cNvPr id="36" name="TextBox 35">
            <a:extLst>
              <a:ext uri="{FF2B5EF4-FFF2-40B4-BE49-F238E27FC236}">
                <a16:creationId xmlns:a16="http://schemas.microsoft.com/office/drawing/2014/main" id="{37CC6AA2-3AA3-C443-A40B-E77BA2664D22}"/>
              </a:ext>
            </a:extLst>
          </p:cNvPr>
          <p:cNvSpPr txBox="1"/>
          <p:nvPr/>
        </p:nvSpPr>
        <p:spPr>
          <a:xfrm>
            <a:off x="1454838" y="4147270"/>
            <a:ext cx="2162526" cy="261610"/>
          </a:xfrm>
          <a:prstGeom prst="rect">
            <a:avLst/>
          </a:prstGeom>
          <a:noFill/>
        </p:spPr>
        <p:txBody>
          <a:bodyPr wrap="square" rtlCol="0">
            <a:spAutoFit/>
          </a:bodyPr>
          <a:lstStyle/>
          <a:p>
            <a:r>
              <a:rPr lang="en-US" sz="1100" dirty="0">
                <a:solidFill>
                  <a:schemeClr val="bg1"/>
                </a:solidFill>
              </a:rPr>
              <a:t>Replace Amalgam Separator Filter</a:t>
            </a:r>
          </a:p>
        </p:txBody>
      </p:sp>
      <p:sp>
        <p:nvSpPr>
          <p:cNvPr id="38" name="Rounded Rectangle 37">
            <a:extLst>
              <a:ext uri="{FF2B5EF4-FFF2-40B4-BE49-F238E27FC236}">
                <a16:creationId xmlns:a16="http://schemas.microsoft.com/office/drawing/2014/main" id="{9486D795-6D6F-B347-8B87-87FB254241C9}"/>
              </a:ext>
            </a:extLst>
          </p:cNvPr>
          <p:cNvSpPr/>
          <p:nvPr/>
        </p:nvSpPr>
        <p:spPr>
          <a:xfrm>
            <a:off x="1411484" y="4795302"/>
            <a:ext cx="2518645" cy="505609"/>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9BD12FE-D1A0-5548-BA85-6AFA23830C5D}"/>
              </a:ext>
            </a:extLst>
          </p:cNvPr>
          <p:cNvSpPr txBox="1"/>
          <p:nvPr/>
        </p:nvSpPr>
        <p:spPr>
          <a:xfrm>
            <a:off x="3585885" y="4871291"/>
            <a:ext cx="25818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US" dirty="0"/>
              <a:t>&gt;</a:t>
            </a:r>
          </a:p>
        </p:txBody>
      </p:sp>
      <p:sp>
        <p:nvSpPr>
          <p:cNvPr id="40" name="TextBox 39">
            <a:extLst>
              <a:ext uri="{FF2B5EF4-FFF2-40B4-BE49-F238E27FC236}">
                <a16:creationId xmlns:a16="http://schemas.microsoft.com/office/drawing/2014/main" id="{5D8B806B-1E7E-3141-88AE-0D6A3225D1B2}"/>
              </a:ext>
            </a:extLst>
          </p:cNvPr>
          <p:cNvSpPr txBox="1"/>
          <p:nvPr/>
        </p:nvSpPr>
        <p:spPr>
          <a:xfrm>
            <a:off x="1454838" y="4935836"/>
            <a:ext cx="2013036" cy="261610"/>
          </a:xfrm>
          <a:prstGeom prst="rect">
            <a:avLst/>
          </a:prstGeom>
          <a:noFill/>
        </p:spPr>
        <p:txBody>
          <a:bodyPr wrap="square" rtlCol="0">
            <a:spAutoFit/>
          </a:bodyPr>
          <a:lstStyle/>
          <a:p>
            <a:r>
              <a:rPr lang="en-US" sz="1100" dirty="0">
                <a:solidFill>
                  <a:schemeClr val="bg1"/>
                </a:solidFill>
              </a:rPr>
              <a:t>Change Compressor Oil</a:t>
            </a:r>
          </a:p>
        </p:txBody>
      </p:sp>
      <p:sp>
        <p:nvSpPr>
          <p:cNvPr id="42" name="Rounded Rectangle 41">
            <a:extLst>
              <a:ext uri="{FF2B5EF4-FFF2-40B4-BE49-F238E27FC236}">
                <a16:creationId xmlns:a16="http://schemas.microsoft.com/office/drawing/2014/main" id="{7507AD50-7C72-004C-B582-0BDB44514756}"/>
              </a:ext>
            </a:extLst>
          </p:cNvPr>
          <p:cNvSpPr/>
          <p:nvPr/>
        </p:nvSpPr>
        <p:spPr>
          <a:xfrm>
            <a:off x="1411484" y="5596746"/>
            <a:ext cx="2518645" cy="505609"/>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2D45357-4C37-AD4D-8FB4-DEF9DED17523}"/>
              </a:ext>
            </a:extLst>
          </p:cNvPr>
          <p:cNvSpPr txBox="1"/>
          <p:nvPr/>
        </p:nvSpPr>
        <p:spPr>
          <a:xfrm>
            <a:off x="3585885" y="5672735"/>
            <a:ext cx="25818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txBody>
          <a:bodyPr wrap="square" rtlCol="0">
            <a:spAutoFit/>
          </a:bodyPr>
          <a:lstStyle/>
          <a:p>
            <a:r>
              <a:rPr lang="en-US" dirty="0"/>
              <a:t>&gt;</a:t>
            </a:r>
          </a:p>
        </p:txBody>
      </p:sp>
      <p:sp>
        <p:nvSpPr>
          <p:cNvPr id="44" name="TextBox 43">
            <a:extLst>
              <a:ext uri="{FF2B5EF4-FFF2-40B4-BE49-F238E27FC236}">
                <a16:creationId xmlns:a16="http://schemas.microsoft.com/office/drawing/2014/main" id="{CE013790-0151-2044-B806-3A891DEAC583}"/>
              </a:ext>
            </a:extLst>
          </p:cNvPr>
          <p:cNvSpPr txBox="1"/>
          <p:nvPr/>
        </p:nvSpPr>
        <p:spPr>
          <a:xfrm>
            <a:off x="1421902" y="5718745"/>
            <a:ext cx="2013036" cy="261610"/>
          </a:xfrm>
          <a:prstGeom prst="rect">
            <a:avLst/>
          </a:prstGeom>
          <a:noFill/>
        </p:spPr>
        <p:txBody>
          <a:bodyPr wrap="square" rtlCol="0">
            <a:spAutoFit/>
          </a:bodyPr>
          <a:lstStyle/>
          <a:p>
            <a:r>
              <a:rPr lang="en-US" sz="1100" dirty="0">
                <a:solidFill>
                  <a:schemeClr val="bg1"/>
                </a:solidFill>
              </a:rPr>
              <a:t>Check Nitrous for Gas Leaks</a:t>
            </a:r>
          </a:p>
        </p:txBody>
      </p:sp>
      <p:sp>
        <p:nvSpPr>
          <p:cNvPr id="45" name="TextBox 44">
            <a:extLst>
              <a:ext uri="{FF2B5EF4-FFF2-40B4-BE49-F238E27FC236}">
                <a16:creationId xmlns:a16="http://schemas.microsoft.com/office/drawing/2014/main" id="{EFEDE59D-CE19-944C-A922-D14814C7A2C8}"/>
              </a:ext>
            </a:extLst>
          </p:cNvPr>
          <p:cNvSpPr txBox="1"/>
          <p:nvPr/>
        </p:nvSpPr>
        <p:spPr>
          <a:xfrm>
            <a:off x="548331" y="1402284"/>
            <a:ext cx="1254015" cy="369332"/>
          </a:xfrm>
          <a:prstGeom prst="rect">
            <a:avLst/>
          </a:prstGeom>
          <a:solidFill>
            <a:schemeClr val="bg1"/>
          </a:solidFill>
        </p:spPr>
        <p:txBody>
          <a:bodyPr wrap="square" rtlCol="0">
            <a:spAutoFit/>
          </a:bodyPr>
          <a:lstStyle/>
          <a:p>
            <a:pPr algn="ctr"/>
            <a:r>
              <a:rPr lang="en-US" u="sng" dirty="0">
                <a:solidFill>
                  <a:srgbClr val="E46994"/>
                </a:solidFill>
                <a:latin typeface="Chalkboard" panose="03050602040202020205" pitchFamily="66" charset="77"/>
                <a:cs typeface="Algerian" panose="020F0502020204030204" pitchFamily="34" charset="0"/>
              </a:rPr>
              <a:t>Due Today</a:t>
            </a:r>
          </a:p>
        </p:txBody>
      </p:sp>
      <p:pic>
        <p:nvPicPr>
          <p:cNvPr id="47" name="Picture 46">
            <a:extLst>
              <a:ext uri="{FF2B5EF4-FFF2-40B4-BE49-F238E27FC236}">
                <a16:creationId xmlns:a16="http://schemas.microsoft.com/office/drawing/2014/main" id="{3185D145-37D0-8C4B-8CEC-A61ED5D2E4EE}"/>
              </a:ext>
            </a:extLst>
          </p:cNvPr>
          <p:cNvPicPr>
            <a:picLocks noChangeAspect="1"/>
          </p:cNvPicPr>
          <p:nvPr/>
        </p:nvPicPr>
        <p:blipFill>
          <a:blip r:embed="rId3"/>
          <a:stretch>
            <a:fillRect/>
          </a:stretch>
        </p:blipFill>
        <p:spPr>
          <a:xfrm>
            <a:off x="1891983" y="197812"/>
            <a:ext cx="629671" cy="661298"/>
          </a:xfrm>
          <a:prstGeom prst="rect">
            <a:avLst/>
          </a:prstGeom>
        </p:spPr>
      </p:pic>
      <p:sp>
        <p:nvSpPr>
          <p:cNvPr id="56" name="TextBox 55">
            <a:extLst>
              <a:ext uri="{FF2B5EF4-FFF2-40B4-BE49-F238E27FC236}">
                <a16:creationId xmlns:a16="http://schemas.microsoft.com/office/drawing/2014/main" id="{A01CEC2A-6D41-8F4F-AD2D-0CB03CE48F47}"/>
              </a:ext>
            </a:extLst>
          </p:cNvPr>
          <p:cNvSpPr txBox="1"/>
          <p:nvPr/>
        </p:nvSpPr>
        <p:spPr>
          <a:xfrm>
            <a:off x="548332" y="3543340"/>
            <a:ext cx="1254014" cy="369332"/>
          </a:xfrm>
          <a:prstGeom prst="rect">
            <a:avLst/>
          </a:prstGeom>
          <a:solidFill>
            <a:schemeClr val="bg1"/>
          </a:solidFill>
        </p:spPr>
        <p:txBody>
          <a:bodyPr wrap="square" rtlCol="0">
            <a:spAutoFit/>
          </a:bodyPr>
          <a:lstStyle/>
          <a:p>
            <a:pPr algn="ctr"/>
            <a:r>
              <a:rPr lang="en-US" u="sng" dirty="0">
                <a:solidFill>
                  <a:srgbClr val="E46994"/>
                </a:solidFill>
                <a:latin typeface="Chalkboard" panose="03050602040202020205" pitchFamily="66" charset="77"/>
                <a:cs typeface="Algerian" panose="020F0502020204030204" pitchFamily="34" charset="0"/>
              </a:rPr>
              <a:t>Due Soon</a:t>
            </a:r>
          </a:p>
        </p:txBody>
      </p:sp>
      <p:sp>
        <p:nvSpPr>
          <p:cNvPr id="58" name="Rounded Rectangle 57">
            <a:extLst>
              <a:ext uri="{FF2B5EF4-FFF2-40B4-BE49-F238E27FC236}">
                <a16:creationId xmlns:a16="http://schemas.microsoft.com/office/drawing/2014/main" id="{F259A754-89A6-E240-85E8-77ABD2968C80}"/>
              </a:ext>
            </a:extLst>
          </p:cNvPr>
          <p:cNvSpPr/>
          <p:nvPr/>
        </p:nvSpPr>
        <p:spPr>
          <a:xfrm>
            <a:off x="4453195" y="88749"/>
            <a:ext cx="3625327" cy="6680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F1E99B25-BEBF-EA4F-947C-16C8823225D5}"/>
              </a:ext>
            </a:extLst>
          </p:cNvPr>
          <p:cNvPicPr>
            <a:picLocks noChangeAspect="1"/>
          </p:cNvPicPr>
          <p:nvPr/>
        </p:nvPicPr>
        <p:blipFill>
          <a:blip r:embed="rId4"/>
          <a:stretch>
            <a:fillRect/>
          </a:stretch>
        </p:blipFill>
        <p:spPr>
          <a:xfrm>
            <a:off x="584035" y="2570299"/>
            <a:ext cx="715396" cy="715396"/>
          </a:xfrm>
          <a:prstGeom prst="rect">
            <a:avLst/>
          </a:prstGeom>
        </p:spPr>
      </p:pic>
      <p:pic>
        <p:nvPicPr>
          <p:cNvPr id="83" name="Picture 82">
            <a:extLst>
              <a:ext uri="{FF2B5EF4-FFF2-40B4-BE49-F238E27FC236}">
                <a16:creationId xmlns:a16="http://schemas.microsoft.com/office/drawing/2014/main" id="{B4078428-6A00-8248-9CCD-8836D9815AA7}"/>
              </a:ext>
            </a:extLst>
          </p:cNvPr>
          <p:cNvPicPr>
            <a:picLocks noChangeAspect="1"/>
          </p:cNvPicPr>
          <p:nvPr/>
        </p:nvPicPr>
        <p:blipFill>
          <a:blip r:embed="rId5"/>
          <a:stretch>
            <a:fillRect/>
          </a:stretch>
        </p:blipFill>
        <p:spPr>
          <a:xfrm>
            <a:off x="590987" y="3954194"/>
            <a:ext cx="701494" cy="704626"/>
          </a:xfrm>
          <a:prstGeom prst="rect">
            <a:avLst/>
          </a:prstGeom>
        </p:spPr>
      </p:pic>
      <p:pic>
        <p:nvPicPr>
          <p:cNvPr id="85" name="Picture 84">
            <a:extLst>
              <a:ext uri="{FF2B5EF4-FFF2-40B4-BE49-F238E27FC236}">
                <a16:creationId xmlns:a16="http://schemas.microsoft.com/office/drawing/2014/main" id="{5665F15B-B7A2-EB47-B4F9-0859C0AB3191}"/>
              </a:ext>
            </a:extLst>
          </p:cNvPr>
          <p:cNvPicPr>
            <a:picLocks noChangeAspect="1"/>
          </p:cNvPicPr>
          <p:nvPr/>
        </p:nvPicPr>
        <p:blipFill>
          <a:blip r:embed="rId6"/>
          <a:stretch>
            <a:fillRect/>
          </a:stretch>
        </p:blipFill>
        <p:spPr>
          <a:xfrm>
            <a:off x="592925" y="4767503"/>
            <a:ext cx="688213" cy="688213"/>
          </a:xfrm>
          <a:prstGeom prst="rect">
            <a:avLst/>
          </a:prstGeom>
        </p:spPr>
      </p:pic>
      <p:pic>
        <p:nvPicPr>
          <p:cNvPr id="86" name="Picture 85">
            <a:extLst>
              <a:ext uri="{FF2B5EF4-FFF2-40B4-BE49-F238E27FC236}">
                <a16:creationId xmlns:a16="http://schemas.microsoft.com/office/drawing/2014/main" id="{500EA524-8E89-3048-B204-098671349595}"/>
              </a:ext>
            </a:extLst>
          </p:cNvPr>
          <p:cNvPicPr>
            <a:picLocks noChangeAspect="1"/>
          </p:cNvPicPr>
          <p:nvPr/>
        </p:nvPicPr>
        <p:blipFill>
          <a:blip r:embed="rId7"/>
          <a:stretch>
            <a:fillRect/>
          </a:stretch>
        </p:blipFill>
        <p:spPr>
          <a:xfrm>
            <a:off x="608246" y="5564399"/>
            <a:ext cx="691185" cy="691185"/>
          </a:xfrm>
          <a:prstGeom prst="rect">
            <a:avLst/>
          </a:prstGeom>
        </p:spPr>
      </p:pic>
      <p:pic>
        <p:nvPicPr>
          <p:cNvPr id="89" name="Picture 88">
            <a:extLst>
              <a:ext uri="{FF2B5EF4-FFF2-40B4-BE49-F238E27FC236}">
                <a16:creationId xmlns:a16="http://schemas.microsoft.com/office/drawing/2014/main" id="{B767E9AC-F22A-7148-82EC-61EB2E39122E}"/>
              </a:ext>
            </a:extLst>
          </p:cNvPr>
          <p:cNvPicPr>
            <a:picLocks noChangeAspect="1"/>
          </p:cNvPicPr>
          <p:nvPr/>
        </p:nvPicPr>
        <p:blipFill>
          <a:blip r:embed="rId3"/>
          <a:stretch>
            <a:fillRect/>
          </a:stretch>
        </p:blipFill>
        <p:spPr>
          <a:xfrm>
            <a:off x="5951022" y="212122"/>
            <a:ext cx="629671" cy="661298"/>
          </a:xfrm>
          <a:prstGeom prst="rect">
            <a:avLst/>
          </a:prstGeom>
        </p:spPr>
      </p:pic>
      <p:pic>
        <p:nvPicPr>
          <p:cNvPr id="91" name="Graphic 90" descr="Arrow Right with solid fill">
            <a:extLst>
              <a:ext uri="{FF2B5EF4-FFF2-40B4-BE49-F238E27FC236}">
                <a16:creationId xmlns:a16="http://schemas.microsoft.com/office/drawing/2014/main" id="{4BA9A41B-408B-A84E-B157-4DC989D603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64963" y="1860506"/>
            <a:ext cx="550795" cy="550795"/>
          </a:xfrm>
          <a:prstGeom prst="rect">
            <a:avLst/>
          </a:prstGeom>
        </p:spPr>
      </p:pic>
      <p:sp>
        <p:nvSpPr>
          <p:cNvPr id="94" name="TextBox 93">
            <a:extLst>
              <a:ext uri="{FF2B5EF4-FFF2-40B4-BE49-F238E27FC236}">
                <a16:creationId xmlns:a16="http://schemas.microsoft.com/office/drawing/2014/main" id="{AA31844C-0DCF-4848-80B4-4694DF771256}"/>
              </a:ext>
            </a:extLst>
          </p:cNvPr>
          <p:cNvSpPr txBox="1"/>
          <p:nvPr/>
        </p:nvSpPr>
        <p:spPr>
          <a:xfrm>
            <a:off x="4639980" y="1629110"/>
            <a:ext cx="3438542" cy="369332"/>
          </a:xfrm>
          <a:prstGeom prst="rect">
            <a:avLst/>
          </a:prstGeom>
          <a:noFill/>
        </p:spPr>
        <p:txBody>
          <a:bodyPr wrap="square" rtlCol="0">
            <a:spAutoFit/>
          </a:bodyPr>
          <a:lstStyle/>
          <a:p>
            <a:r>
              <a:rPr lang="en-US" dirty="0">
                <a:solidFill>
                  <a:srgbClr val="9D5CD1"/>
                </a:solidFill>
                <a:latin typeface="STXinwei" panose="02010800040101010101" pitchFamily="2" charset="-122"/>
                <a:ea typeface="STXinwei" panose="02010800040101010101" pitchFamily="2" charset="-122"/>
              </a:rPr>
              <a:t>Replace Statim Biological Filter</a:t>
            </a:r>
          </a:p>
        </p:txBody>
      </p:sp>
      <p:sp>
        <p:nvSpPr>
          <p:cNvPr id="95" name="Rounded Rectangle 94">
            <a:extLst>
              <a:ext uri="{FF2B5EF4-FFF2-40B4-BE49-F238E27FC236}">
                <a16:creationId xmlns:a16="http://schemas.microsoft.com/office/drawing/2014/main" id="{FCC0A957-4CBA-9C42-9522-5C72DB8BD1F7}"/>
              </a:ext>
            </a:extLst>
          </p:cNvPr>
          <p:cNvSpPr/>
          <p:nvPr/>
        </p:nvSpPr>
        <p:spPr>
          <a:xfrm>
            <a:off x="5218109" y="2168147"/>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Completed! </a:t>
            </a:r>
          </a:p>
        </p:txBody>
      </p:sp>
      <p:sp>
        <p:nvSpPr>
          <p:cNvPr id="96" name="Rounded Rectangle 95">
            <a:extLst>
              <a:ext uri="{FF2B5EF4-FFF2-40B4-BE49-F238E27FC236}">
                <a16:creationId xmlns:a16="http://schemas.microsoft.com/office/drawing/2014/main" id="{71C475D9-7F1B-FF4F-8B13-60DB1047D3D0}"/>
              </a:ext>
            </a:extLst>
          </p:cNvPr>
          <p:cNvSpPr/>
          <p:nvPr/>
        </p:nvSpPr>
        <p:spPr>
          <a:xfrm>
            <a:off x="5230660" y="2921465"/>
            <a:ext cx="1956350"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Re-order Filter</a:t>
            </a:r>
          </a:p>
        </p:txBody>
      </p:sp>
      <p:sp>
        <p:nvSpPr>
          <p:cNvPr id="97" name="Rounded Rectangle 96">
            <a:extLst>
              <a:ext uri="{FF2B5EF4-FFF2-40B4-BE49-F238E27FC236}">
                <a16:creationId xmlns:a16="http://schemas.microsoft.com/office/drawing/2014/main" id="{8C1110E8-E089-674F-8F78-BD2425A74F7C}"/>
              </a:ext>
            </a:extLst>
          </p:cNvPr>
          <p:cNvSpPr/>
          <p:nvPr/>
        </p:nvSpPr>
        <p:spPr>
          <a:xfrm>
            <a:off x="5218108" y="3621351"/>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I do this?</a:t>
            </a:r>
          </a:p>
        </p:txBody>
      </p:sp>
      <p:sp>
        <p:nvSpPr>
          <p:cNvPr id="100" name="Rounded Rectangle 99">
            <a:extLst>
              <a:ext uri="{FF2B5EF4-FFF2-40B4-BE49-F238E27FC236}">
                <a16:creationId xmlns:a16="http://schemas.microsoft.com/office/drawing/2014/main" id="{A98DE845-E46E-714F-91B5-C9AD1ED6CD8F}"/>
              </a:ext>
            </a:extLst>
          </p:cNvPr>
          <p:cNvSpPr/>
          <p:nvPr/>
        </p:nvSpPr>
        <p:spPr>
          <a:xfrm>
            <a:off x="5230660" y="5055957"/>
            <a:ext cx="202873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Postpone</a:t>
            </a:r>
          </a:p>
        </p:txBody>
      </p:sp>
      <p:pic>
        <p:nvPicPr>
          <p:cNvPr id="102" name="Graphic 101" descr="Arrow: Clockwise curve with solid fill">
            <a:extLst>
              <a:ext uri="{FF2B5EF4-FFF2-40B4-BE49-F238E27FC236}">
                <a16:creationId xmlns:a16="http://schemas.microsoft.com/office/drawing/2014/main" id="{E5D43981-931C-0449-8D72-EFE419B364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5329837" y="4394331"/>
            <a:ext cx="314506" cy="314506"/>
          </a:xfrm>
          <a:prstGeom prst="rect">
            <a:avLst/>
          </a:prstGeom>
        </p:spPr>
      </p:pic>
      <p:pic>
        <p:nvPicPr>
          <p:cNvPr id="104" name="Graphic 103" descr="Checkbox Checked with solid fill">
            <a:extLst>
              <a:ext uri="{FF2B5EF4-FFF2-40B4-BE49-F238E27FC236}">
                <a16:creationId xmlns:a16="http://schemas.microsoft.com/office/drawing/2014/main" id="{56A16EFD-188B-1346-8C69-C327629C41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2732" y="2268268"/>
            <a:ext cx="391611" cy="391611"/>
          </a:xfrm>
          <a:prstGeom prst="rect">
            <a:avLst/>
          </a:prstGeom>
        </p:spPr>
      </p:pic>
      <p:sp>
        <p:nvSpPr>
          <p:cNvPr id="105" name="TextBox 104">
            <a:extLst>
              <a:ext uri="{FF2B5EF4-FFF2-40B4-BE49-F238E27FC236}">
                <a16:creationId xmlns:a16="http://schemas.microsoft.com/office/drawing/2014/main" id="{692A6BCB-E2F6-AD41-B1B6-E7F28A885664}"/>
              </a:ext>
            </a:extLst>
          </p:cNvPr>
          <p:cNvSpPr txBox="1"/>
          <p:nvPr/>
        </p:nvSpPr>
        <p:spPr>
          <a:xfrm>
            <a:off x="458939" y="385231"/>
            <a:ext cx="994654" cy="307777"/>
          </a:xfrm>
          <a:prstGeom prst="rect">
            <a:avLst/>
          </a:prstGeom>
          <a:noFill/>
        </p:spPr>
        <p:txBody>
          <a:bodyPr wrap="square" rtlCol="0">
            <a:spAutoFit/>
          </a:bodyPr>
          <a:lstStyle/>
          <a:p>
            <a:r>
              <a:rPr lang="en-US" sz="1400" dirty="0">
                <a:solidFill>
                  <a:srgbClr val="00B0F0"/>
                </a:solidFill>
                <a:latin typeface="Chalkboard" panose="03050602040202020205" pitchFamily="66" charset="77"/>
              </a:rPr>
              <a:t>DrWrench</a:t>
            </a:r>
          </a:p>
        </p:txBody>
      </p:sp>
      <p:sp>
        <p:nvSpPr>
          <p:cNvPr id="106" name="TextBox 105">
            <a:extLst>
              <a:ext uri="{FF2B5EF4-FFF2-40B4-BE49-F238E27FC236}">
                <a16:creationId xmlns:a16="http://schemas.microsoft.com/office/drawing/2014/main" id="{84625A9D-DB5F-D249-A684-DC4F3D5A32A5}"/>
              </a:ext>
            </a:extLst>
          </p:cNvPr>
          <p:cNvSpPr txBox="1"/>
          <p:nvPr/>
        </p:nvSpPr>
        <p:spPr>
          <a:xfrm>
            <a:off x="4453193" y="415871"/>
            <a:ext cx="994654" cy="307777"/>
          </a:xfrm>
          <a:prstGeom prst="rect">
            <a:avLst/>
          </a:prstGeom>
          <a:noFill/>
        </p:spPr>
        <p:txBody>
          <a:bodyPr wrap="square" rtlCol="0">
            <a:spAutoFit/>
          </a:bodyPr>
          <a:lstStyle/>
          <a:p>
            <a:r>
              <a:rPr lang="en-US" sz="1400" dirty="0">
                <a:solidFill>
                  <a:srgbClr val="00B0F0"/>
                </a:solidFill>
                <a:latin typeface="Chalkboard" panose="03050602040202020205" pitchFamily="66" charset="77"/>
              </a:rPr>
              <a:t>DrWrench</a:t>
            </a:r>
          </a:p>
        </p:txBody>
      </p:sp>
      <p:sp>
        <p:nvSpPr>
          <p:cNvPr id="107" name="TextBox 106">
            <a:extLst>
              <a:ext uri="{FF2B5EF4-FFF2-40B4-BE49-F238E27FC236}">
                <a16:creationId xmlns:a16="http://schemas.microsoft.com/office/drawing/2014/main" id="{59F9E292-15CE-0B4C-B175-72CAABCF18E8}"/>
              </a:ext>
            </a:extLst>
          </p:cNvPr>
          <p:cNvSpPr txBox="1"/>
          <p:nvPr/>
        </p:nvSpPr>
        <p:spPr>
          <a:xfrm>
            <a:off x="1570378" y="836545"/>
            <a:ext cx="1437936" cy="369332"/>
          </a:xfrm>
          <a:prstGeom prst="rect">
            <a:avLst/>
          </a:prstGeom>
          <a:noFill/>
        </p:spPr>
        <p:txBody>
          <a:bodyPr wrap="square" rtlCol="0">
            <a:spAutoFit/>
          </a:bodyPr>
          <a:lstStyle/>
          <a:p>
            <a:r>
              <a:rPr lang="en-US" dirty="0">
                <a:solidFill>
                  <a:srgbClr val="00297B"/>
                </a:solidFill>
                <a:latin typeface="STXinwei" panose="02010800040101010101" pitchFamily="2" charset="-122"/>
                <a:ea typeface="STXinwei" panose="02010800040101010101" pitchFamily="2" charset="-122"/>
              </a:rPr>
              <a:t>Hi Lindsay !</a:t>
            </a:r>
          </a:p>
        </p:txBody>
      </p:sp>
      <p:sp>
        <p:nvSpPr>
          <p:cNvPr id="108" name="TextBox 107">
            <a:extLst>
              <a:ext uri="{FF2B5EF4-FFF2-40B4-BE49-F238E27FC236}">
                <a16:creationId xmlns:a16="http://schemas.microsoft.com/office/drawing/2014/main" id="{49570748-2698-1342-980E-0CBDE80CB1E4}"/>
              </a:ext>
            </a:extLst>
          </p:cNvPr>
          <p:cNvSpPr txBox="1"/>
          <p:nvPr/>
        </p:nvSpPr>
        <p:spPr>
          <a:xfrm>
            <a:off x="2334014" y="169651"/>
            <a:ext cx="1828800" cy="553998"/>
          </a:xfrm>
          <a:prstGeom prst="rect">
            <a:avLst/>
          </a:prstGeom>
          <a:noFill/>
        </p:spPr>
        <p:txBody>
          <a:bodyPr wrap="square" rtlCol="0">
            <a:spAutoFit/>
          </a:bodyPr>
          <a:lstStyle/>
          <a:p>
            <a:pPr algn="ctr"/>
            <a:r>
              <a:rPr lang="en-US" sz="1000" dirty="0">
                <a:solidFill>
                  <a:srgbClr val="D0418D"/>
                </a:solidFill>
                <a:latin typeface="Chalkboard" panose="03050602040202020205" pitchFamily="66" charset="77"/>
                <a:ea typeface="Malgun Gothic" panose="020B0503020000020004" pitchFamily="34" charset="-127"/>
                <a:cs typeface="Urdu Typesetting" panose="020F0502020204030204" pitchFamily="34" charset="0"/>
              </a:rPr>
              <a:t>On-time Completion</a:t>
            </a:r>
          </a:p>
          <a:p>
            <a:pPr algn="ctr"/>
            <a:r>
              <a:rPr lang="en-US" sz="1000" dirty="0">
                <a:solidFill>
                  <a:srgbClr val="D0418D"/>
                </a:solidFill>
                <a:latin typeface="Chalkboard" panose="03050602040202020205" pitchFamily="66" charset="77"/>
                <a:ea typeface="Malgun Gothic" panose="020B0503020000020004" pitchFamily="34" charset="-127"/>
                <a:cs typeface="Urdu Typesetting" panose="020F0502020204030204" pitchFamily="34" charset="0"/>
              </a:rPr>
              <a:t>96% </a:t>
            </a:r>
          </a:p>
          <a:p>
            <a:pPr algn="ctr"/>
            <a:r>
              <a:rPr lang="en-US" sz="1000" dirty="0">
                <a:solidFill>
                  <a:srgbClr val="D0418D"/>
                </a:solidFill>
                <a:latin typeface="Chalkboard" panose="03050602040202020205" pitchFamily="66" charset="77"/>
                <a:ea typeface="Malgun Gothic" panose="020B0503020000020004" pitchFamily="34" charset="-127"/>
                <a:cs typeface="Urdu Typesetting" panose="020F0502020204030204" pitchFamily="34" charset="0"/>
              </a:rPr>
              <a:t>Awesome Job!</a:t>
            </a:r>
          </a:p>
        </p:txBody>
      </p:sp>
      <p:pic>
        <p:nvPicPr>
          <p:cNvPr id="110" name="Graphic 109" descr="Dog House outline">
            <a:extLst>
              <a:ext uri="{FF2B5EF4-FFF2-40B4-BE49-F238E27FC236}">
                <a16:creationId xmlns:a16="http://schemas.microsoft.com/office/drawing/2014/main" id="{BE2BEE6F-CFD6-0F4D-8C59-6B7EE1299AA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7866" y="109271"/>
            <a:ext cx="347472" cy="347472"/>
          </a:xfrm>
          <a:prstGeom prst="rect">
            <a:avLst/>
          </a:prstGeom>
        </p:spPr>
      </p:pic>
      <p:pic>
        <p:nvPicPr>
          <p:cNvPr id="111" name="Graphic 110" descr="Dog House outline">
            <a:extLst>
              <a:ext uri="{FF2B5EF4-FFF2-40B4-BE49-F238E27FC236}">
                <a16:creationId xmlns:a16="http://schemas.microsoft.com/office/drawing/2014/main" id="{4365B0DA-9ADF-D44E-94E6-27508973995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18590" y="113167"/>
            <a:ext cx="347472" cy="347472"/>
          </a:xfrm>
          <a:prstGeom prst="rect">
            <a:avLst/>
          </a:prstGeom>
        </p:spPr>
      </p:pic>
      <p:pic>
        <p:nvPicPr>
          <p:cNvPr id="112" name="Picture 111" descr="A picture containing electronics, printer&#10;&#10;Description automatically generated">
            <a:extLst>
              <a:ext uri="{FF2B5EF4-FFF2-40B4-BE49-F238E27FC236}">
                <a16:creationId xmlns:a16="http://schemas.microsoft.com/office/drawing/2014/main" id="{9A10EC67-EE3C-214D-B0C7-01D781000555}"/>
              </a:ext>
            </a:extLst>
          </p:cNvPr>
          <p:cNvPicPr>
            <a:picLocks noChangeAspect="1"/>
          </p:cNvPicPr>
          <p:nvPr/>
        </p:nvPicPr>
        <p:blipFill>
          <a:blip r:embed="rId2"/>
          <a:stretch>
            <a:fillRect/>
          </a:stretch>
        </p:blipFill>
        <p:spPr>
          <a:xfrm>
            <a:off x="5679565" y="979375"/>
            <a:ext cx="939501" cy="704626"/>
          </a:xfrm>
          <a:prstGeom prst="rect">
            <a:avLst/>
          </a:prstGeom>
        </p:spPr>
      </p:pic>
      <p:sp>
        <p:nvSpPr>
          <p:cNvPr id="113" name="Rounded Rectangle 112">
            <a:extLst>
              <a:ext uri="{FF2B5EF4-FFF2-40B4-BE49-F238E27FC236}">
                <a16:creationId xmlns:a16="http://schemas.microsoft.com/office/drawing/2014/main" id="{4A108E81-7509-064A-8459-952947841037}"/>
              </a:ext>
            </a:extLst>
          </p:cNvPr>
          <p:cNvSpPr/>
          <p:nvPr/>
        </p:nvSpPr>
        <p:spPr>
          <a:xfrm>
            <a:off x="8419680" y="104495"/>
            <a:ext cx="3625327" cy="6680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4A4C9F74-E75C-344F-93D7-DC165B206BD5}"/>
              </a:ext>
            </a:extLst>
          </p:cNvPr>
          <p:cNvPicPr>
            <a:picLocks noChangeAspect="1"/>
          </p:cNvPicPr>
          <p:nvPr/>
        </p:nvPicPr>
        <p:blipFill>
          <a:blip r:embed="rId3"/>
          <a:stretch>
            <a:fillRect/>
          </a:stretch>
        </p:blipFill>
        <p:spPr>
          <a:xfrm>
            <a:off x="9917507" y="227868"/>
            <a:ext cx="629671" cy="661298"/>
          </a:xfrm>
          <a:prstGeom prst="rect">
            <a:avLst/>
          </a:prstGeom>
        </p:spPr>
      </p:pic>
      <p:sp>
        <p:nvSpPr>
          <p:cNvPr id="115" name="TextBox 114">
            <a:extLst>
              <a:ext uri="{FF2B5EF4-FFF2-40B4-BE49-F238E27FC236}">
                <a16:creationId xmlns:a16="http://schemas.microsoft.com/office/drawing/2014/main" id="{B1B6EC72-A6FA-8E4B-B637-BAE7148EEBFA}"/>
              </a:ext>
            </a:extLst>
          </p:cNvPr>
          <p:cNvSpPr txBox="1"/>
          <p:nvPr/>
        </p:nvSpPr>
        <p:spPr>
          <a:xfrm>
            <a:off x="8606465" y="1644856"/>
            <a:ext cx="3438542" cy="369332"/>
          </a:xfrm>
          <a:prstGeom prst="rect">
            <a:avLst/>
          </a:prstGeom>
          <a:noFill/>
        </p:spPr>
        <p:txBody>
          <a:bodyPr wrap="square" rtlCol="0">
            <a:spAutoFit/>
          </a:bodyPr>
          <a:lstStyle/>
          <a:p>
            <a:r>
              <a:rPr lang="en-US" dirty="0">
                <a:solidFill>
                  <a:srgbClr val="9D5CD1"/>
                </a:solidFill>
                <a:latin typeface="STXinwei" panose="02010800040101010101" pitchFamily="2" charset="-122"/>
                <a:ea typeface="STXinwei" panose="02010800040101010101" pitchFamily="2" charset="-122"/>
              </a:rPr>
              <a:t>Order Statim Biological Filter</a:t>
            </a:r>
          </a:p>
        </p:txBody>
      </p:sp>
      <p:sp>
        <p:nvSpPr>
          <p:cNvPr id="116" name="Rounded Rectangle 115">
            <a:extLst>
              <a:ext uri="{FF2B5EF4-FFF2-40B4-BE49-F238E27FC236}">
                <a16:creationId xmlns:a16="http://schemas.microsoft.com/office/drawing/2014/main" id="{A8DE9AF4-17D8-F444-B2DB-73D3755D53FB}"/>
              </a:ext>
            </a:extLst>
          </p:cNvPr>
          <p:cNvSpPr/>
          <p:nvPr/>
        </p:nvSpPr>
        <p:spPr>
          <a:xfrm>
            <a:off x="9184594" y="2183893"/>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Henry Schein</a:t>
            </a:r>
          </a:p>
        </p:txBody>
      </p:sp>
      <p:sp>
        <p:nvSpPr>
          <p:cNvPr id="117" name="Rounded Rectangle 116">
            <a:extLst>
              <a:ext uri="{FF2B5EF4-FFF2-40B4-BE49-F238E27FC236}">
                <a16:creationId xmlns:a16="http://schemas.microsoft.com/office/drawing/2014/main" id="{3972972B-20BB-E54A-9BFC-C95AE56E6331}"/>
              </a:ext>
            </a:extLst>
          </p:cNvPr>
          <p:cNvSpPr/>
          <p:nvPr/>
        </p:nvSpPr>
        <p:spPr>
          <a:xfrm>
            <a:off x="9197145" y="2899381"/>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Patterson </a:t>
            </a:r>
          </a:p>
        </p:txBody>
      </p:sp>
      <p:sp>
        <p:nvSpPr>
          <p:cNvPr id="118" name="Rounded Rectangle 117">
            <a:extLst>
              <a:ext uri="{FF2B5EF4-FFF2-40B4-BE49-F238E27FC236}">
                <a16:creationId xmlns:a16="http://schemas.microsoft.com/office/drawing/2014/main" id="{859946A8-6BD9-5D45-AE57-F292CFDD865D}"/>
              </a:ext>
            </a:extLst>
          </p:cNvPr>
          <p:cNvSpPr/>
          <p:nvPr/>
        </p:nvSpPr>
        <p:spPr>
          <a:xfrm>
            <a:off x="9184593" y="3637097"/>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Burkhart </a:t>
            </a:r>
          </a:p>
        </p:txBody>
      </p:sp>
      <p:sp>
        <p:nvSpPr>
          <p:cNvPr id="119" name="Rounded Rectangle 118">
            <a:extLst>
              <a:ext uri="{FF2B5EF4-FFF2-40B4-BE49-F238E27FC236}">
                <a16:creationId xmlns:a16="http://schemas.microsoft.com/office/drawing/2014/main" id="{258E2204-1111-8849-8797-10DEDBDAE09B}"/>
              </a:ext>
            </a:extLst>
          </p:cNvPr>
          <p:cNvSpPr/>
          <p:nvPr/>
        </p:nvSpPr>
        <p:spPr>
          <a:xfrm>
            <a:off x="9184592" y="4344835"/>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Benco</a:t>
            </a:r>
            <a:endParaRPr lang="en-US" dirty="0"/>
          </a:p>
        </p:txBody>
      </p:sp>
      <p:sp>
        <p:nvSpPr>
          <p:cNvPr id="122" name="TextBox 121">
            <a:extLst>
              <a:ext uri="{FF2B5EF4-FFF2-40B4-BE49-F238E27FC236}">
                <a16:creationId xmlns:a16="http://schemas.microsoft.com/office/drawing/2014/main" id="{3D42731F-124D-874A-AD5E-8132CE5706F4}"/>
              </a:ext>
            </a:extLst>
          </p:cNvPr>
          <p:cNvSpPr txBox="1"/>
          <p:nvPr/>
        </p:nvSpPr>
        <p:spPr>
          <a:xfrm>
            <a:off x="8419678" y="431617"/>
            <a:ext cx="994654" cy="307777"/>
          </a:xfrm>
          <a:prstGeom prst="rect">
            <a:avLst/>
          </a:prstGeom>
          <a:noFill/>
        </p:spPr>
        <p:txBody>
          <a:bodyPr wrap="square" rtlCol="0">
            <a:spAutoFit/>
          </a:bodyPr>
          <a:lstStyle/>
          <a:p>
            <a:r>
              <a:rPr lang="en-US" sz="1400" dirty="0">
                <a:solidFill>
                  <a:srgbClr val="00B0F0"/>
                </a:solidFill>
                <a:latin typeface="Chalkboard" panose="03050602040202020205" pitchFamily="66" charset="77"/>
              </a:rPr>
              <a:t>DrWrench</a:t>
            </a:r>
          </a:p>
        </p:txBody>
      </p:sp>
      <p:pic>
        <p:nvPicPr>
          <p:cNvPr id="123" name="Graphic 122" descr="Dog House outline">
            <a:extLst>
              <a:ext uri="{FF2B5EF4-FFF2-40B4-BE49-F238E27FC236}">
                <a16:creationId xmlns:a16="http://schemas.microsoft.com/office/drawing/2014/main" id="{8A1D0074-23A3-3948-AC01-6F5C4CA6481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785075" y="128913"/>
            <a:ext cx="347472" cy="347472"/>
          </a:xfrm>
          <a:prstGeom prst="rect">
            <a:avLst/>
          </a:prstGeom>
        </p:spPr>
      </p:pic>
      <p:pic>
        <p:nvPicPr>
          <p:cNvPr id="124" name="Picture 123" descr="A picture containing electronics, printer&#10;&#10;Description automatically generated">
            <a:extLst>
              <a:ext uri="{FF2B5EF4-FFF2-40B4-BE49-F238E27FC236}">
                <a16:creationId xmlns:a16="http://schemas.microsoft.com/office/drawing/2014/main" id="{ED50D11F-89FB-3E4F-B416-A486C3755DEA}"/>
              </a:ext>
            </a:extLst>
          </p:cNvPr>
          <p:cNvPicPr>
            <a:picLocks noChangeAspect="1"/>
          </p:cNvPicPr>
          <p:nvPr/>
        </p:nvPicPr>
        <p:blipFill>
          <a:blip r:embed="rId2"/>
          <a:stretch>
            <a:fillRect/>
          </a:stretch>
        </p:blipFill>
        <p:spPr>
          <a:xfrm>
            <a:off x="9646050" y="995121"/>
            <a:ext cx="939501" cy="704626"/>
          </a:xfrm>
          <a:prstGeom prst="rect">
            <a:avLst/>
          </a:prstGeom>
        </p:spPr>
      </p:pic>
      <p:pic>
        <p:nvPicPr>
          <p:cNvPr id="125" name="Graphic 124" descr="Arrow Right with solid fill">
            <a:extLst>
              <a:ext uri="{FF2B5EF4-FFF2-40B4-BE49-F238E27FC236}">
                <a16:creationId xmlns:a16="http://schemas.microsoft.com/office/drawing/2014/main" id="{C37FB96F-C997-CB42-9E06-5AFD4A925B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28921" y="2674509"/>
            <a:ext cx="1239982" cy="833509"/>
          </a:xfrm>
          <a:prstGeom prst="rect">
            <a:avLst/>
          </a:prstGeom>
        </p:spPr>
      </p:pic>
      <p:sp>
        <p:nvSpPr>
          <p:cNvPr id="54" name="Rounded Rectangle 53">
            <a:extLst>
              <a:ext uri="{FF2B5EF4-FFF2-40B4-BE49-F238E27FC236}">
                <a16:creationId xmlns:a16="http://schemas.microsoft.com/office/drawing/2014/main" id="{4F38F82B-1E4F-F544-956A-A51DC3AADED3}"/>
              </a:ext>
            </a:extLst>
          </p:cNvPr>
          <p:cNvSpPr/>
          <p:nvPr/>
        </p:nvSpPr>
        <p:spPr>
          <a:xfrm>
            <a:off x="5230660" y="4336839"/>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 Tech</a:t>
            </a:r>
          </a:p>
        </p:txBody>
      </p:sp>
    </p:spTree>
    <p:extLst>
      <p:ext uri="{BB962C8B-B14F-4D97-AF65-F5344CB8AC3E}">
        <p14:creationId xmlns:p14="http://schemas.microsoft.com/office/powerpoint/2010/main" val="41224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F259A754-89A6-E240-85E8-77ABD2968C80}"/>
              </a:ext>
            </a:extLst>
          </p:cNvPr>
          <p:cNvSpPr/>
          <p:nvPr/>
        </p:nvSpPr>
        <p:spPr>
          <a:xfrm>
            <a:off x="146994" y="104495"/>
            <a:ext cx="3625327" cy="6680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B767E9AC-F22A-7148-82EC-61EB2E39122E}"/>
              </a:ext>
            </a:extLst>
          </p:cNvPr>
          <p:cNvPicPr>
            <a:picLocks noChangeAspect="1"/>
          </p:cNvPicPr>
          <p:nvPr/>
        </p:nvPicPr>
        <p:blipFill>
          <a:blip r:embed="rId2"/>
          <a:stretch>
            <a:fillRect/>
          </a:stretch>
        </p:blipFill>
        <p:spPr>
          <a:xfrm>
            <a:off x="1644821" y="227868"/>
            <a:ext cx="629671" cy="661298"/>
          </a:xfrm>
          <a:prstGeom prst="rect">
            <a:avLst/>
          </a:prstGeom>
        </p:spPr>
      </p:pic>
      <p:sp>
        <p:nvSpPr>
          <p:cNvPr id="94" name="TextBox 93">
            <a:extLst>
              <a:ext uri="{FF2B5EF4-FFF2-40B4-BE49-F238E27FC236}">
                <a16:creationId xmlns:a16="http://schemas.microsoft.com/office/drawing/2014/main" id="{AA31844C-0DCF-4848-80B4-4694DF771256}"/>
              </a:ext>
            </a:extLst>
          </p:cNvPr>
          <p:cNvSpPr txBox="1"/>
          <p:nvPr/>
        </p:nvSpPr>
        <p:spPr>
          <a:xfrm>
            <a:off x="333779" y="1644856"/>
            <a:ext cx="3438542" cy="369332"/>
          </a:xfrm>
          <a:prstGeom prst="rect">
            <a:avLst/>
          </a:prstGeom>
          <a:noFill/>
        </p:spPr>
        <p:txBody>
          <a:bodyPr wrap="square" rtlCol="0">
            <a:spAutoFit/>
          </a:bodyPr>
          <a:lstStyle/>
          <a:p>
            <a:r>
              <a:rPr lang="en-US" dirty="0">
                <a:solidFill>
                  <a:srgbClr val="9D5CD1"/>
                </a:solidFill>
                <a:latin typeface="STXinwei" panose="02010800040101010101" pitchFamily="2" charset="-122"/>
                <a:ea typeface="STXinwei" panose="02010800040101010101" pitchFamily="2" charset="-122"/>
              </a:rPr>
              <a:t>Replace Statim Biological Filter</a:t>
            </a:r>
          </a:p>
        </p:txBody>
      </p:sp>
      <p:sp>
        <p:nvSpPr>
          <p:cNvPr id="95" name="Rounded Rectangle 94">
            <a:extLst>
              <a:ext uri="{FF2B5EF4-FFF2-40B4-BE49-F238E27FC236}">
                <a16:creationId xmlns:a16="http://schemas.microsoft.com/office/drawing/2014/main" id="{FCC0A957-4CBA-9C42-9522-5C72DB8BD1F7}"/>
              </a:ext>
            </a:extLst>
          </p:cNvPr>
          <p:cNvSpPr/>
          <p:nvPr/>
        </p:nvSpPr>
        <p:spPr>
          <a:xfrm>
            <a:off x="911908" y="2183893"/>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Completed! </a:t>
            </a:r>
          </a:p>
        </p:txBody>
      </p:sp>
      <p:sp>
        <p:nvSpPr>
          <p:cNvPr id="96" name="Rounded Rectangle 95">
            <a:extLst>
              <a:ext uri="{FF2B5EF4-FFF2-40B4-BE49-F238E27FC236}">
                <a16:creationId xmlns:a16="http://schemas.microsoft.com/office/drawing/2014/main" id="{71C475D9-7F1B-FF4F-8B13-60DB1047D3D0}"/>
              </a:ext>
            </a:extLst>
          </p:cNvPr>
          <p:cNvSpPr/>
          <p:nvPr/>
        </p:nvSpPr>
        <p:spPr>
          <a:xfrm>
            <a:off x="924459" y="2899381"/>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Re-order Filter</a:t>
            </a:r>
          </a:p>
        </p:txBody>
      </p:sp>
      <p:sp>
        <p:nvSpPr>
          <p:cNvPr id="97" name="Rounded Rectangle 96">
            <a:extLst>
              <a:ext uri="{FF2B5EF4-FFF2-40B4-BE49-F238E27FC236}">
                <a16:creationId xmlns:a16="http://schemas.microsoft.com/office/drawing/2014/main" id="{8C1110E8-E089-674F-8F78-BD2425A74F7C}"/>
              </a:ext>
            </a:extLst>
          </p:cNvPr>
          <p:cNvSpPr/>
          <p:nvPr/>
        </p:nvSpPr>
        <p:spPr>
          <a:xfrm>
            <a:off x="911907" y="3637097"/>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I do this?</a:t>
            </a:r>
          </a:p>
        </p:txBody>
      </p:sp>
      <p:sp>
        <p:nvSpPr>
          <p:cNvPr id="100" name="Rounded Rectangle 99">
            <a:extLst>
              <a:ext uri="{FF2B5EF4-FFF2-40B4-BE49-F238E27FC236}">
                <a16:creationId xmlns:a16="http://schemas.microsoft.com/office/drawing/2014/main" id="{A98DE845-E46E-714F-91B5-C9AD1ED6CD8F}"/>
              </a:ext>
            </a:extLst>
          </p:cNvPr>
          <p:cNvSpPr/>
          <p:nvPr/>
        </p:nvSpPr>
        <p:spPr>
          <a:xfrm>
            <a:off x="911906" y="4344835"/>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Postpone</a:t>
            </a:r>
          </a:p>
        </p:txBody>
      </p:sp>
      <p:pic>
        <p:nvPicPr>
          <p:cNvPr id="102" name="Graphic 101" descr="Arrow: Clockwise curve with solid fill">
            <a:extLst>
              <a:ext uri="{FF2B5EF4-FFF2-40B4-BE49-F238E27FC236}">
                <a16:creationId xmlns:a16="http://schemas.microsoft.com/office/drawing/2014/main" id="{E5D43981-931C-0449-8D72-EFE419B36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23636" y="4410077"/>
            <a:ext cx="314506" cy="314506"/>
          </a:xfrm>
          <a:prstGeom prst="rect">
            <a:avLst/>
          </a:prstGeom>
        </p:spPr>
      </p:pic>
      <p:pic>
        <p:nvPicPr>
          <p:cNvPr id="104" name="Graphic 103" descr="Checkbox Checked with solid fill">
            <a:extLst>
              <a:ext uri="{FF2B5EF4-FFF2-40B4-BE49-F238E27FC236}">
                <a16:creationId xmlns:a16="http://schemas.microsoft.com/office/drawing/2014/main" id="{56A16EFD-188B-1346-8C69-C327629C41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531" y="2213814"/>
            <a:ext cx="391611" cy="391611"/>
          </a:xfrm>
          <a:prstGeom prst="rect">
            <a:avLst/>
          </a:prstGeom>
        </p:spPr>
      </p:pic>
      <p:sp>
        <p:nvSpPr>
          <p:cNvPr id="106" name="TextBox 105">
            <a:extLst>
              <a:ext uri="{FF2B5EF4-FFF2-40B4-BE49-F238E27FC236}">
                <a16:creationId xmlns:a16="http://schemas.microsoft.com/office/drawing/2014/main" id="{84625A9D-DB5F-D249-A684-DC4F3D5A32A5}"/>
              </a:ext>
            </a:extLst>
          </p:cNvPr>
          <p:cNvSpPr txBox="1"/>
          <p:nvPr/>
        </p:nvSpPr>
        <p:spPr>
          <a:xfrm>
            <a:off x="146992" y="431617"/>
            <a:ext cx="994654" cy="307777"/>
          </a:xfrm>
          <a:prstGeom prst="rect">
            <a:avLst/>
          </a:prstGeom>
          <a:noFill/>
        </p:spPr>
        <p:txBody>
          <a:bodyPr wrap="square" rtlCol="0">
            <a:spAutoFit/>
          </a:bodyPr>
          <a:lstStyle/>
          <a:p>
            <a:r>
              <a:rPr lang="en-US" sz="1400" dirty="0">
                <a:solidFill>
                  <a:srgbClr val="00B0F0"/>
                </a:solidFill>
                <a:latin typeface="Chalkboard" panose="03050602040202020205" pitchFamily="66" charset="77"/>
              </a:rPr>
              <a:t>DrWrench</a:t>
            </a:r>
          </a:p>
        </p:txBody>
      </p:sp>
      <p:pic>
        <p:nvPicPr>
          <p:cNvPr id="111" name="Graphic 110" descr="Dog House outline">
            <a:extLst>
              <a:ext uri="{FF2B5EF4-FFF2-40B4-BE49-F238E27FC236}">
                <a16:creationId xmlns:a16="http://schemas.microsoft.com/office/drawing/2014/main" id="{4365B0DA-9ADF-D44E-94E6-2750897399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2389" y="128913"/>
            <a:ext cx="347472" cy="347472"/>
          </a:xfrm>
          <a:prstGeom prst="rect">
            <a:avLst/>
          </a:prstGeom>
        </p:spPr>
      </p:pic>
      <p:pic>
        <p:nvPicPr>
          <p:cNvPr id="112" name="Picture 111" descr="A picture containing electronics, printer&#10;&#10;Description automatically generated">
            <a:extLst>
              <a:ext uri="{FF2B5EF4-FFF2-40B4-BE49-F238E27FC236}">
                <a16:creationId xmlns:a16="http://schemas.microsoft.com/office/drawing/2014/main" id="{9A10EC67-EE3C-214D-B0C7-01D781000555}"/>
              </a:ext>
            </a:extLst>
          </p:cNvPr>
          <p:cNvPicPr>
            <a:picLocks noChangeAspect="1"/>
          </p:cNvPicPr>
          <p:nvPr/>
        </p:nvPicPr>
        <p:blipFill>
          <a:blip r:embed="rId9"/>
          <a:stretch>
            <a:fillRect/>
          </a:stretch>
        </p:blipFill>
        <p:spPr>
          <a:xfrm>
            <a:off x="1373364" y="995121"/>
            <a:ext cx="939501" cy="704626"/>
          </a:xfrm>
          <a:prstGeom prst="rect">
            <a:avLst/>
          </a:prstGeom>
        </p:spPr>
      </p:pic>
      <p:sp>
        <p:nvSpPr>
          <p:cNvPr id="113" name="Rounded Rectangle 112">
            <a:extLst>
              <a:ext uri="{FF2B5EF4-FFF2-40B4-BE49-F238E27FC236}">
                <a16:creationId xmlns:a16="http://schemas.microsoft.com/office/drawing/2014/main" id="{4A108E81-7509-064A-8459-952947841037}"/>
              </a:ext>
            </a:extLst>
          </p:cNvPr>
          <p:cNvSpPr/>
          <p:nvPr/>
        </p:nvSpPr>
        <p:spPr>
          <a:xfrm>
            <a:off x="4360163" y="88750"/>
            <a:ext cx="3625327" cy="6680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4A4C9F74-E75C-344F-93D7-DC165B206BD5}"/>
              </a:ext>
            </a:extLst>
          </p:cNvPr>
          <p:cNvPicPr>
            <a:picLocks noChangeAspect="1"/>
          </p:cNvPicPr>
          <p:nvPr/>
        </p:nvPicPr>
        <p:blipFill>
          <a:blip r:embed="rId2"/>
          <a:stretch>
            <a:fillRect/>
          </a:stretch>
        </p:blipFill>
        <p:spPr>
          <a:xfrm>
            <a:off x="5857990" y="212123"/>
            <a:ext cx="629671" cy="661298"/>
          </a:xfrm>
          <a:prstGeom prst="rect">
            <a:avLst/>
          </a:prstGeom>
        </p:spPr>
      </p:pic>
      <p:sp>
        <p:nvSpPr>
          <p:cNvPr id="115" name="TextBox 114">
            <a:extLst>
              <a:ext uri="{FF2B5EF4-FFF2-40B4-BE49-F238E27FC236}">
                <a16:creationId xmlns:a16="http://schemas.microsoft.com/office/drawing/2014/main" id="{B1B6EC72-A6FA-8E4B-B637-BAE7148EEBFA}"/>
              </a:ext>
            </a:extLst>
          </p:cNvPr>
          <p:cNvSpPr txBox="1"/>
          <p:nvPr/>
        </p:nvSpPr>
        <p:spPr>
          <a:xfrm>
            <a:off x="4546948" y="1629111"/>
            <a:ext cx="3438542" cy="369332"/>
          </a:xfrm>
          <a:prstGeom prst="rect">
            <a:avLst/>
          </a:prstGeom>
          <a:noFill/>
        </p:spPr>
        <p:txBody>
          <a:bodyPr wrap="square" rtlCol="0">
            <a:spAutoFit/>
          </a:bodyPr>
          <a:lstStyle/>
          <a:p>
            <a:pPr algn="ctr"/>
            <a:r>
              <a:rPr lang="en-US" dirty="0">
                <a:solidFill>
                  <a:srgbClr val="9D5CD1"/>
                </a:solidFill>
                <a:latin typeface="STXinwei" panose="02010800040101010101" pitchFamily="2" charset="-122"/>
                <a:ea typeface="STXinwei" panose="02010800040101010101" pitchFamily="2" charset="-122"/>
              </a:rPr>
              <a:t>How Do I Do This ?</a:t>
            </a:r>
          </a:p>
        </p:txBody>
      </p:sp>
      <p:sp>
        <p:nvSpPr>
          <p:cNvPr id="116" name="Rounded Rectangle 115">
            <a:extLst>
              <a:ext uri="{FF2B5EF4-FFF2-40B4-BE49-F238E27FC236}">
                <a16:creationId xmlns:a16="http://schemas.microsoft.com/office/drawing/2014/main" id="{A8DE9AF4-17D8-F444-B2DB-73D3755D53FB}"/>
              </a:ext>
            </a:extLst>
          </p:cNvPr>
          <p:cNvSpPr/>
          <p:nvPr/>
        </p:nvSpPr>
        <p:spPr>
          <a:xfrm>
            <a:off x="5125077" y="2168148"/>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by Step</a:t>
            </a:r>
          </a:p>
        </p:txBody>
      </p:sp>
      <p:sp>
        <p:nvSpPr>
          <p:cNvPr id="117" name="Rounded Rectangle 116">
            <a:extLst>
              <a:ext uri="{FF2B5EF4-FFF2-40B4-BE49-F238E27FC236}">
                <a16:creationId xmlns:a16="http://schemas.microsoft.com/office/drawing/2014/main" id="{3972972B-20BB-E54A-9BFC-C95AE56E6331}"/>
              </a:ext>
            </a:extLst>
          </p:cNvPr>
          <p:cNvSpPr/>
          <p:nvPr/>
        </p:nvSpPr>
        <p:spPr>
          <a:xfrm>
            <a:off x="5137628" y="2883636"/>
            <a:ext cx="1979407" cy="451821"/>
          </a:xfrm>
          <a:prstGeom prst="roundRect">
            <a:avLst/>
          </a:prstGeom>
          <a:solidFill>
            <a:srgbClr val="E469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How-to Video </a:t>
            </a:r>
          </a:p>
        </p:txBody>
      </p:sp>
      <p:sp>
        <p:nvSpPr>
          <p:cNvPr id="122" name="TextBox 121">
            <a:extLst>
              <a:ext uri="{FF2B5EF4-FFF2-40B4-BE49-F238E27FC236}">
                <a16:creationId xmlns:a16="http://schemas.microsoft.com/office/drawing/2014/main" id="{3D42731F-124D-874A-AD5E-8132CE5706F4}"/>
              </a:ext>
            </a:extLst>
          </p:cNvPr>
          <p:cNvSpPr txBox="1"/>
          <p:nvPr/>
        </p:nvSpPr>
        <p:spPr>
          <a:xfrm>
            <a:off x="4360161" y="415872"/>
            <a:ext cx="994654" cy="307777"/>
          </a:xfrm>
          <a:prstGeom prst="rect">
            <a:avLst/>
          </a:prstGeom>
          <a:noFill/>
        </p:spPr>
        <p:txBody>
          <a:bodyPr wrap="square" rtlCol="0">
            <a:spAutoFit/>
          </a:bodyPr>
          <a:lstStyle/>
          <a:p>
            <a:r>
              <a:rPr lang="en-US" sz="1400" dirty="0">
                <a:solidFill>
                  <a:srgbClr val="00B0F0"/>
                </a:solidFill>
                <a:latin typeface="Chalkboard" panose="03050602040202020205" pitchFamily="66" charset="77"/>
              </a:rPr>
              <a:t>DrWrench</a:t>
            </a:r>
          </a:p>
        </p:txBody>
      </p:sp>
      <p:pic>
        <p:nvPicPr>
          <p:cNvPr id="123" name="Graphic 122" descr="Dog House outline">
            <a:extLst>
              <a:ext uri="{FF2B5EF4-FFF2-40B4-BE49-F238E27FC236}">
                <a16:creationId xmlns:a16="http://schemas.microsoft.com/office/drawing/2014/main" id="{8A1D0074-23A3-3948-AC01-6F5C4CA648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25558" y="113168"/>
            <a:ext cx="347472" cy="347472"/>
          </a:xfrm>
          <a:prstGeom prst="rect">
            <a:avLst/>
          </a:prstGeom>
        </p:spPr>
      </p:pic>
      <p:pic>
        <p:nvPicPr>
          <p:cNvPr id="124" name="Picture 123" descr="A picture containing electronics, printer&#10;&#10;Description automatically generated">
            <a:extLst>
              <a:ext uri="{FF2B5EF4-FFF2-40B4-BE49-F238E27FC236}">
                <a16:creationId xmlns:a16="http://schemas.microsoft.com/office/drawing/2014/main" id="{ED50D11F-89FB-3E4F-B416-A486C3755DEA}"/>
              </a:ext>
            </a:extLst>
          </p:cNvPr>
          <p:cNvPicPr>
            <a:picLocks noChangeAspect="1"/>
          </p:cNvPicPr>
          <p:nvPr/>
        </p:nvPicPr>
        <p:blipFill>
          <a:blip r:embed="rId9"/>
          <a:stretch>
            <a:fillRect/>
          </a:stretch>
        </p:blipFill>
        <p:spPr>
          <a:xfrm>
            <a:off x="5586533" y="979376"/>
            <a:ext cx="939501" cy="704626"/>
          </a:xfrm>
          <a:prstGeom prst="rect">
            <a:avLst/>
          </a:prstGeom>
        </p:spPr>
      </p:pic>
      <p:pic>
        <p:nvPicPr>
          <p:cNvPr id="5" name="Graphic 4" descr="Arrow Right with solid fill">
            <a:extLst>
              <a:ext uri="{FF2B5EF4-FFF2-40B4-BE49-F238E27FC236}">
                <a16:creationId xmlns:a16="http://schemas.microsoft.com/office/drawing/2014/main" id="{5FEDC692-B387-9E47-A919-DCEB55A6EA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42810" y="3405807"/>
            <a:ext cx="1532159" cy="914400"/>
          </a:xfrm>
          <a:prstGeom prst="rect">
            <a:avLst/>
          </a:prstGeom>
        </p:spPr>
      </p:pic>
    </p:spTree>
    <p:extLst>
      <p:ext uri="{BB962C8B-B14F-4D97-AF65-F5344CB8AC3E}">
        <p14:creationId xmlns:p14="http://schemas.microsoft.com/office/powerpoint/2010/main" val="339446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31850" y="0"/>
            <a:ext cx="10515600" cy="1082842"/>
          </a:xfrm>
        </p:spPr>
        <p:txBody>
          <a:bodyPr>
            <a:normAutofit/>
          </a:bodyPr>
          <a:lstStyle/>
          <a:p>
            <a:r>
              <a:rPr lang="en-US" sz="2400" b="1" i="1" dirty="0">
                <a:solidFill>
                  <a:schemeClr val="accent5">
                    <a:lumMod val="50000"/>
                  </a:schemeClr>
                </a:solidFill>
              </a:rPr>
              <a:t>Phase 2</a:t>
            </a:r>
            <a:br>
              <a:rPr lang="en-US" sz="2400" b="1" dirty="0"/>
            </a:br>
            <a:br>
              <a:rPr lang="en-US" sz="2400" b="1" dirty="0"/>
            </a:br>
            <a:r>
              <a:rPr lang="en-US" sz="2400" b="1" dirty="0">
                <a:solidFill>
                  <a:srgbClr val="00B0F0"/>
                </a:solidFill>
              </a:rPr>
              <a:t>2. </a:t>
            </a:r>
            <a:r>
              <a:rPr lang="en-US" sz="2400" b="1" dirty="0">
                <a:solidFill>
                  <a:srgbClr val="0070C0"/>
                </a:solidFill>
              </a:rPr>
              <a:t>Repair upload and Requests </a:t>
            </a:r>
            <a:r>
              <a:rPr lang="en-US" sz="2400" b="1" dirty="0">
                <a:solidFill>
                  <a:srgbClr val="00B0F0"/>
                </a:solidFill>
              </a:rPr>
              <a:t>(requests difficult?, maybe phase 2) </a:t>
            </a:r>
            <a:endParaRPr lang="en-US" sz="2000" b="1" dirty="0">
              <a:solidFill>
                <a:srgbClr val="00B0F0"/>
              </a:solidFill>
            </a:endParaRP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a:bodyPr>
          <a:lstStyle/>
          <a:p>
            <a:endParaRPr lang="en-US" sz="1800" b="1" dirty="0">
              <a:solidFill>
                <a:schemeClr val="tx1"/>
              </a:solidFill>
            </a:endParaRPr>
          </a:p>
          <a:p>
            <a:pPr marL="342900" indent="-342900">
              <a:buFont typeface="+mj-lt"/>
              <a:buAutoNum type="alphaLcParenR"/>
            </a:pPr>
            <a:r>
              <a:rPr lang="en-US" sz="1800" dirty="0">
                <a:solidFill>
                  <a:schemeClr val="tx1"/>
                </a:solidFill>
              </a:rPr>
              <a:t>Upload repair invoice to pull pertinent info</a:t>
            </a:r>
          </a:p>
          <a:p>
            <a:pPr marL="800100" lvl="1" indent="-342900">
              <a:buFont typeface="+mj-lt"/>
              <a:buAutoNum type="arabicPeriod"/>
            </a:pPr>
            <a:r>
              <a:rPr lang="en-US" sz="1400" dirty="0">
                <a:solidFill>
                  <a:schemeClr val="tx1"/>
                </a:solidFill>
              </a:rPr>
              <a:t>Serial number</a:t>
            </a:r>
          </a:p>
          <a:p>
            <a:pPr marL="800100" lvl="1" indent="-342900">
              <a:buFont typeface="+mj-lt"/>
              <a:buAutoNum type="arabicPeriod"/>
            </a:pPr>
            <a:r>
              <a:rPr lang="en-US" sz="1400" dirty="0">
                <a:solidFill>
                  <a:schemeClr val="tx1"/>
                </a:solidFill>
              </a:rPr>
              <a:t>Date</a:t>
            </a:r>
          </a:p>
          <a:p>
            <a:pPr marL="800100" lvl="1" indent="-342900">
              <a:buFont typeface="+mj-lt"/>
              <a:buAutoNum type="arabicPeriod"/>
            </a:pPr>
            <a:r>
              <a:rPr lang="en-US" sz="1400" dirty="0">
                <a:solidFill>
                  <a:schemeClr val="tx1"/>
                </a:solidFill>
              </a:rPr>
              <a:t>Part used</a:t>
            </a:r>
          </a:p>
          <a:p>
            <a:pPr marL="800100" lvl="1" indent="-342900">
              <a:buFont typeface="+mj-lt"/>
              <a:buAutoNum type="arabicPeriod"/>
            </a:pPr>
            <a:r>
              <a:rPr lang="en-US" sz="1400" dirty="0">
                <a:solidFill>
                  <a:schemeClr val="tx1"/>
                </a:solidFill>
              </a:rPr>
              <a:t>Cost- part(s) and labor</a:t>
            </a:r>
          </a:p>
          <a:p>
            <a:pPr marL="800100" lvl="1" indent="-342900">
              <a:buFont typeface="+mj-lt"/>
              <a:buAutoNum type="arabicPeriod"/>
            </a:pPr>
            <a:r>
              <a:rPr lang="en-US" sz="1400" dirty="0">
                <a:solidFill>
                  <a:schemeClr val="tx1"/>
                </a:solidFill>
              </a:rPr>
              <a:t>Notes ? </a:t>
            </a:r>
          </a:p>
          <a:p>
            <a:pPr marL="342900" indent="-342900">
              <a:buFont typeface="+mj-lt"/>
              <a:buAutoNum type="alphaLcParenR"/>
            </a:pPr>
            <a:endParaRPr lang="en-US" sz="1800" dirty="0">
              <a:solidFill>
                <a:schemeClr val="tx1"/>
              </a:solidFill>
            </a:endParaRPr>
          </a:p>
          <a:p>
            <a:pPr marL="342900" indent="-342900">
              <a:buFont typeface="+mj-lt"/>
              <a:buAutoNum type="alphaLcParenR"/>
            </a:pPr>
            <a:endParaRPr lang="en-US" sz="1800" dirty="0">
              <a:solidFill>
                <a:schemeClr val="tx1"/>
              </a:solidFill>
            </a:endParaRPr>
          </a:p>
          <a:p>
            <a:r>
              <a:rPr lang="en-US" sz="1800" dirty="0">
                <a:solidFill>
                  <a:schemeClr val="tx1"/>
                </a:solidFill>
              </a:rPr>
              <a:t>Phase 2….  ? </a:t>
            </a:r>
          </a:p>
          <a:p>
            <a:pPr marL="342900" indent="-342900">
              <a:buFont typeface="+mj-lt"/>
              <a:buAutoNum type="alphaLcParenR"/>
            </a:pPr>
            <a:r>
              <a:rPr lang="en-US" sz="1800" dirty="0">
                <a:solidFill>
                  <a:schemeClr val="tx1"/>
                </a:solidFill>
              </a:rPr>
              <a:t>User selects equipment needing repair and clicks “repair request”. Equipment info is auto populated and sent to desired tech company along with additional notes provided by user. Tech company calls office to arrange time. </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1714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54231" y="113844"/>
            <a:ext cx="10515600" cy="995428"/>
          </a:xfrm>
        </p:spPr>
        <p:txBody>
          <a:bodyPr>
            <a:noAutofit/>
          </a:bodyPr>
          <a:lstStyle/>
          <a:p>
            <a:r>
              <a:rPr lang="en-US" sz="2400" b="1" i="1" dirty="0">
                <a:solidFill>
                  <a:schemeClr val="accent5">
                    <a:lumMod val="50000"/>
                  </a:schemeClr>
                </a:solidFill>
              </a:rPr>
              <a:t>Phase 1</a:t>
            </a:r>
            <a:br>
              <a:rPr lang="en-US" sz="2400" b="1" dirty="0"/>
            </a:br>
            <a:br>
              <a:rPr lang="en-US" sz="2400" b="1" dirty="0"/>
            </a:br>
            <a:r>
              <a:rPr lang="en-US" sz="2400" b="1" dirty="0">
                <a:solidFill>
                  <a:srgbClr val="0070C0"/>
                </a:solidFill>
              </a:rPr>
              <a:t>3. Serial Number Decoder</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977461"/>
            <a:ext cx="10515600" cy="5112189"/>
          </a:xfrm>
        </p:spPr>
        <p:txBody>
          <a:bodyPr>
            <a:normAutofit lnSpcReduction="10000"/>
          </a:bodyPr>
          <a:lstStyle/>
          <a:p>
            <a:endParaRPr lang="en-US" sz="2200" dirty="0">
              <a:solidFill>
                <a:schemeClr val="tx1"/>
              </a:solidFill>
            </a:endParaRPr>
          </a:p>
          <a:p>
            <a:pPr marL="457200" indent="-457200">
              <a:buAutoNum type="alphaLcParenR"/>
            </a:pPr>
            <a:r>
              <a:rPr lang="en-US" sz="2000" dirty="0">
                <a:solidFill>
                  <a:schemeClr val="tx1"/>
                </a:solidFill>
              </a:rPr>
              <a:t>Enter Serial Number to get Make, Model, Date of Manufacture</a:t>
            </a:r>
          </a:p>
          <a:p>
            <a:pPr marL="457200" indent="-457200">
              <a:buAutoNum type="alphaLcParenR"/>
            </a:pPr>
            <a:endParaRPr lang="en-US" sz="2000" dirty="0">
              <a:solidFill>
                <a:schemeClr val="tx1"/>
              </a:solidFill>
            </a:endParaRPr>
          </a:p>
          <a:p>
            <a:pPr lvl="1"/>
            <a:r>
              <a:rPr lang="en-US" sz="1600" dirty="0">
                <a:solidFill>
                  <a:schemeClr val="tx1"/>
                </a:solidFill>
              </a:rPr>
              <a:t>Assuming will be work in progress here as we likely won’t enter every single piece of equipment, just common items, off brand etc. can be added as we go</a:t>
            </a:r>
          </a:p>
          <a:p>
            <a:endParaRPr lang="en-US" sz="2000" dirty="0">
              <a:solidFill>
                <a:schemeClr val="tx1"/>
              </a:solidFill>
            </a:endParaRPr>
          </a:p>
          <a:p>
            <a:r>
              <a:rPr lang="en-US" sz="2000" dirty="0">
                <a:solidFill>
                  <a:schemeClr val="tx1"/>
                </a:solidFill>
              </a:rPr>
              <a:t>		</a:t>
            </a:r>
          </a:p>
          <a:p>
            <a:endParaRPr lang="en-US" sz="18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192437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E057C8-AEF8-BE4B-84C2-63CAF8C6D136}"/>
              </a:ext>
            </a:extLst>
          </p:cNvPr>
          <p:cNvSpPr>
            <a:spLocks noGrp="1"/>
          </p:cNvSpPr>
          <p:nvPr>
            <p:ph type="title"/>
          </p:nvPr>
        </p:nvSpPr>
        <p:spPr>
          <a:xfrm>
            <a:off x="854231" y="113844"/>
            <a:ext cx="10515600" cy="995428"/>
          </a:xfrm>
        </p:spPr>
        <p:txBody>
          <a:bodyPr>
            <a:noAutofit/>
          </a:bodyPr>
          <a:lstStyle/>
          <a:p>
            <a:r>
              <a:rPr lang="en-US" sz="2400" b="1" i="1" dirty="0">
                <a:solidFill>
                  <a:schemeClr val="accent5">
                    <a:lumMod val="50000"/>
                  </a:schemeClr>
                </a:solidFill>
              </a:rPr>
              <a:t>Phase 1</a:t>
            </a:r>
            <a:br>
              <a:rPr lang="en-US" sz="2400" b="1" dirty="0"/>
            </a:br>
            <a:br>
              <a:rPr lang="en-US" sz="2400" b="1" dirty="0"/>
            </a:br>
            <a:r>
              <a:rPr lang="en-US" sz="2400" b="1" dirty="0">
                <a:solidFill>
                  <a:srgbClr val="0070C0"/>
                </a:solidFill>
              </a:rPr>
              <a:t>4. Error Code Decoder</a:t>
            </a:r>
          </a:p>
        </p:txBody>
      </p:sp>
      <p:sp>
        <p:nvSpPr>
          <p:cNvPr id="6" name="Text Placeholder 5">
            <a:extLst>
              <a:ext uri="{FF2B5EF4-FFF2-40B4-BE49-F238E27FC236}">
                <a16:creationId xmlns:a16="http://schemas.microsoft.com/office/drawing/2014/main" id="{8B3CD825-3B5C-EF4E-ABFA-70039F647D16}"/>
              </a:ext>
            </a:extLst>
          </p:cNvPr>
          <p:cNvSpPr>
            <a:spLocks noGrp="1"/>
          </p:cNvSpPr>
          <p:nvPr>
            <p:ph type="body" idx="1"/>
          </p:nvPr>
        </p:nvSpPr>
        <p:spPr>
          <a:xfrm>
            <a:off x="831850" y="1034717"/>
            <a:ext cx="10515600" cy="5078997"/>
          </a:xfrm>
        </p:spPr>
        <p:txBody>
          <a:bodyPr>
            <a:normAutofit fontScale="92500"/>
          </a:bodyPr>
          <a:lstStyle/>
          <a:p>
            <a:endParaRPr lang="en-US" sz="2200" dirty="0">
              <a:solidFill>
                <a:schemeClr val="tx1"/>
              </a:solidFill>
            </a:endParaRPr>
          </a:p>
          <a:p>
            <a:pPr marL="457200" indent="-457200">
              <a:buAutoNum type="alphaLcParenR"/>
            </a:pPr>
            <a:r>
              <a:rPr lang="en-US" dirty="0">
                <a:solidFill>
                  <a:schemeClr val="tx1"/>
                </a:solidFill>
              </a:rPr>
              <a:t>Enter Error Code number to get manufacturer explanation and troubleshooting guide</a:t>
            </a:r>
          </a:p>
          <a:p>
            <a:pPr lvl="1"/>
            <a:endParaRPr lang="en-US" dirty="0">
              <a:solidFill>
                <a:schemeClr val="tx1"/>
              </a:solidFill>
            </a:endParaRPr>
          </a:p>
          <a:p>
            <a:r>
              <a:rPr lang="en-US" dirty="0">
                <a:solidFill>
                  <a:schemeClr val="tx1"/>
                </a:solidFill>
              </a:rPr>
              <a:t>Example: </a:t>
            </a:r>
          </a:p>
          <a:p>
            <a:r>
              <a:rPr lang="en-US" sz="2000" dirty="0">
                <a:solidFill>
                  <a:schemeClr val="tx1"/>
                </a:solidFill>
                <a:hlinkClick r:id="rId2"/>
              </a:rPr>
              <a:t>https://drive.google.com/file/d/1pVjqM_sk1S2pX9UoDbk1WmPlxRZ10EAs/view?usp=sharing</a:t>
            </a:r>
            <a:endParaRPr lang="en-US" sz="2000" dirty="0">
              <a:solidFill>
                <a:schemeClr val="tx1"/>
              </a:solidFill>
            </a:endParaRPr>
          </a:p>
          <a:p>
            <a:endParaRPr lang="en-US" sz="2000" dirty="0">
              <a:solidFill>
                <a:schemeClr val="tx1"/>
              </a:solidFill>
            </a:endParaRPr>
          </a:p>
          <a:p>
            <a:endParaRPr lang="en-US" sz="18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4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 </a:t>
            </a: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77595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59306</TotalTime>
  <Words>2148</Words>
  <Application>Microsoft Macintosh PowerPoint</Application>
  <PresentationFormat>Widescreen</PresentationFormat>
  <Paragraphs>417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STXinwei</vt:lpstr>
      <vt:lpstr>Arial</vt:lpstr>
      <vt:lpstr>Calibri</vt:lpstr>
      <vt:lpstr>Calibri Light</vt:lpstr>
      <vt:lpstr>Chalkboard</vt:lpstr>
      <vt:lpstr>Chalkboard SE</vt:lpstr>
      <vt:lpstr>Vijaya</vt:lpstr>
      <vt:lpstr>Office Theme</vt:lpstr>
      <vt:lpstr>DrWrench</vt:lpstr>
      <vt:lpstr>DrWrench</vt:lpstr>
      <vt:lpstr>Features</vt:lpstr>
      <vt:lpstr>Phase 1  1. Maintenance / Regulatory Notifications  (very bad mockup on next slide, goal is simple app for the staff to navigate/follow)</vt:lpstr>
      <vt:lpstr>PowerPoint Presentation</vt:lpstr>
      <vt:lpstr>PowerPoint Presentation</vt:lpstr>
      <vt:lpstr>Phase 2  2. Repair upload and Requests (requests difficult?, maybe phase 2) </vt:lpstr>
      <vt:lpstr>Phase 1  3. Serial Number Decoder</vt:lpstr>
      <vt:lpstr>Phase 1  4. Error Code Decoder</vt:lpstr>
      <vt:lpstr>Phase 1 1. Document and Video links, downloads and uploads</vt:lpstr>
      <vt:lpstr>Phase 1  2. Dashboard -  Solo and Multi-Site </vt:lpstr>
      <vt:lpstr>Phase 1    6. Reward System</vt:lpstr>
      <vt:lpstr>Phase 1  7. Referral program / Give Kids A Smile    </vt:lpstr>
      <vt:lpstr>Phase 2 Features</vt:lpstr>
      <vt:lpstr> Phase 2  3. Equipfax  -  Carfax for equipment  </vt:lpstr>
      <vt:lpstr>Phase 2   5. Equipment Reviews-  hard ?  </vt:lpstr>
      <vt:lpstr>  Phase 2   6. Lead Gen-  if possible</vt:lpstr>
      <vt:lpstr>Phase 3 Features</vt:lpstr>
      <vt:lpstr>Phase 3  1. IoT </vt:lpstr>
      <vt:lpstr>  Phase 3  </vt:lpstr>
      <vt:lpstr>  Phase 3  </vt:lpstr>
      <vt:lpstr>Equipment data needed from user </vt:lpstr>
      <vt:lpstr>7 Different User categories </vt:lpstr>
      <vt:lpstr>PowerPoint Presentation</vt:lpstr>
      <vt:lpstr>PowerPoint Presentation</vt:lpstr>
      <vt:lpstr>PowerPoint Presentation</vt:lpstr>
      <vt:lpstr>Dental Equipment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DrWrench </dc:title>
  <dc:creator>Nick Snow</dc:creator>
  <cp:lastModifiedBy>Nick Snow</cp:lastModifiedBy>
  <cp:revision>277</cp:revision>
  <cp:lastPrinted>2021-07-18T16:16:38Z</cp:lastPrinted>
  <dcterms:created xsi:type="dcterms:W3CDTF">2020-12-05T18:30:23Z</dcterms:created>
  <dcterms:modified xsi:type="dcterms:W3CDTF">2021-07-20T23:48:21Z</dcterms:modified>
</cp:coreProperties>
</file>