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4"/>
  </p:notesMasterIdLst>
  <p:handoutMasterIdLst>
    <p:handoutMasterId r:id="rId15"/>
  </p:handoutMasterIdLst>
  <p:sldIdLst>
    <p:sldId id="418" r:id="rId2"/>
    <p:sldId id="505" r:id="rId3"/>
    <p:sldId id="582" r:id="rId4"/>
    <p:sldId id="580" r:id="rId5"/>
    <p:sldId id="581" r:id="rId6"/>
    <p:sldId id="583" r:id="rId7"/>
    <p:sldId id="584" r:id="rId8"/>
    <p:sldId id="585" r:id="rId9"/>
    <p:sldId id="586" r:id="rId10"/>
    <p:sldId id="587" r:id="rId11"/>
    <p:sldId id="588" r:id="rId12"/>
    <p:sldId id="589" r:id="rId13"/>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9C"/>
    <a:srgbClr val="000099"/>
    <a:srgbClr val="4F729D"/>
    <a:srgbClr val="0000CC"/>
    <a:srgbClr val="000000"/>
    <a:srgbClr val="FFCCCC"/>
    <a:srgbClr val="3399FF"/>
    <a:srgbClr val="AAB5CB"/>
    <a:srgbClr val="FFFF99"/>
    <a:srgbClr val="376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6176" autoAdjust="0"/>
    <p:restoredTop sz="80540" autoAdjust="0"/>
  </p:normalViewPr>
  <p:slideViewPr>
    <p:cSldViewPr>
      <p:cViewPr>
        <p:scale>
          <a:sx n="110" d="100"/>
          <a:sy n="110" d="100"/>
        </p:scale>
        <p:origin x="-2292" y="-1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4" d="100"/>
        <a:sy n="104" d="100"/>
      </p:scale>
      <p:origin x="0" y="0"/>
    </p:cViewPr>
  </p:sorterViewPr>
  <p:notesViewPr>
    <p:cSldViewPr>
      <p:cViewPr varScale="1">
        <p:scale>
          <a:sx n="38" d="100"/>
          <a:sy n="38" d="100"/>
        </p:scale>
        <p:origin x="-2309" y="-67"/>
      </p:cViewPr>
      <p:guideLst>
        <p:guide orient="horz" pos="2910"/>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3" y="1"/>
            <a:ext cx="3037254" cy="461804"/>
          </a:xfrm>
          <a:prstGeom prst="rect">
            <a:avLst/>
          </a:prstGeom>
          <a:noFill/>
          <a:ln w="9525">
            <a:noFill/>
            <a:miter lim="800000"/>
            <a:headEnd/>
            <a:tailEnd/>
          </a:ln>
        </p:spPr>
        <p:txBody>
          <a:bodyPr vert="horz" wrap="square" lIns="91737" tIns="45869" rIns="91737" bIns="45869" numCol="1" anchor="t" anchorCtr="0" compatLnSpc="1">
            <a:prstTxWarp prst="textNoShape">
              <a:avLst/>
            </a:prstTxWarp>
          </a:bodyPr>
          <a:lstStyle>
            <a:lvl1pPr defTabSz="901269" eaLnBrk="0" hangingPunct="0">
              <a:defRPr sz="1000">
                <a:latin typeface="Times" pitchFamily="18" charset="0"/>
              </a:defRPr>
            </a:lvl1pPr>
          </a:lstStyle>
          <a:p>
            <a:pPr>
              <a:defRPr/>
            </a:pPr>
            <a:endParaRPr lang="en-US" dirty="0"/>
          </a:p>
        </p:txBody>
      </p:sp>
      <p:sp>
        <p:nvSpPr>
          <p:cNvPr id="9219" name="Rectangle 3"/>
          <p:cNvSpPr>
            <a:spLocks noGrp="1" noChangeArrowheads="1"/>
          </p:cNvSpPr>
          <p:nvPr>
            <p:ph type="dt" sz="quarter" idx="1"/>
          </p:nvPr>
        </p:nvSpPr>
        <p:spPr bwMode="auto">
          <a:xfrm>
            <a:off x="3973147" y="1"/>
            <a:ext cx="3037254" cy="461804"/>
          </a:xfrm>
          <a:prstGeom prst="rect">
            <a:avLst/>
          </a:prstGeom>
          <a:noFill/>
          <a:ln w="9525">
            <a:noFill/>
            <a:miter lim="800000"/>
            <a:headEnd/>
            <a:tailEnd/>
          </a:ln>
        </p:spPr>
        <p:txBody>
          <a:bodyPr vert="horz" wrap="square" lIns="91737" tIns="45869" rIns="91737" bIns="45869" numCol="1" anchor="t" anchorCtr="0" compatLnSpc="1">
            <a:prstTxWarp prst="textNoShape">
              <a:avLst/>
            </a:prstTxWarp>
          </a:bodyPr>
          <a:lstStyle>
            <a:lvl1pPr algn="r" defTabSz="901269" eaLnBrk="0" hangingPunct="0">
              <a:defRPr sz="1000">
                <a:latin typeface="Times" pitchFamily="18" charset="0"/>
              </a:defRPr>
            </a:lvl1pPr>
          </a:lstStyle>
          <a:p>
            <a:pPr>
              <a:defRPr/>
            </a:pPr>
            <a:endParaRPr lang="en-US" dirty="0"/>
          </a:p>
        </p:txBody>
      </p:sp>
      <p:sp>
        <p:nvSpPr>
          <p:cNvPr id="9220" name="Rectangle 4"/>
          <p:cNvSpPr>
            <a:spLocks noGrp="1" noChangeArrowheads="1"/>
          </p:cNvSpPr>
          <p:nvPr>
            <p:ph type="ftr" sz="quarter" idx="2"/>
          </p:nvPr>
        </p:nvSpPr>
        <p:spPr bwMode="auto">
          <a:xfrm>
            <a:off x="3" y="8774271"/>
            <a:ext cx="3037254" cy="461804"/>
          </a:xfrm>
          <a:prstGeom prst="rect">
            <a:avLst/>
          </a:prstGeom>
          <a:noFill/>
          <a:ln w="9525">
            <a:noFill/>
            <a:miter lim="800000"/>
            <a:headEnd/>
            <a:tailEnd/>
          </a:ln>
        </p:spPr>
        <p:txBody>
          <a:bodyPr vert="horz" wrap="square" lIns="91737" tIns="45869" rIns="91737" bIns="45869" numCol="1" anchor="b" anchorCtr="0" compatLnSpc="1">
            <a:prstTxWarp prst="textNoShape">
              <a:avLst/>
            </a:prstTxWarp>
          </a:bodyPr>
          <a:lstStyle>
            <a:lvl1pPr defTabSz="901269" eaLnBrk="0" hangingPunct="0">
              <a:defRPr sz="1000">
                <a:latin typeface="Times" pitchFamily="18" charset="0"/>
              </a:defRPr>
            </a:lvl1pPr>
          </a:lstStyle>
          <a:p>
            <a:pPr>
              <a:defRPr/>
            </a:pPr>
            <a:endParaRPr lang="en-US" dirty="0"/>
          </a:p>
        </p:txBody>
      </p:sp>
      <p:sp>
        <p:nvSpPr>
          <p:cNvPr id="9221" name="Rectangle 5"/>
          <p:cNvSpPr>
            <a:spLocks noGrp="1" noChangeArrowheads="1"/>
          </p:cNvSpPr>
          <p:nvPr>
            <p:ph type="sldNum" sz="quarter" idx="3"/>
          </p:nvPr>
        </p:nvSpPr>
        <p:spPr bwMode="auto">
          <a:xfrm>
            <a:off x="3973147" y="8774271"/>
            <a:ext cx="3037254" cy="461804"/>
          </a:xfrm>
          <a:prstGeom prst="rect">
            <a:avLst/>
          </a:prstGeom>
          <a:noFill/>
          <a:ln w="9525">
            <a:noFill/>
            <a:miter lim="800000"/>
            <a:headEnd/>
            <a:tailEnd/>
          </a:ln>
        </p:spPr>
        <p:txBody>
          <a:bodyPr vert="horz" wrap="square" lIns="91737" tIns="45869" rIns="91737" bIns="45869" numCol="1" anchor="b" anchorCtr="0" compatLnSpc="1">
            <a:prstTxWarp prst="textNoShape">
              <a:avLst/>
            </a:prstTxWarp>
          </a:bodyPr>
          <a:lstStyle>
            <a:lvl1pPr algn="r" defTabSz="901269" eaLnBrk="0" hangingPunct="0">
              <a:defRPr sz="1000">
                <a:latin typeface="Times" pitchFamily="18" charset="0"/>
              </a:defRPr>
            </a:lvl1pPr>
          </a:lstStyle>
          <a:p>
            <a:pPr>
              <a:defRPr/>
            </a:pPr>
            <a:fld id="{986B9CDE-F652-4D77-8411-F92802C34F12}" type="slidenum">
              <a:rPr lang="en-US"/>
              <a:pPr>
                <a:defRPr/>
              </a:pPr>
              <a:t>‹#›</a:t>
            </a:fld>
            <a:endParaRPr lang="en-US" dirty="0"/>
          </a:p>
        </p:txBody>
      </p:sp>
    </p:spTree>
    <p:extLst>
      <p:ext uri="{BB962C8B-B14F-4D97-AF65-F5344CB8AC3E}">
        <p14:creationId xmlns:p14="http://schemas.microsoft.com/office/powerpoint/2010/main" val="2161030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1"/>
            <a:ext cx="3037254" cy="461804"/>
          </a:xfrm>
          <a:prstGeom prst="rect">
            <a:avLst/>
          </a:prstGeom>
          <a:noFill/>
          <a:ln w="9525">
            <a:noFill/>
            <a:miter lim="800000"/>
            <a:headEnd/>
            <a:tailEnd/>
          </a:ln>
        </p:spPr>
        <p:txBody>
          <a:bodyPr vert="horz" wrap="square" lIns="91737" tIns="45869" rIns="91737" bIns="45869" numCol="1" anchor="t" anchorCtr="0" compatLnSpc="1">
            <a:prstTxWarp prst="textNoShape">
              <a:avLst/>
            </a:prstTxWarp>
          </a:bodyPr>
          <a:lstStyle>
            <a:lvl1pPr defTabSz="901269" eaLnBrk="0" hangingPunct="0">
              <a:defRPr sz="1000">
                <a:latin typeface="Times" pitchFamily="18" charset="0"/>
              </a:defRPr>
            </a:lvl1pPr>
          </a:lstStyle>
          <a:p>
            <a:pPr>
              <a:defRPr/>
            </a:pPr>
            <a:endParaRPr lang="en-US" dirty="0"/>
          </a:p>
        </p:txBody>
      </p:sp>
      <p:sp>
        <p:nvSpPr>
          <p:cNvPr id="4099" name="Rectangle 3"/>
          <p:cNvSpPr>
            <a:spLocks noGrp="1" noChangeArrowheads="1"/>
          </p:cNvSpPr>
          <p:nvPr>
            <p:ph type="dt" idx="1"/>
          </p:nvPr>
        </p:nvSpPr>
        <p:spPr bwMode="auto">
          <a:xfrm>
            <a:off x="3973147" y="1"/>
            <a:ext cx="3037254" cy="461804"/>
          </a:xfrm>
          <a:prstGeom prst="rect">
            <a:avLst/>
          </a:prstGeom>
          <a:noFill/>
          <a:ln w="9525">
            <a:noFill/>
            <a:miter lim="800000"/>
            <a:headEnd/>
            <a:tailEnd/>
          </a:ln>
        </p:spPr>
        <p:txBody>
          <a:bodyPr vert="horz" wrap="square" lIns="91737" tIns="45869" rIns="91737" bIns="45869" numCol="1" anchor="t" anchorCtr="0" compatLnSpc="1">
            <a:prstTxWarp prst="textNoShape">
              <a:avLst/>
            </a:prstTxWarp>
          </a:bodyPr>
          <a:lstStyle>
            <a:lvl1pPr algn="r" defTabSz="901269" eaLnBrk="0" hangingPunct="0">
              <a:defRPr sz="1000">
                <a:latin typeface="Times" pitchFamily="18"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4299" y="4387136"/>
            <a:ext cx="5141809" cy="4156234"/>
          </a:xfrm>
          <a:prstGeom prst="rect">
            <a:avLst/>
          </a:prstGeom>
          <a:noFill/>
          <a:ln w="9525">
            <a:noFill/>
            <a:miter lim="800000"/>
            <a:headEnd/>
            <a:tailEnd/>
          </a:ln>
        </p:spPr>
        <p:txBody>
          <a:bodyPr vert="horz" wrap="square" lIns="91737" tIns="45869" rIns="91737" bIns="458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3" y="8774271"/>
            <a:ext cx="3037254" cy="461804"/>
          </a:xfrm>
          <a:prstGeom prst="rect">
            <a:avLst/>
          </a:prstGeom>
          <a:noFill/>
          <a:ln w="9525">
            <a:noFill/>
            <a:miter lim="800000"/>
            <a:headEnd/>
            <a:tailEnd/>
          </a:ln>
        </p:spPr>
        <p:txBody>
          <a:bodyPr vert="horz" wrap="square" lIns="91737" tIns="45869" rIns="91737" bIns="45869" numCol="1" anchor="b" anchorCtr="0" compatLnSpc="1">
            <a:prstTxWarp prst="textNoShape">
              <a:avLst/>
            </a:prstTxWarp>
          </a:bodyPr>
          <a:lstStyle>
            <a:lvl1pPr defTabSz="901269" eaLnBrk="0" hangingPunct="0">
              <a:defRPr sz="1000">
                <a:latin typeface="Times" pitchFamily="18" charset="0"/>
              </a:defRPr>
            </a:lvl1pPr>
          </a:lstStyle>
          <a:p>
            <a:pPr>
              <a:defRPr/>
            </a:pPr>
            <a:endParaRPr lang="en-US" dirty="0"/>
          </a:p>
        </p:txBody>
      </p:sp>
      <p:sp>
        <p:nvSpPr>
          <p:cNvPr id="4103" name="Rectangle 7"/>
          <p:cNvSpPr>
            <a:spLocks noGrp="1" noChangeArrowheads="1"/>
          </p:cNvSpPr>
          <p:nvPr>
            <p:ph type="sldNum" sz="quarter" idx="5"/>
          </p:nvPr>
        </p:nvSpPr>
        <p:spPr bwMode="auto">
          <a:xfrm>
            <a:off x="3973147" y="8774271"/>
            <a:ext cx="3037254" cy="461804"/>
          </a:xfrm>
          <a:prstGeom prst="rect">
            <a:avLst/>
          </a:prstGeom>
          <a:noFill/>
          <a:ln w="9525">
            <a:noFill/>
            <a:miter lim="800000"/>
            <a:headEnd/>
            <a:tailEnd/>
          </a:ln>
        </p:spPr>
        <p:txBody>
          <a:bodyPr vert="horz" wrap="square" lIns="91737" tIns="45869" rIns="91737" bIns="45869" numCol="1" anchor="b" anchorCtr="0" compatLnSpc="1">
            <a:prstTxWarp prst="textNoShape">
              <a:avLst/>
            </a:prstTxWarp>
          </a:bodyPr>
          <a:lstStyle>
            <a:lvl1pPr algn="r" defTabSz="901269" eaLnBrk="0" hangingPunct="0">
              <a:defRPr sz="1000">
                <a:latin typeface="Times" pitchFamily="18" charset="0"/>
              </a:defRPr>
            </a:lvl1pPr>
          </a:lstStyle>
          <a:p>
            <a:pPr>
              <a:defRPr/>
            </a:pPr>
            <a:fld id="{8A161D4C-6B04-4177-9F55-58D782B20730}" type="slidenum">
              <a:rPr lang="en-US"/>
              <a:pPr>
                <a:defRPr/>
              </a:pPr>
              <a:t>‹#›</a:t>
            </a:fld>
            <a:endParaRPr lang="en-US" dirty="0"/>
          </a:p>
        </p:txBody>
      </p:sp>
    </p:spTree>
    <p:extLst>
      <p:ext uri="{BB962C8B-B14F-4D97-AF65-F5344CB8AC3E}">
        <p14:creationId xmlns:p14="http://schemas.microsoft.com/office/powerpoint/2010/main" val="15122602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000" kern="1200">
        <a:solidFill>
          <a:schemeClr val="tx1"/>
        </a:solidFill>
        <a:latin typeface="Times" charset="0"/>
        <a:ea typeface="ＭＳ Ｐゴシック" charset="0"/>
        <a:cs typeface="ＭＳ Ｐゴシック"/>
      </a:defRPr>
    </a:lvl2pPr>
    <a:lvl3pPr marL="914400" algn="l" rtl="0" eaLnBrk="0" fontAlgn="base" hangingPunct="0">
      <a:spcBef>
        <a:spcPct val="30000"/>
      </a:spcBef>
      <a:spcAft>
        <a:spcPct val="0"/>
      </a:spcAft>
      <a:defRPr sz="1000" kern="1200">
        <a:solidFill>
          <a:schemeClr val="tx1"/>
        </a:solidFill>
        <a:latin typeface="Times" charset="0"/>
        <a:ea typeface="ＭＳ Ｐゴシック" charset="0"/>
        <a:cs typeface="ＭＳ Ｐゴシック"/>
      </a:defRPr>
    </a:lvl3pPr>
    <a:lvl4pPr marL="1371600" algn="l" rtl="0" eaLnBrk="0" fontAlgn="base" hangingPunct="0">
      <a:spcBef>
        <a:spcPct val="30000"/>
      </a:spcBef>
      <a:spcAft>
        <a:spcPct val="0"/>
      </a:spcAft>
      <a:defRPr sz="1000" kern="1200">
        <a:solidFill>
          <a:schemeClr val="tx1"/>
        </a:solidFill>
        <a:latin typeface="Times" charset="0"/>
        <a:ea typeface="ＭＳ Ｐゴシック" charset="0"/>
        <a:cs typeface="ＭＳ Ｐゴシック"/>
      </a:defRPr>
    </a:lvl4pPr>
    <a:lvl5pPr marL="1828800" algn="l" rtl="0" eaLnBrk="0" fontAlgn="base" hangingPunct="0">
      <a:spcBef>
        <a:spcPct val="30000"/>
      </a:spcBef>
      <a:spcAft>
        <a:spcPct val="0"/>
      </a:spcAft>
      <a:defRPr sz="1000" kern="1200">
        <a:solidFill>
          <a:schemeClr val="tx1"/>
        </a:solidFill>
        <a:latin typeface="Times" charset="0"/>
        <a:ea typeface="ＭＳ Ｐゴシック" charset="0"/>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pic>
        <p:nvPicPr>
          <p:cNvPr id="4" name="Picture 29" descr="irs_logo_horz_rgb_FA"/>
          <p:cNvPicPr>
            <a:picLocks noChangeAspect="1" noChangeArrowheads="1"/>
          </p:cNvPicPr>
          <p:nvPr/>
        </p:nvPicPr>
        <p:blipFill>
          <a:blip r:embed="rId2">
            <a:lum bright="100000" contrast="100000"/>
          </a:blip>
          <a:srcRect/>
          <a:stretch>
            <a:fillRect/>
          </a:stretch>
        </p:blipFill>
        <p:spPr bwMode="auto">
          <a:xfrm>
            <a:off x="390525" y="263525"/>
            <a:ext cx="1362075" cy="454025"/>
          </a:xfrm>
          <a:prstGeom prst="rect">
            <a:avLst/>
          </a:prstGeom>
          <a:noFill/>
          <a:ln w="9525">
            <a:noFill/>
            <a:miter lim="800000"/>
            <a:headEnd/>
            <a:tailEnd/>
          </a:ln>
        </p:spPr>
      </p:pic>
      <p:pic>
        <p:nvPicPr>
          <p:cNvPr id="5" name="Picture 9" descr="waveTitle-01-01"/>
          <p:cNvPicPr>
            <a:picLocks noChangeAspect="1" noChangeArrowheads="1"/>
          </p:cNvPicPr>
          <p:nvPr/>
        </p:nvPicPr>
        <p:blipFill>
          <a:blip r:embed="rId3"/>
          <a:srcRect/>
          <a:stretch>
            <a:fillRect/>
          </a:stretch>
        </p:blipFill>
        <p:spPr bwMode="auto">
          <a:xfrm>
            <a:off x="0" y="5105400"/>
            <a:ext cx="9145588" cy="1752600"/>
          </a:xfrm>
          <a:prstGeom prst="rect">
            <a:avLst/>
          </a:prstGeom>
          <a:noFill/>
          <a:ln w="9525">
            <a:noFill/>
            <a:miter lim="800000"/>
            <a:headEnd/>
            <a:tailEnd/>
          </a:ln>
        </p:spPr>
      </p:pic>
      <p:sp>
        <p:nvSpPr>
          <p:cNvPr id="6" name="Text Box 9"/>
          <p:cNvSpPr txBox="1">
            <a:spLocks noChangeArrowheads="1"/>
          </p:cNvSpPr>
          <p:nvPr/>
        </p:nvSpPr>
        <p:spPr bwMode="auto">
          <a:xfrm>
            <a:off x="1371600" y="1219200"/>
            <a:ext cx="3352800" cy="457200"/>
          </a:xfrm>
          <a:prstGeom prst="rect">
            <a:avLst/>
          </a:prstGeom>
          <a:noFill/>
          <a:ln>
            <a:noFill/>
          </a:ln>
          <a:effectLst/>
          <a:extLst/>
        </p:spPr>
        <p:txBody>
          <a:bodyPr>
            <a:spAutoFit/>
          </a:bodyPr>
          <a:lstStyle>
            <a:lvl1pPr>
              <a:defRPr sz="2400">
                <a:solidFill>
                  <a:schemeClr val="tx1"/>
                </a:solidFill>
                <a:latin typeface="Arial" charset="0"/>
                <a:ea typeface="ＭＳ Ｐゴシック" pitchFamily="-96" charset="-128"/>
              </a:defRPr>
            </a:lvl1pPr>
            <a:lvl2pPr marL="742950" indent="-285750">
              <a:defRPr sz="2400">
                <a:solidFill>
                  <a:schemeClr val="tx1"/>
                </a:solidFill>
                <a:latin typeface="Arial" charset="0"/>
                <a:ea typeface="ＭＳ Ｐゴシック" pitchFamily="-96" charset="-128"/>
              </a:defRPr>
            </a:lvl2pPr>
            <a:lvl3pPr marL="1143000" indent="-228600">
              <a:defRPr sz="2400">
                <a:solidFill>
                  <a:schemeClr val="tx1"/>
                </a:solidFill>
                <a:latin typeface="Arial" charset="0"/>
                <a:ea typeface="ＭＳ Ｐゴシック" pitchFamily="-96" charset="-128"/>
              </a:defRPr>
            </a:lvl3pPr>
            <a:lvl4pPr marL="1600200" indent="-228600">
              <a:defRPr sz="2400">
                <a:solidFill>
                  <a:schemeClr val="tx1"/>
                </a:solidFill>
                <a:latin typeface="Arial" charset="0"/>
                <a:ea typeface="ＭＳ Ｐゴシック" pitchFamily="-96" charset="-128"/>
              </a:defRPr>
            </a:lvl4pPr>
            <a:lvl5pPr marL="2057400" indent="-228600">
              <a:defRPr sz="2400">
                <a:solidFill>
                  <a:schemeClr val="tx1"/>
                </a:solidFill>
                <a:latin typeface="Arial" charset="0"/>
                <a:ea typeface="ＭＳ Ｐゴシック" pitchFamily="-96"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96"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96"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96"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96" charset="-128"/>
              </a:defRPr>
            </a:lvl9pPr>
          </a:lstStyle>
          <a:p>
            <a:pPr eaLnBrk="0" hangingPunct="0">
              <a:spcBef>
                <a:spcPct val="50000"/>
              </a:spcBef>
              <a:defRPr/>
            </a:pPr>
            <a:endParaRPr lang="en-US" dirty="0">
              <a:cs typeface="+mn-cs"/>
            </a:endParaRPr>
          </a:p>
        </p:txBody>
      </p:sp>
      <p:sp>
        <p:nvSpPr>
          <p:cNvPr id="47109" name="Rectangle 2"/>
          <p:cNvSpPr>
            <a:spLocks noGrp="1" noChangeAspect="1" noChangeArrowheads="1"/>
          </p:cNvSpPr>
          <p:nvPr>
            <p:ph type="ctrTitle"/>
          </p:nvPr>
        </p:nvSpPr>
        <p:spPr>
          <a:xfrm>
            <a:off x="1219200" y="1295400"/>
            <a:ext cx="7543800" cy="1143000"/>
          </a:xfrm>
        </p:spPr>
        <p:txBody>
          <a:bodyPr anchor="b"/>
          <a:lstStyle>
            <a:lvl1pPr>
              <a:defRPr sz="3600" baseline="0" smtClean="0">
                <a:solidFill>
                  <a:srgbClr val="00599C"/>
                </a:solidFill>
                <a:latin typeface="Arial Bold" pitchFamily="-96" charset="0"/>
              </a:defRPr>
            </a:lvl1pPr>
          </a:lstStyle>
          <a:p>
            <a:pPr lvl="0"/>
            <a:r>
              <a:rPr lang="en-US" noProof="0" dirty="0" smtClean="0"/>
              <a:t>Click to edit Master title style</a:t>
            </a:r>
          </a:p>
        </p:txBody>
      </p:sp>
      <p:sp>
        <p:nvSpPr>
          <p:cNvPr id="47110" name="Rectangle 3"/>
          <p:cNvSpPr>
            <a:spLocks noGrp="1" noChangeArrowheads="1"/>
          </p:cNvSpPr>
          <p:nvPr>
            <p:ph type="subTitle" idx="1"/>
          </p:nvPr>
        </p:nvSpPr>
        <p:spPr>
          <a:xfrm>
            <a:off x="1219200" y="2438400"/>
            <a:ext cx="6400800" cy="1219200"/>
          </a:xfrm>
        </p:spPr>
        <p:txBody>
          <a:bodyPr/>
          <a:lstStyle>
            <a:lvl1pPr marL="0" indent="0">
              <a:defRPr sz="2400" smtClean="0">
                <a:solidFill>
                  <a:srgbClr val="00599C"/>
                </a:solidFill>
              </a:defRPr>
            </a:lvl1pPr>
          </a:lstStyle>
          <a:p>
            <a:pPr lvl="0"/>
            <a:endParaRPr lang="en-US" noProof="0" dirty="0" smtClean="0"/>
          </a:p>
        </p:txBody>
      </p:sp>
    </p:spTree>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7"/>
          <p:cNvSpPr>
            <a:spLocks noGrp="1" noChangeArrowheads="1"/>
          </p:cNvSpPr>
          <p:nvPr>
            <p:ph type="sldNum" sz="quarter" idx="10"/>
          </p:nvPr>
        </p:nvSpPr>
        <p:spPr/>
        <p:txBody>
          <a:bodyPr/>
          <a:lstStyle>
            <a:lvl1pPr>
              <a:defRPr sz="1400"/>
            </a:lvl1pPr>
          </a:lstStyle>
          <a:p>
            <a:pPr>
              <a:defRPr/>
            </a:pPr>
            <a:fld id="{E317A2A8-8E70-4E29-BB15-7D4DF83FB9DB}"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10" descr="waveSlide-01"/>
          <p:cNvPicPr>
            <a:picLocks noChangeAspect="1" noChangeArrowheads="1"/>
          </p:cNvPicPr>
          <p:nvPr/>
        </p:nvPicPr>
        <p:blipFill>
          <a:blip r:embed="rId4"/>
          <a:srcRect/>
          <a:stretch>
            <a:fillRect/>
          </a:stretch>
        </p:blipFill>
        <p:spPr bwMode="auto">
          <a:xfrm>
            <a:off x="0" y="0"/>
            <a:ext cx="7696200" cy="6853238"/>
          </a:xfrm>
          <a:prstGeom prst="rect">
            <a:avLst/>
          </a:prstGeom>
          <a:noFill/>
          <a:ln w="9525">
            <a:noFill/>
            <a:miter lim="800000"/>
            <a:headEnd/>
            <a:tailEnd/>
          </a:ln>
        </p:spPr>
      </p:pic>
      <p:sp>
        <p:nvSpPr>
          <p:cNvPr id="7171" name="Rectangle 2"/>
          <p:cNvSpPr>
            <a:spLocks noGrp="1" noChangeAspect="1" noChangeArrowheads="1"/>
          </p:cNvSpPr>
          <p:nvPr>
            <p:ph type="title"/>
          </p:nvPr>
        </p:nvSpPr>
        <p:spPr bwMode="auto">
          <a:xfrm>
            <a:off x="1447800" y="273050"/>
            <a:ext cx="7315200" cy="4572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7172" name="Rectangle 3"/>
          <p:cNvSpPr>
            <a:spLocks noGrp="1" noChangeArrowheads="1"/>
          </p:cNvSpPr>
          <p:nvPr>
            <p:ph type="body" idx="1"/>
          </p:nvPr>
        </p:nvSpPr>
        <p:spPr bwMode="auto">
          <a:xfrm>
            <a:off x="1447800" y="1219200"/>
            <a:ext cx="7315200" cy="4800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5"/>
          <p:cNvSpPr>
            <a:spLocks noGrp="1" noChangeArrowheads="1"/>
          </p:cNvSpPr>
          <p:nvPr>
            <p:ph type="ftr" sz="quarter" idx="3"/>
          </p:nvPr>
        </p:nvSpPr>
        <p:spPr bwMode="auto">
          <a:xfrm>
            <a:off x="1447800" y="6400800"/>
            <a:ext cx="6553200" cy="304800"/>
          </a:xfrm>
          <a:prstGeom prst="rect">
            <a:avLst/>
          </a:prstGeom>
          <a:noFill/>
          <a:ln>
            <a:noFill/>
          </a:ln>
          <a:extLst>
            <a:ext uri="{FAA26D3D-D897-4be2-8F04-BA451C77F1D7}"/>
          </a:extLst>
        </p:spPr>
        <p:txBody>
          <a:bodyPr vert="horz" wrap="square" lIns="0" tIns="0" rIns="0" bIns="0" numCol="1" anchor="b" anchorCtr="0" compatLnSpc="1">
            <a:prstTxWarp prst="textNoShape">
              <a:avLst/>
            </a:prstTxWarp>
          </a:bodyPr>
          <a:lstStyle>
            <a:lvl1pPr eaLnBrk="0" hangingPunct="0">
              <a:defRPr sz="1000" b="1">
                <a:solidFill>
                  <a:srgbClr val="00599C"/>
                </a:solidFill>
                <a:ea typeface="ＭＳ Ｐゴシック" pitchFamily="-96" charset="-128"/>
                <a:cs typeface="+mn-cs"/>
              </a:defRPr>
            </a:lvl1pPr>
          </a:lstStyle>
          <a:p>
            <a:pPr>
              <a:defRPr/>
            </a:pPr>
            <a:endParaRPr lang="en-US" dirty="0"/>
          </a:p>
        </p:txBody>
      </p:sp>
      <p:sp>
        <p:nvSpPr>
          <p:cNvPr id="1051" name="Rectangle 27"/>
          <p:cNvSpPr>
            <a:spLocks noGrp="1" noChangeArrowheads="1"/>
          </p:cNvSpPr>
          <p:nvPr>
            <p:ph type="sldNum" sz="quarter" idx="4"/>
          </p:nvPr>
        </p:nvSpPr>
        <p:spPr bwMode="auto">
          <a:xfrm>
            <a:off x="8077200" y="6400800"/>
            <a:ext cx="685800" cy="304800"/>
          </a:xfrm>
          <a:prstGeom prst="rect">
            <a:avLst/>
          </a:prstGeom>
          <a:noFill/>
          <a:ln>
            <a:noFill/>
          </a:ln>
          <a:extLst>
            <a:ext uri="{FAA26D3D-D897-4be2-8F04-BA451C77F1D7}"/>
          </a:extLst>
        </p:spPr>
        <p:txBody>
          <a:bodyPr vert="horz" wrap="square" lIns="0" tIns="0" rIns="0" bIns="0" numCol="1" anchor="b" anchorCtr="0" compatLnSpc="1">
            <a:prstTxWarp prst="textNoShape">
              <a:avLst/>
            </a:prstTxWarp>
          </a:bodyPr>
          <a:lstStyle>
            <a:lvl1pPr algn="r" eaLnBrk="0" hangingPunct="0">
              <a:lnSpc>
                <a:spcPct val="30000"/>
              </a:lnSpc>
              <a:defRPr sz="2000">
                <a:solidFill>
                  <a:schemeClr val="tx1"/>
                </a:solidFill>
                <a:latin typeface="Times" pitchFamily="-96" charset="0"/>
                <a:ea typeface="ＭＳ Ｐゴシック" pitchFamily="-96" charset="-128"/>
                <a:cs typeface="+mn-cs"/>
              </a:defRPr>
            </a:lvl1pPr>
          </a:lstStyle>
          <a:p>
            <a:pPr>
              <a:defRPr/>
            </a:pPr>
            <a:fld id="{4F2577B0-52DA-4294-A304-FC160BA6B6B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00599C"/>
          </a:solidFill>
          <a:latin typeface="+mj-lt"/>
          <a:ea typeface="+mj-ea"/>
          <a:cs typeface="+mj-cs"/>
        </a:defRPr>
      </a:lvl1pPr>
      <a:lvl2pPr algn="l" rtl="0" eaLnBrk="0" fontAlgn="base" hangingPunct="0">
        <a:spcBef>
          <a:spcPct val="0"/>
        </a:spcBef>
        <a:spcAft>
          <a:spcPct val="0"/>
        </a:spcAft>
        <a:defRPr sz="2400">
          <a:solidFill>
            <a:srgbClr val="00599C"/>
          </a:solidFill>
          <a:latin typeface="Arial" charset="0"/>
          <a:ea typeface="ＭＳ Ｐゴシック" charset="0"/>
          <a:cs typeface="ＭＳ Ｐゴシック" charset="0"/>
        </a:defRPr>
      </a:lvl2pPr>
      <a:lvl3pPr algn="l" rtl="0" eaLnBrk="0" fontAlgn="base" hangingPunct="0">
        <a:spcBef>
          <a:spcPct val="0"/>
        </a:spcBef>
        <a:spcAft>
          <a:spcPct val="0"/>
        </a:spcAft>
        <a:defRPr sz="2400">
          <a:solidFill>
            <a:srgbClr val="00599C"/>
          </a:solidFill>
          <a:latin typeface="Arial" charset="0"/>
          <a:ea typeface="ＭＳ Ｐゴシック" charset="0"/>
          <a:cs typeface="ＭＳ Ｐゴシック" charset="0"/>
        </a:defRPr>
      </a:lvl3pPr>
      <a:lvl4pPr algn="l" rtl="0" eaLnBrk="0" fontAlgn="base" hangingPunct="0">
        <a:spcBef>
          <a:spcPct val="0"/>
        </a:spcBef>
        <a:spcAft>
          <a:spcPct val="0"/>
        </a:spcAft>
        <a:defRPr sz="2400">
          <a:solidFill>
            <a:srgbClr val="00599C"/>
          </a:solidFill>
          <a:latin typeface="Arial" charset="0"/>
          <a:ea typeface="ＭＳ Ｐゴシック" charset="0"/>
          <a:cs typeface="ＭＳ Ｐゴシック" charset="0"/>
        </a:defRPr>
      </a:lvl4pPr>
      <a:lvl5pPr algn="l" rtl="0" eaLnBrk="0" fontAlgn="base" hangingPunct="0">
        <a:spcBef>
          <a:spcPct val="0"/>
        </a:spcBef>
        <a:spcAft>
          <a:spcPct val="0"/>
        </a:spcAft>
        <a:defRPr sz="2400">
          <a:solidFill>
            <a:srgbClr val="00599C"/>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bg1"/>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bg1"/>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bg1"/>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bg1"/>
          </a:solidFill>
          <a:latin typeface="Arial" charset="0"/>
          <a:ea typeface="ＭＳ Ｐゴシック" charset="0"/>
          <a:cs typeface="ＭＳ Ｐゴシック" charset="0"/>
        </a:defRPr>
      </a:lvl9pPr>
    </p:titleStyle>
    <p:bodyStyle>
      <a:lvl1pPr marL="342900" indent="-342900" algn="l" rtl="0" eaLnBrk="0" fontAlgn="base" hangingPunct="0">
        <a:lnSpc>
          <a:spcPct val="120000"/>
        </a:lnSpc>
        <a:spcBef>
          <a:spcPct val="20000"/>
        </a:spcBef>
        <a:spcAft>
          <a:spcPct val="0"/>
        </a:spcAft>
        <a:defRPr sz="20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folHlink"/>
        </a:buClr>
        <a:buFont typeface="Times" pitchFamily="18" charset="0"/>
        <a:buChar char="•"/>
        <a:defRPr>
          <a:solidFill>
            <a:schemeClr val="tx1"/>
          </a:solidFill>
          <a:latin typeface="+mn-lt"/>
          <a:ea typeface="+mn-ea"/>
          <a:cs typeface="ＭＳ Ｐゴシック"/>
        </a:defRPr>
      </a:lvl2pPr>
      <a:lvl3pPr marL="1143000" indent="-285750" algn="l" rtl="0" eaLnBrk="0" fontAlgn="base" hangingPunct="0">
        <a:spcBef>
          <a:spcPct val="20000"/>
        </a:spcBef>
        <a:spcAft>
          <a:spcPct val="0"/>
        </a:spcAft>
        <a:buClr>
          <a:schemeClr val="hlink"/>
        </a:buClr>
        <a:buFont typeface="Courier New" pitchFamily="49" charset="0"/>
        <a:buChar char="o"/>
        <a:defRPr sz="1600">
          <a:solidFill>
            <a:schemeClr val="tx1"/>
          </a:solidFill>
          <a:latin typeface="+mn-lt"/>
          <a:ea typeface="+mn-ea"/>
          <a:cs typeface="ＭＳ Ｐゴシック"/>
        </a:defRPr>
      </a:lvl3pPr>
      <a:lvl4pPr marL="1428750" indent="-228600" algn="l" rtl="0" eaLnBrk="0" fontAlgn="base" hangingPunct="0">
        <a:spcBef>
          <a:spcPct val="20000"/>
        </a:spcBef>
        <a:spcAft>
          <a:spcPct val="0"/>
        </a:spcAft>
        <a:buClr>
          <a:schemeClr val="folHlink"/>
        </a:buClr>
        <a:buFont typeface="Wingdings" pitchFamily="2" charset="2"/>
        <a:buChar char="§"/>
        <a:defRPr sz="1600">
          <a:solidFill>
            <a:schemeClr val="tx1"/>
          </a:solidFill>
          <a:latin typeface="+mn-lt"/>
          <a:ea typeface="+mn-ea"/>
          <a:cs typeface="ＭＳ Ｐゴシック"/>
        </a:defRPr>
      </a:lvl4pPr>
      <a:lvl5pPr marL="1828800" indent="-285750" algn="l" rtl="0" eaLnBrk="0" fontAlgn="base" hangingPunct="0">
        <a:spcBef>
          <a:spcPct val="20000"/>
        </a:spcBef>
        <a:spcAft>
          <a:spcPct val="0"/>
        </a:spcAft>
        <a:buClr>
          <a:schemeClr val="folHlink"/>
        </a:buClr>
        <a:buFont typeface="Wingdings" pitchFamily="2" charset="2"/>
        <a:buChar char="v"/>
        <a:defRPr sz="1400">
          <a:solidFill>
            <a:schemeClr val="tx1"/>
          </a:solidFill>
          <a:latin typeface="+mn-lt"/>
          <a:ea typeface="+mn-ea"/>
          <a:cs typeface="ＭＳ Ｐゴシック"/>
        </a:defRPr>
      </a:lvl5pPr>
      <a:lvl6pPr marL="2228850" indent="-228600" algn="l" rtl="0" eaLnBrk="1" fontAlgn="base" hangingPunct="1">
        <a:spcBef>
          <a:spcPct val="20000"/>
        </a:spcBef>
        <a:spcAft>
          <a:spcPct val="0"/>
        </a:spcAft>
        <a:buClr>
          <a:schemeClr val="folHlink"/>
        </a:buClr>
        <a:buFont typeface="Times" charset="0"/>
        <a:defRPr sz="1400">
          <a:solidFill>
            <a:schemeClr val="tx1"/>
          </a:solidFill>
          <a:latin typeface="+mn-lt"/>
          <a:ea typeface="+mn-ea"/>
        </a:defRPr>
      </a:lvl6pPr>
      <a:lvl7pPr marL="2686050" indent="-228600" algn="l" rtl="0" eaLnBrk="1" fontAlgn="base" hangingPunct="1">
        <a:spcBef>
          <a:spcPct val="20000"/>
        </a:spcBef>
        <a:spcAft>
          <a:spcPct val="0"/>
        </a:spcAft>
        <a:buClr>
          <a:schemeClr val="folHlink"/>
        </a:buClr>
        <a:buFont typeface="Times" charset="0"/>
        <a:defRPr sz="1400">
          <a:solidFill>
            <a:schemeClr val="tx1"/>
          </a:solidFill>
          <a:latin typeface="+mn-lt"/>
          <a:ea typeface="+mn-ea"/>
        </a:defRPr>
      </a:lvl7pPr>
      <a:lvl8pPr marL="3143250" indent="-228600" algn="l" rtl="0" eaLnBrk="1" fontAlgn="base" hangingPunct="1">
        <a:spcBef>
          <a:spcPct val="20000"/>
        </a:spcBef>
        <a:spcAft>
          <a:spcPct val="0"/>
        </a:spcAft>
        <a:buClr>
          <a:schemeClr val="folHlink"/>
        </a:buClr>
        <a:buFont typeface="Times" charset="0"/>
        <a:defRPr sz="1400">
          <a:solidFill>
            <a:schemeClr val="tx1"/>
          </a:solidFill>
          <a:latin typeface="+mn-lt"/>
          <a:ea typeface="+mn-ea"/>
        </a:defRPr>
      </a:lvl8pPr>
      <a:lvl9pPr marL="3600450" indent="-228600" algn="l" rtl="0" eaLnBrk="1" fontAlgn="base" hangingPunct="1">
        <a:spcBef>
          <a:spcPct val="20000"/>
        </a:spcBef>
        <a:spcAft>
          <a:spcPct val="0"/>
        </a:spcAft>
        <a:buClr>
          <a:schemeClr val="folHlink"/>
        </a:buClr>
        <a:buFont typeface="Times" charset="0"/>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785" y="2026688"/>
            <a:ext cx="6002215" cy="1143000"/>
          </a:xfrm>
        </p:spPr>
        <p:txBody>
          <a:bodyPr>
            <a:normAutofit fontScale="90000"/>
          </a:bodyPr>
          <a:lstStyle/>
          <a:p>
            <a:pPr algn="ctr"/>
            <a:r>
              <a:rPr lang="en-US" sz="4400" dirty="0" smtClean="0">
                <a:latin typeface="Garamond" panose="02020404030301010803" pitchFamily="18" charset="0"/>
              </a:rPr>
              <a:t>Predicting Fraud within the Premium Tax Credit Filing Population</a:t>
            </a:r>
            <a:endParaRPr lang="en-US" sz="4400" dirty="0">
              <a:latin typeface="Garamond" panose="02020404030301010803" pitchFamily="18" charset="0"/>
            </a:endParaRPr>
          </a:p>
        </p:txBody>
      </p:sp>
      <p:sp>
        <p:nvSpPr>
          <p:cNvPr id="3" name="Subtitle 2"/>
          <p:cNvSpPr>
            <a:spLocks noGrp="1"/>
          </p:cNvSpPr>
          <p:nvPr>
            <p:ph type="subTitle" idx="1"/>
          </p:nvPr>
        </p:nvSpPr>
        <p:spPr>
          <a:xfrm>
            <a:off x="1219200" y="3429000"/>
            <a:ext cx="6400800" cy="2133600"/>
          </a:xfrm>
        </p:spPr>
        <p:txBody>
          <a:bodyPr>
            <a:noAutofit/>
          </a:bodyPr>
          <a:lstStyle/>
          <a:p>
            <a:pPr algn="ctr"/>
            <a:r>
              <a:rPr lang="en-US" sz="1800" dirty="0" smtClean="0">
                <a:solidFill>
                  <a:schemeClr val="tx1"/>
                </a:solidFill>
                <a:latin typeface="Garamond" panose="02020404030301010803" pitchFamily="18" charset="0"/>
              </a:rPr>
              <a:t>Data Science Intensive</a:t>
            </a:r>
          </a:p>
          <a:p>
            <a:pPr algn="ctr"/>
            <a:r>
              <a:rPr lang="en-US" sz="1800" dirty="0" smtClean="0">
                <a:solidFill>
                  <a:schemeClr val="tx1"/>
                </a:solidFill>
                <a:latin typeface="Garamond" panose="02020404030301010803" pitchFamily="18" charset="0"/>
              </a:rPr>
              <a:t>Capstone Project Presentation</a:t>
            </a:r>
          </a:p>
          <a:p>
            <a:pPr algn="ctr"/>
            <a:r>
              <a:rPr lang="en-US" sz="1800" dirty="0" smtClean="0">
                <a:solidFill>
                  <a:schemeClr val="tx1"/>
                </a:solidFill>
                <a:latin typeface="Garamond" panose="02020404030301010803" pitchFamily="18" charset="0"/>
              </a:rPr>
              <a:t>Travis Williams</a:t>
            </a:r>
          </a:p>
          <a:p>
            <a:pPr algn="ctr"/>
            <a:r>
              <a:rPr lang="en-US" sz="1800" dirty="0" smtClean="0">
                <a:solidFill>
                  <a:schemeClr val="tx1"/>
                </a:solidFill>
                <a:latin typeface="Garamond" panose="02020404030301010803" pitchFamily="18" charset="0"/>
              </a:rPr>
              <a:t>October 16, 2017</a:t>
            </a:r>
          </a:p>
        </p:txBody>
      </p:sp>
    </p:spTree>
    <p:extLst>
      <p:ext uri="{BB962C8B-B14F-4D97-AF65-F5344CB8AC3E}">
        <p14:creationId xmlns:p14="http://schemas.microsoft.com/office/powerpoint/2010/main" val="339866065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Method and Model Improvement Steps</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9</a:t>
            </a:fld>
            <a:endParaRPr lang="en-US" dirty="0"/>
          </a:p>
        </p:txBody>
      </p:sp>
      <p:sp>
        <p:nvSpPr>
          <p:cNvPr id="8" name="TextBox 7"/>
          <p:cNvSpPr txBox="1"/>
          <p:nvPr/>
        </p:nvSpPr>
        <p:spPr>
          <a:xfrm>
            <a:off x="1235914" y="1143000"/>
            <a:ext cx="7477452" cy="507831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Garamond" panose="02020404030301010803" pitchFamily="18" charset="0"/>
              </a:rPr>
              <a:t>I </a:t>
            </a:r>
            <a:r>
              <a:rPr lang="en-US" sz="2000" dirty="0" smtClean="0">
                <a:latin typeface="Garamond" panose="02020404030301010803" pitchFamily="18" charset="0"/>
              </a:rPr>
              <a:t>used </a:t>
            </a:r>
            <a:r>
              <a:rPr lang="en-US" sz="2000" dirty="0">
                <a:latin typeface="Garamond" panose="02020404030301010803" pitchFamily="18" charset="0"/>
              </a:rPr>
              <a:t>K-Fold cross </a:t>
            </a:r>
            <a:r>
              <a:rPr lang="en-US" sz="2000" dirty="0" smtClean="0">
                <a:latin typeface="Garamond" panose="02020404030301010803" pitchFamily="18" charset="0"/>
              </a:rPr>
              <a:t>validation to more accurately assess </a:t>
            </a:r>
            <a:r>
              <a:rPr lang="en-US" sz="2000" dirty="0" smtClean="0">
                <a:latin typeface="Garamond" panose="02020404030301010803" pitchFamily="18" charset="0"/>
              </a:rPr>
              <a:t>performance of each model. </a:t>
            </a:r>
            <a:endParaRPr lang="en-US" sz="2000" dirty="0" smtClean="0">
              <a:latin typeface="Garamond" panose="02020404030301010803" pitchFamily="18" charset="0"/>
            </a:endParaRPr>
          </a:p>
          <a:p>
            <a:pPr marL="285750" indent="-285750">
              <a:buFont typeface="Arial" panose="020B0604020202020204" pitchFamily="34" charset="0"/>
              <a:buChar char="•"/>
            </a:pPr>
            <a:r>
              <a:rPr lang="en-US" sz="2000" dirty="0" smtClean="0">
                <a:latin typeface="Garamond" panose="02020404030301010803" pitchFamily="18" charset="0"/>
              </a:rPr>
              <a:t>In addition, I used several techniques to improve model performance:</a:t>
            </a:r>
          </a:p>
          <a:p>
            <a:pPr marL="576263" indent="-342900">
              <a:buFont typeface="Garamond" panose="02020404030301010803" pitchFamily="18" charset="0"/>
              <a:buChar char="-"/>
            </a:pPr>
            <a:r>
              <a:rPr lang="en-US" sz="2000" dirty="0" smtClean="0">
                <a:latin typeface="Garamond" panose="02020404030301010803" pitchFamily="18" charset="0"/>
              </a:rPr>
              <a:t>L1 Regularization to reduce dimensionality of my </a:t>
            </a:r>
            <a:r>
              <a:rPr lang="en-US" sz="2000" dirty="0">
                <a:latin typeface="Garamond" panose="02020404030301010803" pitchFamily="18" charset="0"/>
              </a:rPr>
              <a:t>L</a:t>
            </a:r>
            <a:r>
              <a:rPr lang="en-US" sz="2000" dirty="0" smtClean="0">
                <a:latin typeface="Garamond" panose="02020404030301010803" pitchFamily="18" charset="0"/>
              </a:rPr>
              <a:t>ogistic </a:t>
            </a:r>
            <a:r>
              <a:rPr lang="en-US" sz="2000" dirty="0">
                <a:latin typeface="Garamond" panose="02020404030301010803" pitchFamily="18" charset="0"/>
              </a:rPr>
              <a:t>R</a:t>
            </a:r>
            <a:r>
              <a:rPr lang="en-US" sz="2000" dirty="0" smtClean="0">
                <a:latin typeface="Garamond" panose="02020404030301010803" pitchFamily="18" charset="0"/>
              </a:rPr>
              <a:t>egression model </a:t>
            </a:r>
          </a:p>
          <a:p>
            <a:pPr marL="576263" indent="-342900">
              <a:buFont typeface="Garamond" panose="02020404030301010803" pitchFamily="18" charset="0"/>
              <a:buChar char="-"/>
            </a:pPr>
            <a:r>
              <a:rPr lang="en-US" sz="2000" dirty="0" smtClean="0">
                <a:latin typeface="Garamond" panose="02020404030301010803" pitchFamily="18" charset="0"/>
              </a:rPr>
              <a:t>Sci-Kit learning tool GridSearchCV to tune parameters for both models </a:t>
            </a:r>
          </a:p>
          <a:p>
            <a:pPr marL="285750" indent="-285750">
              <a:buFont typeface="Arial" panose="020B0604020202020204" pitchFamily="34" charset="0"/>
              <a:buChar char="•"/>
            </a:pPr>
            <a:r>
              <a:rPr lang="en-US" sz="2000" dirty="0" smtClean="0">
                <a:latin typeface="Garamond" panose="02020404030301010803" pitchFamily="18" charset="0"/>
              </a:rPr>
              <a:t>For </a:t>
            </a:r>
            <a:r>
              <a:rPr lang="en-US" sz="2000" dirty="0">
                <a:latin typeface="Garamond" panose="02020404030301010803" pitchFamily="18" charset="0"/>
              </a:rPr>
              <a:t>both models, I assessed performance through the following steps:</a:t>
            </a:r>
          </a:p>
          <a:p>
            <a:pPr marL="576263" lvl="0" indent="-342900">
              <a:buFont typeface="Garamond" panose="02020404030301010803" pitchFamily="18" charset="0"/>
              <a:buChar char="-"/>
            </a:pPr>
            <a:r>
              <a:rPr lang="en-US" sz="2000" dirty="0">
                <a:latin typeface="Garamond" panose="02020404030301010803" pitchFamily="18" charset="0"/>
              </a:rPr>
              <a:t>P</a:t>
            </a:r>
            <a:r>
              <a:rPr lang="en-US" sz="2000" dirty="0" smtClean="0">
                <a:latin typeface="Garamond" panose="02020404030301010803" pitchFamily="18" charset="0"/>
              </a:rPr>
              <a:t>rinted </a:t>
            </a:r>
            <a:r>
              <a:rPr lang="en-US" sz="2000" dirty="0">
                <a:latin typeface="Garamond" panose="02020404030301010803" pitchFamily="18" charset="0"/>
              </a:rPr>
              <a:t>a confusion matrix (true positives, false positives, true negatives, false </a:t>
            </a:r>
            <a:r>
              <a:rPr lang="en-US" sz="2000" dirty="0" smtClean="0">
                <a:latin typeface="Garamond" panose="02020404030301010803" pitchFamily="18" charset="0"/>
              </a:rPr>
              <a:t>negatives)</a:t>
            </a:r>
          </a:p>
          <a:p>
            <a:pPr marL="576263" lvl="0" indent="-342900">
              <a:buFont typeface="Garamond" panose="02020404030301010803" pitchFamily="18" charset="0"/>
              <a:buChar char="-"/>
            </a:pPr>
            <a:r>
              <a:rPr lang="en-US" sz="2000" dirty="0">
                <a:latin typeface="Garamond" panose="02020404030301010803" pitchFamily="18" charset="0"/>
              </a:rPr>
              <a:t>P</a:t>
            </a:r>
            <a:r>
              <a:rPr lang="en-US" sz="2000" dirty="0" smtClean="0">
                <a:latin typeface="Garamond" panose="02020404030301010803" pitchFamily="18" charset="0"/>
              </a:rPr>
              <a:t>lotted </a:t>
            </a:r>
            <a:r>
              <a:rPr lang="en-US" sz="2000" dirty="0">
                <a:latin typeface="Garamond" panose="02020404030301010803" pitchFamily="18" charset="0"/>
              </a:rPr>
              <a:t>the true positives rate </a:t>
            </a:r>
            <a:r>
              <a:rPr lang="en-US" sz="2000" dirty="0" smtClean="0">
                <a:latin typeface="Garamond" panose="02020404030301010803" pitchFamily="18" charset="0"/>
              </a:rPr>
              <a:t>vs. </a:t>
            </a:r>
            <a:r>
              <a:rPr lang="en-US" sz="2000" dirty="0">
                <a:latin typeface="Garamond" panose="02020404030301010803" pitchFamily="18" charset="0"/>
              </a:rPr>
              <a:t>the false positives rate, aka </a:t>
            </a:r>
            <a:r>
              <a:rPr lang="en-US" sz="2000" dirty="0" smtClean="0">
                <a:latin typeface="Garamond" panose="02020404030301010803" pitchFamily="18" charset="0"/>
              </a:rPr>
              <a:t>Receiver </a:t>
            </a:r>
            <a:r>
              <a:rPr lang="en-US" sz="2000" dirty="0">
                <a:latin typeface="Garamond" panose="02020404030301010803" pitchFamily="18" charset="0"/>
              </a:rPr>
              <a:t>O</a:t>
            </a:r>
            <a:r>
              <a:rPr lang="en-US" sz="2000" dirty="0" smtClean="0">
                <a:latin typeface="Garamond" panose="02020404030301010803" pitchFamily="18" charset="0"/>
              </a:rPr>
              <a:t>perating </a:t>
            </a:r>
            <a:r>
              <a:rPr lang="en-US" sz="2000" dirty="0">
                <a:latin typeface="Garamond" panose="02020404030301010803" pitchFamily="18" charset="0"/>
              </a:rPr>
              <a:t>C</a:t>
            </a:r>
            <a:r>
              <a:rPr lang="en-US" sz="2000" dirty="0" smtClean="0">
                <a:latin typeface="Garamond" panose="02020404030301010803" pitchFamily="18" charset="0"/>
              </a:rPr>
              <a:t>haracteristic </a:t>
            </a:r>
            <a:r>
              <a:rPr lang="en-US" sz="2000" dirty="0">
                <a:latin typeface="Garamond" panose="02020404030301010803" pitchFamily="18" charset="0"/>
              </a:rPr>
              <a:t>(ROC) </a:t>
            </a:r>
            <a:r>
              <a:rPr lang="en-US" sz="2000" dirty="0" smtClean="0">
                <a:latin typeface="Garamond" panose="02020404030301010803" pitchFamily="18" charset="0"/>
              </a:rPr>
              <a:t>curve</a:t>
            </a:r>
          </a:p>
          <a:p>
            <a:pPr marL="576263" lvl="0" indent="-342900">
              <a:buFont typeface="Garamond" panose="02020404030301010803" pitchFamily="18" charset="0"/>
              <a:buChar char="-"/>
            </a:pPr>
            <a:r>
              <a:rPr lang="en-US" sz="2000" dirty="0">
                <a:latin typeface="Garamond" panose="02020404030301010803" pitchFamily="18" charset="0"/>
              </a:rPr>
              <a:t>P</a:t>
            </a:r>
            <a:r>
              <a:rPr lang="en-US" sz="2000" dirty="0" smtClean="0">
                <a:latin typeface="Garamond" panose="02020404030301010803" pitchFamily="18" charset="0"/>
              </a:rPr>
              <a:t>lotted </a:t>
            </a:r>
            <a:r>
              <a:rPr lang="en-US" sz="2000" dirty="0">
                <a:latin typeface="Garamond" panose="02020404030301010803" pitchFamily="18" charset="0"/>
              </a:rPr>
              <a:t>the </a:t>
            </a:r>
            <a:r>
              <a:rPr lang="en-US" sz="2000" dirty="0" smtClean="0">
                <a:latin typeface="Garamond" panose="02020404030301010803" pitchFamily="18" charset="0"/>
              </a:rPr>
              <a:t>Precision-Recall Curve (PRC); </a:t>
            </a:r>
            <a:r>
              <a:rPr lang="en-US" sz="2000" dirty="0">
                <a:latin typeface="Garamond" panose="02020404030301010803" pitchFamily="18" charset="0"/>
              </a:rPr>
              <a:t>precision is the true positives over all predicted positives, and recall is the true positives over all real positives</a:t>
            </a:r>
          </a:p>
          <a:p>
            <a:pPr marL="285750" indent="-285750">
              <a:buFont typeface="Arial" panose="020B0604020202020204" pitchFamily="34" charset="0"/>
              <a:buChar char="•"/>
            </a:pPr>
            <a:endParaRPr lang="en-US" dirty="0" smtClean="0">
              <a:latin typeface="Garamond" panose="02020404030301010803" pitchFamily="18" charset="0"/>
            </a:endParaRP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spTree>
    <p:extLst>
      <p:ext uri="{BB962C8B-B14F-4D97-AF65-F5344CB8AC3E}">
        <p14:creationId xmlns:p14="http://schemas.microsoft.com/office/powerpoint/2010/main" val="1621228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Results</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10</a:t>
            </a:fld>
            <a:endParaRPr lang="en-US" dirty="0"/>
          </a:p>
        </p:txBody>
      </p:sp>
      <p:sp>
        <p:nvSpPr>
          <p:cNvPr id="8" name="TextBox 7"/>
          <p:cNvSpPr txBox="1"/>
          <p:nvPr/>
        </p:nvSpPr>
        <p:spPr>
          <a:xfrm>
            <a:off x="1235914" y="1143000"/>
            <a:ext cx="7477452"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Garamond" panose="02020404030301010803" pitchFamily="18" charset="0"/>
              </a:rPr>
              <a:t>Random </a:t>
            </a:r>
            <a:r>
              <a:rPr lang="en-US" dirty="0">
                <a:latin typeface="Garamond" panose="02020404030301010803" pitchFamily="18" charset="0"/>
              </a:rPr>
              <a:t>Forest was the higher performing model on my data, with 76% accuracy on the test data.  </a:t>
            </a:r>
            <a:endParaRPr lang="en-US" dirty="0" smtClean="0">
              <a:latin typeface="Garamond" panose="02020404030301010803" pitchFamily="18" charset="0"/>
            </a:endParaRPr>
          </a:p>
          <a:p>
            <a:pPr marL="285750" indent="-285750">
              <a:buFont typeface="Arial" panose="020B0604020202020204" pitchFamily="34" charset="0"/>
              <a:buChar char="•"/>
            </a:pPr>
            <a:r>
              <a:rPr lang="en-US" dirty="0" smtClean="0">
                <a:latin typeface="Garamond" panose="02020404030301010803" pitchFamily="18" charset="0"/>
              </a:rPr>
              <a:t>The </a:t>
            </a:r>
            <a:r>
              <a:rPr lang="en-US" dirty="0">
                <a:latin typeface="Garamond" panose="02020404030301010803" pitchFamily="18" charset="0"/>
              </a:rPr>
              <a:t>Precision-Recall Curve (PRC) reflected the exceptional recall and good precision of the model, with an AUC of .88. This outperformed the Logistic Regression, which had an accuracy of .73 and an AUC of .84 on the </a:t>
            </a:r>
            <a:r>
              <a:rPr lang="en-US" dirty="0" smtClean="0">
                <a:latin typeface="Garamond" panose="02020404030301010803" pitchFamily="18" charset="0"/>
              </a:rPr>
              <a:t>PRC.</a:t>
            </a: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graphicFrame>
        <p:nvGraphicFramePr>
          <p:cNvPr id="2" name="Table 1"/>
          <p:cNvGraphicFramePr>
            <a:graphicFrameLocks noGrp="1"/>
          </p:cNvGraphicFramePr>
          <p:nvPr>
            <p:extLst>
              <p:ext uri="{D42A27DB-BD31-4B8C-83A1-F6EECF244321}">
                <p14:modId xmlns:p14="http://schemas.microsoft.com/office/powerpoint/2010/main" val="2180523765"/>
              </p:ext>
            </p:extLst>
          </p:nvPr>
        </p:nvGraphicFramePr>
        <p:xfrm>
          <a:off x="1981200" y="3581400"/>
          <a:ext cx="5346700" cy="2014728"/>
        </p:xfrm>
        <a:graphic>
          <a:graphicData uri="http://schemas.openxmlformats.org/drawingml/2006/table">
            <a:tbl>
              <a:tblPr firstRow="1" firstCol="1" bandRow="1">
                <a:tableStyleId>{5C22544A-7EE6-4342-B048-85BDC9FD1C3A}</a:tableStyleId>
              </a:tblPr>
              <a:tblGrid>
                <a:gridCol w="2168309"/>
                <a:gridCol w="1239034"/>
                <a:gridCol w="942743"/>
                <a:gridCol w="996614"/>
              </a:tblGrid>
              <a:tr h="721859">
                <a:tc>
                  <a:txBody>
                    <a:bodyPr/>
                    <a:lstStyle/>
                    <a:p>
                      <a:pPr marL="0" marR="0" algn="l">
                        <a:lnSpc>
                          <a:spcPct val="115000"/>
                        </a:lnSpc>
                        <a:spcBef>
                          <a:spcPts val="0"/>
                        </a:spcBef>
                        <a:spcAft>
                          <a:spcPts val="0"/>
                        </a:spcAft>
                      </a:pPr>
                      <a:r>
                        <a:rPr lang="en-US" sz="1400" dirty="0">
                          <a:effectLst/>
                          <a:latin typeface="Garamond" panose="02020404030301010803" pitchFamily="18" charset="0"/>
                        </a:rPr>
                        <a:t>Model</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Accuracy Score</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AUC-ROC</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AUC-PR</a:t>
                      </a:r>
                      <a:endParaRPr lang="en-US" sz="1400" dirty="0">
                        <a:effectLst/>
                        <a:latin typeface="Garamond" panose="02020404030301010803" pitchFamily="18" charset="0"/>
                        <a:ea typeface="Calibri"/>
                        <a:cs typeface="Times New Roman"/>
                      </a:endParaRPr>
                    </a:p>
                  </a:txBody>
                  <a:tcPr marL="68580" marR="68580" marT="0" marB="0" anchor="ctr"/>
                </a:tc>
              </a:tr>
              <a:tr h="421141">
                <a:tc>
                  <a:txBody>
                    <a:bodyPr/>
                    <a:lstStyle/>
                    <a:p>
                      <a:pPr marL="0" marR="0">
                        <a:lnSpc>
                          <a:spcPct val="115000"/>
                        </a:lnSpc>
                        <a:spcBef>
                          <a:spcPts val="0"/>
                        </a:spcBef>
                        <a:spcAft>
                          <a:spcPts val="0"/>
                        </a:spcAft>
                      </a:pPr>
                      <a:r>
                        <a:rPr lang="en-US" sz="1400" dirty="0">
                          <a:effectLst/>
                          <a:latin typeface="Garamond" panose="02020404030301010803" pitchFamily="18" charset="0"/>
                        </a:rPr>
                        <a:t>Baseline</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0.71</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 N/A</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N/A </a:t>
                      </a:r>
                      <a:endParaRPr lang="en-US" sz="1400" dirty="0">
                        <a:effectLst/>
                        <a:latin typeface="Garamond" panose="02020404030301010803" pitchFamily="18" charset="0"/>
                        <a:ea typeface="Calibri"/>
                        <a:cs typeface="Times New Roman"/>
                      </a:endParaRPr>
                    </a:p>
                  </a:txBody>
                  <a:tcPr marL="68580" marR="68580" marT="0" marB="0" anchor="ctr"/>
                </a:tc>
              </a:tr>
              <a:tr h="381000">
                <a:tc>
                  <a:txBody>
                    <a:bodyPr/>
                    <a:lstStyle/>
                    <a:p>
                      <a:pPr marL="0" marR="0">
                        <a:lnSpc>
                          <a:spcPct val="115000"/>
                        </a:lnSpc>
                        <a:spcBef>
                          <a:spcPts val="0"/>
                        </a:spcBef>
                        <a:spcAft>
                          <a:spcPts val="0"/>
                        </a:spcAft>
                      </a:pPr>
                      <a:r>
                        <a:rPr lang="en-US" sz="1400" dirty="0">
                          <a:effectLst/>
                          <a:latin typeface="Garamond" panose="02020404030301010803" pitchFamily="18" charset="0"/>
                        </a:rPr>
                        <a:t>Logistic Regression (linear)</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0.73</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0.72</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0.84</a:t>
                      </a:r>
                      <a:endParaRPr lang="en-US" sz="1400" dirty="0">
                        <a:effectLst/>
                        <a:latin typeface="Garamond" panose="02020404030301010803" pitchFamily="18" charset="0"/>
                        <a:ea typeface="Calibri"/>
                        <a:cs typeface="Times New Roman"/>
                      </a:endParaRPr>
                    </a:p>
                  </a:txBody>
                  <a:tcPr marL="68580" marR="68580" marT="0" marB="0" anchor="ctr"/>
                </a:tc>
              </a:tr>
              <a:tr h="381000">
                <a:tc>
                  <a:txBody>
                    <a:bodyPr/>
                    <a:lstStyle/>
                    <a:p>
                      <a:pPr marL="0" marR="0">
                        <a:lnSpc>
                          <a:spcPct val="115000"/>
                        </a:lnSpc>
                        <a:spcBef>
                          <a:spcPts val="0"/>
                        </a:spcBef>
                        <a:spcAft>
                          <a:spcPts val="0"/>
                        </a:spcAft>
                      </a:pPr>
                      <a:r>
                        <a:rPr lang="en-US" sz="1400" dirty="0">
                          <a:effectLst/>
                          <a:latin typeface="Garamond" panose="02020404030301010803" pitchFamily="18" charset="0"/>
                        </a:rPr>
                        <a:t>Random Forest</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0.76</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0.77</a:t>
                      </a:r>
                      <a:endParaRPr lang="en-US" sz="1400" dirty="0">
                        <a:effectLst/>
                        <a:latin typeface="Garamond" panose="02020404030301010803" pitchFamily="18" charset="0"/>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Garamond" panose="02020404030301010803" pitchFamily="18" charset="0"/>
                        </a:rPr>
                        <a:t>0.88</a:t>
                      </a:r>
                      <a:endParaRPr lang="en-US" sz="1400" dirty="0">
                        <a:effectLst/>
                        <a:latin typeface="Garamond" panose="02020404030301010803" pitchFamily="18" charset="0"/>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437941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Recommendations</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11</a:t>
            </a:fld>
            <a:endParaRPr lang="en-US" dirty="0"/>
          </a:p>
        </p:txBody>
      </p:sp>
      <p:sp>
        <p:nvSpPr>
          <p:cNvPr id="8" name="TextBox 7"/>
          <p:cNvSpPr txBox="1"/>
          <p:nvPr/>
        </p:nvSpPr>
        <p:spPr>
          <a:xfrm>
            <a:off x="1235914" y="1143000"/>
            <a:ext cx="7477452" cy="5170646"/>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Garamond" panose="02020404030301010803" pitchFamily="18" charset="0"/>
              </a:rPr>
              <a:t>Based on results of the research, I recommend the following to IRS operations:</a:t>
            </a:r>
          </a:p>
          <a:p>
            <a:pPr marL="569913" lvl="0" indent="-336550">
              <a:buFont typeface="+mj-lt"/>
              <a:buAutoNum type="arabicPeriod"/>
            </a:pPr>
            <a:r>
              <a:rPr lang="en-US" sz="1800" dirty="0">
                <a:latin typeface="Garamond" panose="02020404030301010803" pitchFamily="18" charset="0"/>
              </a:rPr>
              <a:t>C</a:t>
            </a:r>
            <a:r>
              <a:rPr lang="en-US" sz="1800" dirty="0" smtClean="0">
                <a:latin typeface="Garamond" panose="02020404030301010803" pitchFamily="18" charset="0"/>
              </a:rPr>
              <a:t>ollect </a:t>
            </a:r>
            <a:r>
              <a:rPr lang="en-US" sz="1800" dirty="0">
                <a:latin typeface="Garamond" panose="02020404030301010803" pitchFamily="18" charset="0"/>
              </a:rPr>
              <a:t>audit pilot data on current PTC cases and make </a:t>
            </a:r>
            <a:r>
              <a:rPr lang="en-US" sz="1800" dirty="0" smtClean="0">
                <a:latin typeface="Garamond" panose="02020404030301010803" pitchFamily="18" charset="0"/>
              </a:rPr>
              <a:t>fraudulent case determinations to compare current </a:t>
            </a:r>
            <a:r>
              <a:rPr lang="en-US" sz="1800" dirty="0" smtClean="0">
                <a:latin typeface="Garamond" panose="02020404030301010803" pitchFamily="18" charset="0"/>
              </a:rPr>
              <a:t>fraud </a:t>
            </a:r>
            <a:r>
              <a:rPr lang="en-US" sz="1800" dirty="0" smtClean="0">
                <a:latin typeface="Garamond" panose="02020404030301010803" pitchFamily="18" charset="0"/>
              </a:rPr>
              <a:t>trends to </a:t>
            </a:r>
            <a:r>
              <a:rPr lang="en-US" sz="1800" dirty="0">
                <a:latin typeface="Garamond" panose="02020404030301010803" pitchFamily="18" charset="0"/>
              </a:rPr>
              <a:t>past </a:t>
            </a:r>
            <a:r>
              <a:rPr lang="en-US" sz="1800" dirty="0" smtClean="0">
                <a:latin typeface="Garamond" panose="02020404030301010803" pitchFamily="18" charset="0"/>
              </a:rPr>
              <a:t>trends.</a:t>
            </a:r>
            <a:endParaRPr lang="en-US" sz="1800" dirty="0" smtClean="0">
              <a:latin typeface="Garamond" panose="02020404030301010803" pitchFamily="18" charset="0"/>
            </a:endParaRPr>
          </a:p>
          <a:p>
            <a:pPr marL="569913" lvl="0" indent="-336550">
              <a:buFont typeface="+mj-lt"/>
              <a:buAutoNum type="arabicPeriod"/>
            </a:pPr>
            <a:r>
              <a:rPr lang="en-US" sz="1800" dirty="0" smtClean="0">
                <a:latin typeface="Garamond" panose="02020404030301010803" pitchFamily="18" charset="0"/>
              </a:rPr>
              <a:t>As </a:t>
            </a:r>
            <a:r>
              <a:rPr lang="en-US" sz="1800" dirty="0">
                <a:latin typeface="Garamond" panose="02020404030301010803" pitchFamily="18" charset="0"/>
              </a:rPr>
              <a:t>one of the largest indicators of fraud was whether or not a taxpayer attached a Form 8962 to their </a:t>
            </a:r>
            <a:r>
              <a:rPr lang="en-US" sz="1800" dirty="0" smtClean="0">
                <a:latin typeface="Garamond" panose="02020404030301010803" pitchFamily="18" charset="0"/>
              </a:rPr>
              <a:t>return</a:t>
            </a:r>
            <a:r>
              <a:rPr lang="en-US" sz="1800" dirty="0">
                <a:latin typeface="Garamond" panose="02020404030301010803" pitchFamily="18" charset="0"/>
              </a:rPr>
              <a:t>, find a more systemic method for verifying if the taxpayer actually received Marketplace insurance throughout the </a:t>
            </a:r>
            <a:r>
              <a:rPr lang="en-US" sz="1800" dirty="0" smtClean="0">
                <a:latin typeface="Garamond" panose="02020404030301010803" pitchFamily="18" charset="0"/>
              </a:rPr>
              <a:t>year.</a:t>
            </a:r>
          </a:p>
          <a:p>
            <a:pPr marL="569913" lvl="0" indent="-336550">
              <a:buFont typeface="+mj-lt"/>
              <a:buAutoNum type="arabicPeriod"/>
            </a:pPr>
            <a:r>
              <a:rPr lang="en-US" sz="1800" dirty="0">
                <a:latin typeface="Garamond" panose="02020404030301010803" pitchFamily="18" charset="0"/>
              </a:rPr>
              <a:t>S</a:t>
            </a:r>
            <a:r>
              <a:rPr lang="en-US" sz="1800" dirty="0" smtClean="0">
                <a:latin typeface="Garamond" panose="02020404030301010803" pitchFamily="18" charset="0"/>
              </a:rPr>
              <a:t>ample the </a:t>
            </a:r>
            <a:r>
              <a:rPr lang="en-US" sz="1800" dirty="0">
                <a:latin typeface="Garamond" panose="02020404030301010803" pitchFamily="18" charset="0"/>
              </a:rPr>
              <a:t>entire PTC return population </a:t>
            </a:r>
            <a:r>
              <a:rPr lang="en-US" sz="1800" dirty="0" smtClean="0">
                <a:latin typeface="Garamond" panose="02020404030301010803" pitchFamily="18" charset="0"/>
              </a:rPr>
              <a:t>to determine if fraud features </a:t>
            </a:r>
            <a:r>
              <a:rPr lang="en-US" sz="1800" dirty="0">
                <a:latin typeface="Garamond" panose="02020404030301010803" pitchFamily="18" charset="0"/>
              </a:rPr>
              <a:t>were minimized due to a </a:t>
            </a:r>
            <a:r>
              <a:rPr lang="en-US" sz="1800" dirty="0" smtClean="0">
                <a:latin typeface="Garamond" panose="02020404030301010803" pitchFamily="18" charset="0"/>
              </a:rPr>
              <a:t>biased </a:t>
            </a:r>
            <a:r>
              <a:rPr lang="en-US" sz="1800" dirty="0">
                <a:latin typeface="Garamond" panose="02020404030301010803" pitchFamily="18" charset="0"/>
              </a:rPr>
              <a:t>selection of cases from the original population. </a:t>
            </a:r>
            <a:endParaRPr lang="en-US" sz="1800" dirty="0" smtClean="0">
              <a:latin typeface="Garamond" panose="02020404030301010803" pitchFamily="18" charset="0"/>
            </a:endParaRPr>
          </a:p>
          <a:p>
            <a:pPr marL="569913" lvl="0" indent="-336550">
              <a:buFont typeface="+mj-lt"/>
              <a:buAutoNum type="arabicPeriod"/>
            </a:pPr>
            <a:r>
              <a:rPr lang="en-US" sz="1800" dirty="0" smtClean="0">
                <a:latin typeface="Garamond" panose="02020404030301010803" pitchFamily="18" charset="0"/>
              </a:rPr>
              <a:t>As processing cycle strongly impacted PTC </a:t>
            </a:r>
            <a:r>
              <a:rPr lang="en-US" sz="1800" dirty="0">
                <a:latin typeface="Garamond" panose="02020404030301010803" pitchFamily="18" charset="0"/>
              </a:rPr>
              <a:t>return </a:t>
            </a:r>
            <a:r>
              <a:rPr lang="en-US" sz="1800" dirty="0" smtClean="0">
                <a:latin typeface="Garamond" panose="02020404030301010803" pitchFamily="18" charset="0"/>
              </a:rPr>
              <a:t>fraud, </a:t>
            </a:r>
            <a:r>
              <a:rPr lang="en-US" sz="1800" dirty="0" smtClean="0">
                <a:latin typeface="Garamond" panose="02020404030301010803" pitchFamily="18" charset="0"/>
              </a:rPr>
              <a:t>conduct </a:t>
            </a:r>
            <a:r>
              <a:rPr lang="en-US" sz="1800" dirty="0">
                <a:latin typeface="Garamond" panose="02020404030301010803" pitchFamily="18" charset="0"/>
              </a:rPr>
              <a:t>additional research to determine the cycles with the highest fraud </a:t>
            </a:r>
            <a:r>
              <a:rPr lang="en-US" sz="1800" dirty="0" smtClean="0">
                <a:latin typeface="Garamond" panose="02020404030301010803" pitchFamily="18" charset="0"/>
              </a:rPr>
              <a:t>rates.</a:t>
            </a:r>
          </a:p>
          <a:p>
            <a:pPr marL="569913" lvl="0" indent="-336550">
              <a:buFont typeface="+mj-lt"/>
              <a:buAutoNum type="arabicPeriod"/>
            </a:pPr>
            <a:r>
              <a:rPr lang="en-US" sz="1800" dirty="0" smtClean="0">
                <a:latin typeface="Garamond" panose="02020404030301010803" pitchFamily="18" charset="0"/>
              </a:rPr>
              <a:t>Incorporate </a:t>
            </a:r>
            <a:r>
              <a:rPr lang="en-US" sz="1800" dirty="0">
                <a:latin typeface="Garamond" panose="02020404030301010803" pitchFamily="18" charset="0"/>
              </a:rPr>
              <a:t>real-time predictive analytics into audit case selection during the filing season. This will allow the IRS to determine fraud schemes on the fly and adjust audit business rules to effectively stop more fraudulent returns.</a:t>
            </a:r>
          </a:p>
          <a:p>
            <a:endParaRPr lang="en-US" dirty="0" smtClean="0">
              <a:latin typeface="Garamond" panose="02020404030301010803" pitchFamily="18" charset="0"/>
            </a:endParaRP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spTree>
    <p:extLst>
      <p:ext uri="{BB962C8B-B14F-4D97-AF65-F5344CB8AC3E}">
        <p14:creationId xmlns:p14="http://schemas.microsoft.com/office/powerpoint/2010/main" val="2950003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Problem </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1</a:t>
            </a:fld>
            <a:endParaRPr lang="en-US" dirty="0"/>
          </a:p>
        </p:txBody>
      </p:sp>
      <p:sp>
        <p:nvSpPr>
          <p:cNvPr id="8" name="TextBox 7"/>
          <p:cNvSpPr txBox="1"/>
          <p:nvPr/>
        </p:nvSpPr>
        <p:spPr>
          <a:xfrm>
            <a:off x="1235914" y="1143000"/>
            <a:ext cx="7477452" cy="489364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Garamond" panose="02020404030301010803" pitchFamily="18" charset="0"/>
              </a:rPr>
              <a:t>The Premium Tax Credit (PTC) is a tax credit that is associated with the Affordable Care Act legislation. </a:t>
            </a:r>
            <a:r>
              <a:rPr lang="en-US" dirty="0" smtClean="0">
                <a:latin typeface="Garamond" panose="02020404030301010803" pitchFamily="18" charset="0"/>
              </a:rPr>
              <a:t>Qualifying taxpayers can use this credit to help subsidize (pay for) their insurance by signing up through the </a:t>
            </a:r>
            <a:r>
              <a:rPr lang="en-US" dirty="0">
                <a:latin typeface="Garamond" panose="02020404030301010803" pitchFamily="18" charset="0"/>
              </a:rPr>
              <a:t>Federal </a:t>
            </a:r>
            <a:r>
              <a:rPr lang="en-US" dirty="0" smtClean="0">
                <a:latin typeface="Garamond" panose="02020404030301010803" pitchFamily="18" charset="0"/>
              </a:rPr>
              <a:t>Insurance Marketplace </a:t>
            </a:r>
            <a:r>
              <a:rPr lang="en-US" dirty="0" smtClean="0">
                <a:latin typeface="Garamond" panose="02020404030301010803" pitchFamily="18" charset="0"/>
              </a:rPr>
              <a:t>and </a:t>
            </a:r>
            <a:r>
              <a:rPr lang="en-US" dirty="0" smtClean="0">
                <a:latin typeface="Garamond" panose="02020404030301010803" pitchFamily="18" charset="0"/>
              </a:rPr>
              <a:t>then claiming </a:t>
            </a:r>
            <a:r>
              <a:rPr lang="en-US" dirty="0" smtClean="0">
                <a:latin typeface="Garamond" panose="02020404030301010803" pitchFamily="18" charset="0"/>
              </a:rPr>
              <a:t>the credit when they file their tax return. </a:t>
            </a:r>
          </a:p>
          <a:p>
            <a:pPr marL="342900" indent="-342900">
              <a:buFont typeface="Arial" panose="020B0604020202020204" pitchFamily="34" charset="0"/>
              <a:buChar char="•"/>
            </a:pPr>
            <a:r>
              <a:rPr lang="en-US" dirty="0" smtClean="0">
                <a:latin typeface="Garamond" panose="02020404030301010803" pitchFamily="18" charset="0"/>
              </a:rPr>
              <a:t>Past research has shown a </a:t>
            </a:r>
            <a:r>
              <a:rPr lang="en-US" dirty="0" smtClean="0">
                <a:latin typeface="Garamond" panose="02020404030301010803" pitchFamily="18" charset="0"/>
              </a:rPr>
              <a:t>number </a:t>
            </a:r>
            <a:r>
              <a:rPr lang="en-US" dirty="0">
                <a:latin typeface="Garamond" panose="02020404030301010803" pitchFamily="18" charset="0"/>
              </a:rPr>
              <a:t>of tax returns are filed that seek to fraudulently claim the PTC credit</a:t>
            </a:r>
            <a:r>
              <a:rPr lang="en-US" dirty="0" smtClean="0">
                <a:latin typeface="Garamond" panose="02020404030301010803" pitchFamily="18" charset="0"/>
              </a:rPr>
              <a:t>. IRS operations do not have the resources to physically examine all tax returns. </a:t>
            </a:r>
          </a:p>
          <a:p>
            <a:pPr marL="342900" indent="-342900">
              <a:buFont typeface="Arial" panose="020B0604020202020204" pitchFamily="34" charset="0"/>
              <a:buChar char="•"/>
            </a:pPr>
            <a:r>
              <a:rPr lang="en-US" dirty="0" smtClean="0">
                <a:latin typeface="Garamond" panose="02020404030301010803" pitchFamily="18" charset="0"/>
              </a:rPr>
              <a:t>Though filtering algorithms exist to identify fraudulent returns for certain tax credits, the PTC has not yet been added to these filters. </a:t>
            </a: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spTree>
    <p:extLst>
      <p:ext uri="{BB962C8B-B14F-4D97-AF65-F5344CB8AC3E}">
        <p14:creationId xmlns:p14="http://schemas.microsoft.com/office/powerpoint/2010/main" val="2433570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sz="3000" dirty="0" smtClean="0">
                <a:latin typeface="Garamond" panose="02020404030301010803" pitchFamily="18" charset="0"/>
              </a:rPr>
              <a:t>Customer and Solution</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2</a:t>
            </a:fld>
            <a:endParaRPr lang="en-US" dirty="0"/>
          </a:p>
        </p:txBody>
      </p:sp>
      <p:sp>
        <p:nvSpPr>
          <p:cNvPr id="8" name="TextBox 7"/>
          <p:cNvSpPr txBox="1"/>
          <p:nvPr/>
        </p:nvSpPr>
        <p:spPr>
          <a:xfrm>
            <a:off x="1235914" y="1143000"/>
            <a:ext cx="7477452" cy="2677656"/>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Garamond" panose="02020404030301010803" pitchFamily="18" charset="0"/>
              </a:rPr>
              <a:t>Certain IRS operations are tasked with the </a:t>
            </a:r>
            <a:r>
              <a:rPr lang="en-US" dirty="0" smtClean="0">
                <a:latin typeface="Garamond" panose="02020404030301010803" pitchFamily="18" charset="0"/>
              </a:rPr>
              <a:t>identification and prevention </a:t>
            </a:r>
            <a:r>
              <a:rPr lang="en-US" dirty="0" smtClean="0">
                <a:latin typeface="Garamond" panose="02020404030301010803" pitchFamily="18" charset="0"/>
              </a:rPr>
              <a:t>of fraudulent tax returns. </a:t>
            </a:r>
          </a:p>
          <a:p>
            <a:pPr marL="342900" indent="-342900">
              <a:buFont typeface="Arial" panose="020B0604020202020204" pitchFamily="34" charset="0"/>
              <a:buChar char="•"/>
            </a:pPr>
            <a:r>
              <a:rPr lang="en-US" dirty="0" smtClean="0">
                <a:latin typeface="Garamond" panose="02020404030301010803" pitchFamily="18" charset="0"/>
              </a:rPr>
              <a:t>These </a:t>
            </a:r>
            <a:r>
              <a:rPr lang="en-US" dirty="0" smtClean="0">
                <a:latin typeface="Garamond" panose="02020404030301010803" pitchFamily="18" charset="0"/>
              </a:rPr>
              <a:t>IRS operational areas </a:t>
            </a:r>
            <a:r>
              <a:rPr lang="en-US" dirty="0" smtClean="0">
                <a:latin typeface="Garamond" panose="02020404030301010803" pitchFamily="18" charset="0"/>
              </a:rPr>
              <a:t>were interested in improving their </a:t>
            </a:r>
            <a:r>
              <a:rPr lang="en-US" dirty="0" smtClean="0">
                <a:latin typeface="Garamond" panose="02020404030301010803" pitchFamily="18" charset="0"/>
              </a:rPr>
              <a:t>filters </a:t>
            </a:r>
            <a:r>
              <a:rPr lang="en-US" dirty="0" smtClean="0">
                <a:latin typeface="Garamond" panose="02020404030301010803" pitchFamily="18" charset="0"/>
              </a:rPr>
              <a:t>to include metrics to flag fraudulent PTC returns for examination.</a:t>
            </a:r>
          </a:p>
          <a:p>
            <a:pPr marL="342900" indent="-342900">
              <a:buFont typeface="Arial" panose="020B0604020202020204" pitchFamily="34" charset="0"/>
              <a:buChar char="•"/>
            </a:pPr>
            <a:r>
              <a:rPr lang="en-US" dirty="0" smtClean="0">
                <a:latin typeface="Garamond" panose="02020404030301010803" pitchFamily="18" charset="0"/>
              </a:rPr>
              <a:t>To </a:t>
            </a:r>
            <a:r>
              <a:rPr lang="en-US" dirty="0" smtClean="0">
                <a:latin typeface="Garamond" panose="02020404030301010803" pitchFamily="18" charset="0"/>
              </a:rPr>
              <a:t>address this need, </a:t>
            </a:r>
            <a:r>
              <a:rPr lang="en-US" dirty="0" smtClean="0">
                <a:latin typeface="Garamond" panose="02020404030301010803" pitchFamily="18" charset="0"/>
              </a:rPr>
              <a:t>I chose to create a </a:t>
            </a:r>
            <a:r>
              <a:rPr lang="en-US" dirty="0" smtClean="0">
                <a:latin typeface="Garamond" panose="02020404030301010803" pitchFamily="18" charset="0"/>
              </a:rPr>
              <a:t>set of predictive models that would </a:t>
            </a:r>
            <a:r>
              <a:rPr lang="en-US" dirty="0" smtClean="0">
                <a:latin typeface="Garamond" panose="02020404030301010803" pitchFamily="18" charset="0"/>
              </a:rPr>
              <a:t>identify fraudulent PTC </a:t>
            </a:r>
            <a:r>
              <a:rPr lang="en-US" dirty="0" smtClean="0">
                <a:latin typeface="Garamond" panose="02020404030301010803" pitchFamily="18" charset="0"/>
              </a:rPr>
              <a:t>tax returns</a:t>
            </a:r>
            <a:r>
              <a:rPr lang="en-US" dirty="0" smtClean="0">
                <a:latin typeface="Garamond" panose="02020404030301010803" pitchFamily="18" charset="0"/>
              </a:rPr>
              <a:t>.   </a:t>
            </a: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spTree>
    <p:extLst>
      <p:ext uri="{BB962C8B-B14F-4D97-AF65-F5344CB8AC3E}">
        <p14:creationId xmlns:p14="http://schemas.microsoft.com/office/powerpoint/2010/main" val="1269559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Data Wrangling </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3</a:t>
            </a:fld>
            <a:endParaRPr lang="en-US" dirty="0"/>
          </a:p>
        </p:txBody>
      </p:sp>
      <p:sp>
        <p:nvSpPr>
          <p:cNvPr id="8" name="TextBox 7"/>
          <p:cNvSpPr txBox="1"/>
          <p:nvPr/>
        </p:nvSpPr>
        <p:spPr>
          <a:xfrm>
            <a:off x="1235914" y="1143000"/>
            <a:ext cx="7477452" cy="4154984"/>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Garamond" panose="02020404030301010803" pitchFamily="18" charset="0"/>
              </a:rPr>
              <a:t>To build my dataset, I used several IRS internal sources of data related to PTC returns:</a:t>
            </a:r>
          </a:p>
          <a:p>
            <a:pPr marL="690563" indent="-457200">
              <a:buFont typeface="Garamond" panose="02020404030301010803" pitchFamily="18" charset="0"/>
              <a:buChar char="-"/>
              <a:tabLst>
                <a:tab pos="284163" algn="l"/>
              </a:tabLst>
            </a:pPr>
            <a:r>
              <a:rPr lang="en-US" dirty="0" smtClean="0">
                <a:latin typeface="Garamond" panose="02020404030301010803" pitchFamily="18" charset="0"/>
              </a:rPr>
              <a:t>PTC </a:t>
            </a:r>
            <a:r>
              <a:rPr lang="en-US" dirty="0" smtClean="0">
                <a:latin typeface="Garamond" panose="02020404030301010803" pitchFamily="18" charset="0"/>
              </a:rPr>
              <a:t>Scored </a:t>
            </a:r>
            <a:r>
              <a:rPr lang="en-US" dirty="0" smtClean="0">
                <a:latin typeface="Garamond" panose="02020404030301010803" pitchFamily="18" charset="0"/>
              </a:rPr>
              <a:t>Report- Business Objects report that contains a list of tax returns that claimed the PTC. This report includes demographic and other information about the tax returns.</a:t>
            </a:r>
          </a:p>
          <a:p>
            <a:pPr marL="690563" indent="-457200">
              <a:buFont typeface="Garamond" panose="02020404030301010803" pitchFamily="18" charset="0"/>
              <a:buChar char="-"/>
              <a:tabLst>
                <a:tab pos="284163" algn="l"/>
              </a:tabLst>
            </a:pPr>
            <a:r>
              <a:rPr lang="en-US" dirty="0" smtClean="0">
                <a:latin typeface="Garamond" panose="02020404030301010803" pitchFamily="18" charset="0"/>
              </a:rPr>
              <a:t>Audit data- The IRS has audit data for tax returns contained in a giant data warehouse known as the Compliance </a:t>
            </a:r>
            <a:r>
              <a:rPr lang="en-US" dirty="0" smtClean="0">
                <a:latin typeface="Garamond" panose="02020404030301010803" pitchFamily="18" charset="0"/>
              </a:rPr>
              <a:t>Data </a:t>
            </a:r>
            <a:r>
              <a:rPr lang="en-US" dirty="0" smtClean="0">
                <a:latin typeface="Garamond" panose="02020404030301010803" pitchFamily="18" charset="0"/>
              </a:rPr>
              <a:t>Warehouse (CDW).  </a:t>
            </a:r>
          </a:p>
          <a:p>
            <a:pPr marL="342900" indent="-342900">
              <a:buFont typeface="Arial" panose="020B0604020202020204" pitchFamily="34" charset="0"/>
              <a:buChar char="•"/>
            </a:pPr>
            <a:r>
              <a:rPr lang="en-US" dirty="0" smtClean="0">
                <a:latin typeface="Garamond" panose="02020404030301010803" pitchFamily="18" charset="0"/>
              </a:rPr>
              <a:t>By combining these two data sources, I was able to create a dataset of 77 features and one target variable.  </a:t>
            </a: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spTree>
    <p:extLst>
      <p:ext uri="{BB962C8B-B14F-4D97-AF65-F5344CB8AC3E}">
        <p14:creationId xmlns:p14="http://schemas.microsoft.com/office/powerpoint/2010/main" val="2401091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Dataset Important Fields</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4</a:t>
            </a:fld>
            <a:endParaRPr lang="en-US" dirty="0"/>
          </a:p>
        </p:txBody>
      </p:sp>
      <p:sp>
        <p:nvSpPr>
          <p:cNvPr id="8" name="TextBox 7"/>
          <p:cNvSpPr txBox="1"/>
          <p:nvPr/>
        </p:nvSpPr>
        <p:spPr>
          <a:xfrm>
            <a:off x="1235914" y="1143000"/>
            <a:ext cx="7477452" cy="5262979"/>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Garamond" panose="02020404030301010803" pitchFamily="18" charset="0"/>
              </a:rPr>
              <a:t>My </a:t>
            </a:r>
            <a:r>
              <a:rPr lang="en-US" dirty="0" smtClean="0">
                <a:latin typeface="Garamond" panose="02020404030301010803" pitchFamily="18" charset="0"/>
              </a:rPr>
              <a:t>original dataset </a:t>
            </a:r>
            <a:r>
              <a:rPr lang="en-US" dirty="0" smtClean="0">
                <a:latin typeface="Garamond" panose="02020404030301010803" pitchFamily="18" charset="0"/>
              </a:rPr>
              <a:t>contained 77 </a:t>
            </a:r>
            <a:r>
              <a:rPr lang="en-US" dirty="0" smtClean="0">
                <a:latin typeface="Garamond" panose="02020404030301010803" pitchFamily="18" charset="0"/>
              </a:rPr>
              <a:t>features </a:t>
            </a:r>
            <a:r>
              <a:rPr lang="en-US" dirty="0" smtClean="0">
                <a:latin typeface="Garamond" panose="02020404030301010803" pitchFamily="18" charset="0"/>
              </a:rPr>
              <a:t>that were categorized into three main areas:</a:t>
            </a:r>
          </a:p>
          <a:p>
            <a:pPr marL="690563" indent="-457200">
              <a:buFont typeface="+mj-lt"/>
              <a:buAutoNum type="arabicPeriod"/>
            </a:pPr>
            <a:r>
              <a:rPr lang="en-US" b="1" dirty="0" smtClean="0">
                <a:latin typeface="Garamond" panose="02020404030301010803" pitchFamily="18" charset="0"/>
              </a:rPr>
              <a:t>Behavioral factors </a:t>
            </a:r>
            <a:r>
              <a:rPr lang="en-US" dirty="0" smtClean="0">
                <a:latin typeface="Garamond" panose="02020404030301010803" pitchFamily="18" charset="0"/>
              </a:rPr>
              <a:t>such </a:t>
            </a:r>
            <a:r>
              <a:rPr lang="en-US" dirty="0">
                <a:latin typeface="Garamond" panose="02020404030301010803" pitchFamily="18" charset="0"/>
              </a:rPr>
              <a:t>as </a:t>
            </a:r>
            <a:r>
              <a:rPr lang="en-US" dirty="0" smtClean="0">
                <a:latin typeface="Garamond" panose="02020404030301010803" pitchFamily="18" charset="0"/>
              </a:rPr>
              <a:t>specific </a:t>
            </a:r>
            <a:r>
              <a:rPr lang="en-US" dirty="0">
                <a:latin typeface="Garamond" panose="02020404030301010803" pitchFamily="18" charset="0"/>
              </a:rPr>
              <a:t>tax forms, calculation errors, and timeliness of return </a:t>
            </a:r>
            <a:r>
              <a:rPr lang="en-US" dirty="0" smtClean="0">
                <a:latin typeface="Garamond" panose="02020404030301010803" pitchFamily="18" charset="0"/>
              </a:rPr>
              <a:t>filing.</a:t>
            </a:r>
          </a:p>
          <a:p>
            <a:pPr marL="690563" indent="-457200">
              <a:buFont typeface="+mj-lt"/>
              <a:buAutoNum type="arabicPeriod"/>
            </a:pPr>
            <a:r>
              <a:rPr lang="en-US" b="1" dirty="0" smtClean="0">
                <a:latin typeface="Garamond" panose="02020404030301010803" pitchFamily="18" charset="0"/>
              </a:rPr>
              <a:t>Monetary factors </a:t>
            </a:r>
            <a:r>
              <a:rPr lang="en-US" dirty="0" smtClean="0">
                <a:latin typeface="Garamond" panose="02020404030301010803" pitchFamily="18" charset="0"/>
              </a:rPr>
              <a:t>such </a:t>
            </a:r>
            <a:r>
              <a:rPr lang="en-US" dirty="0">
                <a:latin typeface="Garamond" panose="02020404030301010803" pitchFamily="18" charset="0"/>
              </a:rPr>
              <a:t>as taxpayer Adjusted Gross Income (AGI), amount of PTC </a:t>
            </a:r>
            <a:r>
              <a:rPr lang="en-US" dirty="0" smtClean="0">
                <a:latin typeface="Garamond" panose="02020404030301010803" pitchFamily="18" charset="0"/>
              </a:rPr>
              <a:t>claimed, </a:t>
            </a:r>
            <a:r>
              <a:rPr lang="en-US" dirty="0" smtClean="0">
                <a:latin typeface="Garamond" panose="02020404030301010803" pitchFamily="18" charset="0"/>
              </a:rPr>
              <a:t>etc.</a:t>
            </a:r>
          </a:p>
          <a:p>
            <a:pPr marL="690563" indent="-457200">
              <a:buFont typeface="+mj-lt"/>
              <a:buAutoNum type="arabicPeriod"/>
            </a:pPr>
            <a:r>
              <a:rPr lang="en-US" b="1" dirty="0" smtClean="0">
                <a:latin typeface="Garamond" panose="02020404030301010803" pitchFamily="18" charset="0"/>
              </a:rPr>
              <a:t>Demographic factors </a:t>
            </a:r>
            <a:r>
              <a:rPr lang="en-US" dirty="0" smtClean="0">
                <a:latin typeface="Garamond" panose="02020404030301010803" pitchFamily="18" charset="0"/>
              </a:rPr>
              <a:t>such </a:t>
            </a:r>
            <a:r>
              <a:rPr lang="en-US" dirty="0">
                <a:latin typeface="Garamond" panose="02020404030301010803" pitchFamily="18" charset="0"/>
              </a:rPr>
              <a:t>as taxpayer age, location, etc.</a:t>
            </a:r>
          </a:p>
          <a:p>
            <a:pPr marL="342900" indent="-342900">
              <a:buFont typeface="Arial" panose="020B0604020202020204" pitchFamily="34" charset="0"/>
              <a:buChar char="•"/>
            </a:pPr>
            <a:r>
              <a:rPr lang="en-US" dirty="0" smtClean="0">
                <a:latin typeface="Garamond" panose="02020404030301010803" pitchFamily="18" charset="0"/>
              </a:rPr>
              <a:t>The dataset contained a target variable that identified the tax return as being assessed as fraudulent or non-fraudulent. </a:t>
            </a:r>
          </a:p>
          <a:p>
            <a:pPr marL="342900" indent="-342900">
              <a:buFont typeface="Arial" panose="020B0604020202020204" pitchFamily="34" charset="0"/>
              <a:buChar char="•"/>
            </a:pPr>
            <a:r>
              <a:rPr lang="en-US" dirty="0" smtClean="0">
                <a:latin typeface="Garamond" panose="02020404030301010803" pitchFamily="18" charset="0"/>
              </a:rPr>
              <a:t>Using my existing knowledge of IRS operations, I eliminated 20 features I felt were non-relevant to determining fraud within PTC </a:t>
            </a:r>
            <a:r>
              <a:rPr lang="en-US" dirty="0" smtClean="0">
                <a:latin typeface="Garamond" panose="02020404030301010803" pitchFamily="18" charset="0"/>
              </a:rPr>
              <a:t>returns. </a:t>
            </a:r>
            <a:endParaRPr lang="en-US" dirty="0" smtClean="0">
              <a:latin typeface="Garamond" panose="02020404030301010803" pitchFamily="18" charset="0"/>
            </a:endParaRP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spTree>
    <p:extLst>
      <p:ext uri="{BB962C8B-B14F-4D97-AF65-F5344CB8AC3E}">
        <p14:creationId xmlns:p14="http://schemas.microsoft.com/office/powerpoint/2010/main" val="2195044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Dataset Limitations</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5</a:t>
            </a:fld>
            <a:endParaRPr lang="en-US" dirty="0"/>
          </a:p>
        </p:txBody>
      </p:sp>
      <p:sp>
        <p:nvSpPr>
          <p:cNvPr id="8" name="TextBox 7"/>
          <p:cNvSpPr txBox="1"/>
          <p:nvPr/>
        </p:nvSpPr>
        <p:spPr>
          <a:xfrm>
            <a:off x="1235914" y="1143000"/>
            <a:ext cx="7477452" cy="5632311"/>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Garamond" panose="02020404030301010803" pitchFamily="18" charset="0"/>
              </a:rPr>
              <a:t>Despite the breadth of features, a number of limitations existed with the dataset:</a:t>
            </a:r>
          </a:p>
          <a:p>
            <a:pPr marL="690563" indent="-457200">
              <a:buFont typeface="+mj-lt"/>
              <a:buAutoNum type="arabicPeriod"/>
            </a:pPr>
            <a:r>
              <a:rPr lang="en-US" b="1" dirty="0" smtClean="0">
                <a:latin typeface="Garamond" panose="02020404030301010803" pitchFamily="18" charset="0"/>
              </a:rPr>
              <a:t>The audit data </a:t>
            </a:r>
            <a:r>
              <a:rPr lang="en-US" b="1" dirty="0" smtClean="0">
                <a:latin typeface="Garamond" panose="02020404030301010803" pitchFamily="18" charset="0"/>
              </a:rPr>
              <a:t>was </a:t>
            </a:r>
            <a:r>
              <a:rPr lang="en-US" b="1" dirty="0" smtClean="0">
                <a:latin typeface="Garamond" panose="02020404030301010803" pitchFamily="18" charset="0"/>
              </a:rPr>
              <a:t>outdated. </a:t>
            </a:r>
            <a:r>
              <a:rPr lang="en-US" dirty="0" smtClean="0">
                <a:latin typeface="Garamond" panose="02020404030301010803" pitchFamily="18" charset="0"/>
              </a:rPr>
              <a:t>As the most complete audit data </a:t>
            </a:r>
            <a:r>
              <a:rPr lang="en-US" dirty="0" smtClean="0">
                <a:latin typeface="Garamond" panose="02020404030301010803" pitchFamily="18" charset="0"/>
              </a:rPr>
              <a:t>the IRS has is from </a:t>
            </a:r>
            <a:r>
              <a:rPr lang="en-US" dirty="0" smtClean="0">
                <a:latin typeface="Garamond" panose="02020404030301010803" pitchFamily="18" charset="0"/>
              </a:rPr>
              <a:t>Tax Year 2014, this potentially limits </a:t>
            </a:r>
            <a:r>
              <a:rPr lang="en-US" dirty="0" smtClean="0">
                <a:latin typeface="Garamond" panose="02020404030301010803" pitchFamily="18" charset="0"/>
              </a:rPr>
              <a:t>the effectiveness </a:t>
            </a:r>
            <a:r>
              <a:rPr lang="en-US" dirty="0" smtClean="0">
                <a:latin typeface="Garamond" panose="02020404030301010803" pitchFamily="18" charset="0"/>
              </a:rPr>
              <a:t>of the model in identifying current year fraudulent PTC returns. </a:t>
            </a:r>
          </a:p>
          <a:p>
            <a:pPr marL="690563" indent="-457200">
              <a:buFont typeface="+mj-lt"/>
              <a:buAutoNum type="arabicPeriod"/>
            </a:pPr>
            <a:r>
              <a:rPr lang="en-US" b="1" dirty="0">
                <a:latin typeface="Garamond" panose="02020404030301010803" pitchFamily="18" charset="0"/>
              </a:rPr>
              <a:t>D</a:t>
            </a:r>
            <a:r>
              <a:rPr lang="en-US" b="1" dirty="0" smtClean="0">
                <a:latin typeface="Garamond" panose="02020404030301010803" pitchFamily="18" charset="0"/>
              </a:rPr>
              <a:t>ata </a:t>
            </a:r>
            <a:r>
              <a:rPr lang="en-US" b="1" dirty="0" smtClean="0">
                <a:latin typeface="Garamond" panose="02020404030301010803" pitchFamily="18" charset="0"/>
              </a:rPr>
              <a:t>will not uncover reasons behind fraud schemes. </a:t>
            </a:r>
            <a:r>
              <a:rPr lang="en-US" dirty="0" smtClean="0">
                <a:latin typeface="Garamond" panose="02020404030301010803" pitchFamily="18" charset="0"/>
              </a:rPr>
              <a:t>As</a:t>
            </a:r>
            <a:r>
              <a:rPr lang="en-US" b="1" dirty="0" smtClean="0">
                <a:latin typeface="Garamond" panose="02020404030301010803" pitchFamily="18" charset="0"/>
              </a:rPr>
              <a:t> </a:t>
            </a:r>
            <a:r>
              <a:rPr lang="en-US" dirty="0" smtClean="0">
                <a:latin typeface="Garamond" panose="02020404030301010803" pitchFamily="18" charset="0"/>
              </a:rPr>
              <a:t>the current data is </a:t>
            </a:r>
            <a:r>
              <a:rPr lang="en-US" dirty="0" smtClean="0">
                <a:latin typeface="Garamond" panose="02020404030301010803" pitchFamily="18" charset="0"/>
              </a:rPr>
              <a:t>quantitative, </a:t>
            </a:r>
            <a:r>
              <a:rPr lang="en-US" dirty="0" smtClean="0">
                <a:latin typeface="Garamond" panose="02020404030301010803" pitchFamily="18" charset="0"/>
              </a:rPr>
              <a:t>it fails to </a:t>
            </a:r>
            <a:r>
              <a:rPr lang="en-US" dirty="0" smtClean="0">
                <a:latin typeface="Garamond" panose="02020404030301010803" pitchFamily="18" charset="0"/>
              </a:rPr>
              <a:t>provide in-depth behavioral information regarding the fraud </a:t>
            </a:r>
            <a:r>
              <a:rPr lang="en-US" dirty="0" smtClean="0">
                <a:latin typeface="Garamond" panose="02020404030301010803" pitchFamily="18" charset="0"/>
              </a:rPr>
              <a:t>schemes.</a:t>
            </a:r>
          </a:p>
          <a:p>
            <a:pPr marL="690563" indent="-457200">
              <a:buFont typeface="+mj-lt"/>
              <a:buAutoNum type="arabicPeriod"/>
            </a:pPr>
            <a:r>
              <a:rPr lang="en-US" b="1" dirty="0" smtClean="0">
                <a:latin typeface="Garamond" panose="02020404030301010803" pitchFamily="18" charset="0"/>
              </a:rPr>
              <a:t>Data is biased. </a:t>
            </a:r>
            <a:r>
              <a:rPr lang="en-US" dirty="0">
                <a:latin typeface="Garamond" panose="02020404030301010803" pitchFamily="18" charset="0"/>
              </a:rPr>
              <a:t>T</a:t>
            </a:r>
            <a:r>
              <a:rPr lang="en-US" dirty="0" smtClean="0">
                <a:latin typeface="Garamond" panose="02020404030301010803" pitchFamily="18" charset="0"/>
              </a:rPr>
              <a:t>he data comes from audit cases, which were </a:t>
            </a:r>
            <a:r>
              <a:rPr lang="en-US" dirty="0" smtClean="0">
                <a:latin typeface="Garamond" panose="02020404030301010803" pitchFamily="18" charset="0"/>
              </a:rPr>
              <a:t>likely referred to audit for suspicious </a:t>
            </a:r>
            <a:r>
              <a:rPr lang="en-US" dirty="0" smtClean="0">
                <a:latin typeface="Garamond" panose="02020404030301010803" pitchFamily="18" charset="0"/>
              </a:rPr>
              <a:t>reasons. Thus, it likely contains a higher percent of fraudulent cases than in </a:t>
            </a:r>
            <a:r>
              <a:rPr lang="en-US" dirty="0" smtClean="0">
                <a:latin typeface="Garamond" panose="02020404030301010803" pitchFamily="18" charset="0"/>
              </a:rPr>
              <a:t>the overall PTC return population</a:t>
            </a:r>
            <a:r>
              <a:rPr lang="en-US" dirty="0" smtClean="0">
                <a:latin typeface="Garamond" panose="02020404030301010803" pitchFamily="18" charset="0"/>
              </a:rPr>
              <a:t>.</a:t>
            </a:r>
            <a:endParaRPr lang="en-US" b="1" dirty="0" smtClean="0">
              <a:latin typeface="Garamond" panose="02020404030301010803" pitchFamily="18" charset="0"/>
            </a:endParaRP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spTree>
    <p:extLst>
      <p:ext uri="{BB962C8B-B14F-4D97-AF65-F5344CB8AC3E}">
        <p14:creationId xmlns:p14="http://schemas.microsoft.com/office/powerpoint/2010/main" val="1278567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Exploratory Analysis</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6</a:t>
            </a:fld>
            <a:endParaRPr lang="en-US" dirty="0"/>
          </a:p>
        </p:txBody>
      </p:sp>
      <p:sp>
        <p:nvSpPr>
          <p:cNvPr id="8" name="TextBox 7"/>
          <p:cNvSpPr txBox="1"/>
          <p:nvPr/>
        </p:nvSpPr>
        <p:spPr>
          <a:xfrm>
            <a:off x="1235914" y="1143000"/>
            <a:ext cx="7477452" cy="3416320"/>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Garamond" panose="02020404030301010803" pitchFamily="18" charset="0"/>
              </a:rPr>
              <a:t>Initially, I wanted to </a:t>
            </a:r>
            <a:r>
              <a:rPr lang="en-US" dirty="0" smtClean="0">
                <a:latin typeface="Garamond" panose="02020404030301010803" pitchFamily="18" charset="0"/>
              </a:rPr>
              <a:t>get a </a:t>
            </a:r>
            <a:r>
              <a:rPr lang="en-US" dirty="0" smtClean="0">
                <a:latin typeface="Garamond" panose="02020404030301010803" pitchFamily="18" charset="0"/>
              </a:rPr>
              <a:t>sense </a:t>
            </a:r>
            <a:r>
              <a:rPr lang="en-US" dirty="0" smtClean="0">
                <a:latin typeface="Garamond" panose="02020404030301010803" pitchFamily="18" charset="0"/>
              </a:rPr>
              <a:t>for the features that </a:t>
            </a:r>
            <a:r>
              <a:rPr lang="en-US" dirty="0" smtClean="0">
                <a:latin typeface="Garamond" panose="02020404030301010803" pitchFamily="18" charset="0"/>
              </a:rPr>
              <a:t>had </a:t>
            </a:r>
            <a:r>
              <a:rPr lang="en-US" dirty="0" smtClean="0">
                <a:latin typeface="Garamond" panose="02020404030301010803" pitchFamily="18" charset="0"/>
              </a:rPr>
              <a:t>the largest impact in whether a PTC tax return was fraudulent or not.</a:t>
            </a:r>
          </a:p>
          <a:p>
            <a:pPr marL="342900" indent="-342900">
              <a:buFont typeface="Arial" panose="020B0604020202020204" pitchFamily="34" charset="0"/>
              <a:buChar char="•"/>
            </a:pPr>
            <a:r>
              <a:rPr lang="en-US" dirty="0" smtClean="0">
                <a:latin typeface="Garamond" panose="02020404030301010803" pitchFamily="18" charset="0"/>
              </a:rPr>
              <a:t>I chose to employ a Pearson Correlation to identify features that showed the largest correlation with filing a fraudulent PTC </a:t>
            </a:r>
            <a:r>
              <a:rPr lang="en-US" dirty="0" smtClean="0">
                <a:latin typeface="Garamond" panose="02020404030301010803" pitchFamily="18" charset="0"/>
              </a:rPr>
              <a:t>return.</a:t>
            </a:r>
          </a:p>
          <a:p>
            <a:pPr marL="342900" indent="-342900">
              <a:buFont typeface="Arial" panose="020B0604020202020204" pitchFamily="34" charset="0"/>
              <a:buChar char="•"/>
            </a:pPr>
            <a:r>
              <a:rPr lang="en-US" dirty="0" smtClean="0">
                <a:latin typeface="Garamond" panose="02020404030301010803" pitchFamily="18" charset="0"/>
              </a:rPr>
              <a:t>I </a:t>
            </a:r>
            <a:r>
              <a:rPr lang="en-US" dirty="0" smtClean="0">
                <a:latin typeface="Garamond" panose="02020404030301010803" pitchFamily="18" charset="0"/>
              </a:rPr>
              <a:t> assessed the p </a:t>
            </a:r>
            <a:r>
              <a:rPr lang="en-US" dirty="0" smtClean="0">
                <a:latin typeface="Garamond" panose="02020404030301010803" pitchFamily="18" charset="0"/>
              </a:rPr>
              <a:t>value </a:t>
            </a:r>
            <a:r>
              <a:rPr lang="en-US" dirty="0" smtClean="0">
                <a:latin typeface="Garamond" panose="02020404030301010803" pitchFamily="18" charset="0"/>
              </a:rPr>
              <a:t>for the relationship between the features with the three strongest correlations to </a:t>
            </a:r>
            <a:r>
              <a:rPr lang="en-US" dirty="0" smtClean="0">
                <a:latin typeface="Garamond" panose="02020404030301010803" pitchFamily="18" charset="0"/>
              </a:rPr>
              <a:t>fraud </a:t>
            </a:r>
            <a:r>
              <a:rPr lang="en-US" dirty="0" smtClean="0">
                <a:latin typeface="Garamond" panose="02020404030301010803" pitchFamily="18" charset="0"/>
              </a:rPr>
              <a:t>to </a:t>
            </a:r>
            <a:r>
              <a:rPr lang="en-US" dirty="0" smtClean="0">
                <a:latin typeface="Garamond" panose="02020404030301010803" pitchFamily="18" charset="0"/>
              </a:rPr>
              <a:t>determine </a:t>
            </a:r>
            <a:r>
              <a:rPr lang="en-US" dirty="0" smtClean="0">
                <a:latin typeface="Garamond" panose="02020404030301010803" pitchFamily="18" charset="0"/>
              </a:rPr>
              <a:t>each feature </a:t>
            </a:r>
            <a:r>
              <a:rPr lang="en-US" dirty="0" smtClean="0">
                <a:latin typeface="Garamond" panose="02020404030301010803" pitchFamily="18" charset="0"/>
              </a:rPr>
              <a:t>was statistically significant. </a:t>
            </a: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spTree>
    <p:extLst>
      <p:ext uri="{BB962C8B-B14F-4D97-AF65-F5344CB8AC3E}">
        <p14:creationId xmlns:p14="http://schemas.microsoft.com/office/powerpoint/2010/main" val="3686702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Background Findings</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7</a:t>
            </a:fld>
            <a:endParaRPr lang="en-US" dirty="0"/>
          </a:p>
        </p:txBody>
      </p:sp>
      <p:sp>
        <p:nvSpPr>
          <p:cNvPr id="8" name="TextBox 7"/>
          <p:cNvSpPr txBox="1"/>
          <p:nvPr/>
        </p:nvSpPr>
        <p:spPr>
          <a:xfrm>
            <a:off x="1235914" y="1143000"/>
            <a:ext cx="7477452" cy="338554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Garamond" panose="02020404030301010803" pitchFamily="18" charset="0"/>
              </a:rPr>
              <a:t>Results of the Pearson Correlation showed the features with the highest correlation coefficients with a fraudulent return were:</a:t>
            </a:r>
          </a:p>
          <a:p>
            <a:pPr marL="569913" indent="-336550">
              <a:buFont typeface="Garamond" panose="02020404030301010803" pitchFamily="18" charset="0"/>
              <a:buChar char="-"/>
            </a:pPr>
            <a:r>
              <a:rPr lang="en-US" sz="2000" dirty="0" smtClean="0">
                <a:latin typeface="Garamond" panose="02020404030301010803" pitchFamily="18" charset="0"/>
              </a:rPr>
              <a:t>The </a:t>
            </a:r>
            <a:r>
              <a:rPr lang="en-US" sz="2000" dirty="0" smtClean="0">
                <a:latin typeface="Garamond" panose="02020404030301010803" pitchFamily="18" charset="0"/>
              </a:rPr>
              <a:t>cycle the return was processed by the IRS.</a:t>
            </a:r>
          </a:p>
          <a:p>
            <a:pPr marL="569913" indent="-336550">
              <a:buFont typeface="Garamond" panose="02020404030301010803" pitchFamily="18" charset="0"/>
              <a:buChar char="-"/>
            </a:pPr>
            <a:r>
              <a:rPr lang="en-US" sz="2000" dirty="0" smtClean="0">
                <a:latin typeface="Garamond" panose="02020404030301010803" pitchFamily="18" charset="0"/>
              </a:rPr>
              <a:t>Whether or not the taxpayer attached a Form 8962 with their tax return.</a:t>
            </a:r>
          </a:p>
          <a:p>
            <a:pPr marL="569913" indent="-336550">
              <a:buFont typeface="Garamond" panose="02020404030301010803" pitchFamily="18" charset="0"/>
              <a:buChar char="-"/>
            </a:pPr>
            <a:r>
              <a:rPr lang="en-US" sz="2000" dirty="0" smtClean="0">
                <a:latin typeface="Garamond" panose="02020404030301010803" pitchFamily="18" charset="0"/>
              </a:rPr>
              <a:t>The calculated amount for the taxpayer’s Federal Poverty Level, which is based on the taxpayer’s </a:t>
            </a:r>
            <a:r>
              <a:rPr lang="en-US" sz="2000" dirty="0">
                <a:latin typeface="Garamond" panose="02020404030301010803" pitchFamily="18" charset="0"/>
              </a:rPr>
              <a:t>family size and influences the amount of PTC they qualify for. </a:t>
            </a:r>
            <a:endParaRPr lang="en-US" sz="2000" dirty="0" smtClean="0">
              <a:latin typeface="Garamond" panose="02020404030301010803" pitchFamily="18" charset="0"/>
            </a:endParaRPr>
          </a:p>
          <a:p>
            <a:pPr marL="233363"/>
            <a:endParaRPr lang="en-US" sz="1800" dirty="0">
              <a:latin typeface="Garamond" panose="02020404030301010803" pitchFamily="18" charset="0"/>
            </a:endParaRPr>
          </a:p>
          <a:p>
            <a:pPr marL="233363"/>
            <a:endParaRPr lang="en-US" sz="1800" dirty="0" smtClean="0">
              <a:latin typeface="Garamond" panose="02020404030301010803" pitchFamily="18" charset="0"/>
            </a:endParaRPr>
          </a:p>
          <a:p>
            <a:pPr marL="233363"/>
            <a:endParaRPr lang="en-US" sz="1800" dirty="0" smtClean="0">
              <a:latin typeface="Garamond" panose="02020404030301010803" pitchFamily="18" charset="0"/>
            </a:endParaRP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738" y="3657600"/>
            <a:ext cx="6975049" cy="3044032"/>
          </a:xfrm>
          <a:prstGeom prst="rect">
            <a:avLst/>
          </a:prstGeom>
        </p:spPr>
      </p:pic>
    </p:spTree>
    <p:extLst>
      <p:ext uri="{BB962C8B-B14F-4D97-AF65-F5344CB8AC3E}">
        <p14:creationId xmlns:p14="http://schemas.microsoft.com/office/powerpoint/2010/main" val="4159335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219199" y="264257"/>
            <a:ext cx="7391401" cy="650144"/>
          </a:xfrm>
        </p:spPr>
        <p:txBody>
          <a:bodyPr>
            <a:normAutofit/>
          </a:bodyPr>
          <a:lstStyle/>
          <a:p>
            <a:pPr eaLnBrk="1" hangingPunct="1"/>
            <a:r>
              <a:rPr lang="en-US" dirty="0">
                <a:latin typeface="Arial Narrow" panose="020B0606020202030204" pitchFamily="34" charset="0"/>
              </a:rPr>
              <a:t> </a:t>
            </a:r>
            <a:r>
              <a:rPr lang="en-US" sz="3000" dirty="0" smtClean="0">
                <a:latin typeface="Garamond" panose="02020404030301010803" pitchFamily="18" charset="0"/>
              </a:rPr>
              <a:t>Machine Learning Model Selection</a:t>
            </a:r>
            <a:endParaRPr lang="en-US" sz="3000" dirty="0">
              <a:latin typeface="Garamond" panose="02020404030301010803" pitchFamily="18" charset="0"/>
            </a:endParaRPr>
          </a:p>
        </p:txBody>
      </p:sp>
      <p:sp>
        <p:nvSpPr>
          <p:cNvPr id="3" name="Slide Number Placeholder 2"/>
          <p:cNvSpPr>
            <a:spLocks noGrp="1"/>
          </p:cNvSpPr>
          <p:nvPr>
            <p:ph type="sldNum" sz="quarter" idx="10"/>
          </p:nvPr>
        </p:nvSpPr>
        <p:spPr/>
        <p:txBody>
          <a:bodyPr/>
          <a:lstStyle/>
          <a:p>
            <a:pPr>
              <a:defRPr/>
            </a:pPr>
            <a:fld id="{E317A2A8-8E70-4E29-BB15-7D4DF83FB9DB}" type="slidenum">
              <a:rPr lang="en-US" smtClean="0"/>
              <a:pPr>
                <a:defRPr/>
              </a:pPr>
              <a:t>8</a:t>
            </a:fld>
            <a:endParaRPr lang="en-US" dirty="0"/>
          </a:p>
        </p:txBody>
      </p:sp>
      <p:sp>
        <p:nvSpPr>
          <p:cNvPr id="8" name="TextBox 7"/>
          <p:cNvSpPr txBox="1"/>
          <p:nvPr/>
        </p:nvSpPr>
        <p:spPr>
          <a:xfrm>
            <a:off x="1235914" y="1143000"/>
            <a:ext cx="7477452" cy="4154984"/>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Garamond" panose="02020404030301010803" pitchFamily="18" charset="0"/>
              </a:rPr>
              <a:t>As </a:t>
            </a:r>
            <a:r>
              <a:rPr lang="en-US" dirty="0">
                <a:latin typeface="Garamond" panose="02020404030301010803" pitchFamily="18" charset="0"/>
              </a:rPr>
              <a:t>my </a:t>
            </a:r>
            <a:r>
              <a:rPr lang="en-US" dirty="0" smtClean="0">
                <a:latin typeface="Garamond" panose="02020404030301010803" pitchFamily="18" charset="0"/>
              </a:rPr>
              <a:t>dataset included a target </a:t>
            </a:r>
            <a:r>
              <a:rPr lang="en-US" dirty="0">
                <a:latin typeface="Garamond" panose="02020404030301010803" pitchFamily="18" charset="0"/>
              </a:rPr>
              <a:t>variable that </a:t>
            </a:r>
            <a:r>
              <a:rPr lang="en-US" dirty="0" smtClean="0">
                <a:latin typeface="Garamond" panose="02020404030301010803" pitchFamily="18" charset="0"/>
              </a:rPr>
              <a:t>showed </a:t>
            </a:r>
            <a:r>
              <a:rPr lang="en-US" dirty="0" smtClean="0">
                <a:latin typeface="Garamond" panose="02020404030301010803" pitchFamily="18" charset="0"/>
              </a:rPr>
              <a:t>which </a:t>
            </a:r>
            <a:r>
              <a:rPr lang="en-US" dirty="0">
                <a:latin typeface="Garamond" panose="02020404030301010803" pitchFamily="18" charset="0"/>
              </a:rPr>
              <a:t>cases were fraudulent, I applied supervised learning algorithms to </a:t>
            </a:r>
            <a:r>
              <a:rPr lang="en-US" dirty="0" smtClean="0">
                <a:latin typeface="Garamond" panose="02020404030301010803" pitchFamily="18" charset="0"/>
              </a:rPr>
              <a:t>identify fraudulent PTC tax returns. </a:t>
            </a:r>
          </a:p>
          <a:p>
            <a:pPr marL="285750" indent="-285750">
              <a:buFont typeface="Arial" panose="020B0604020202020204" pitchFamily="34" charset="0"/>
              <a:buChar char="•"/>
            </a:pPr>
            <a:r>
              <a:rPr lang="en-US" dirty="0" smtClean="0">
                <a:latin typeface="Garamond" panose="02020404030301010803" pitchFamily="18" charset="0"/>
              </a:rPr>
              <a:t>I </a:t>
            </a:r>
            <a:r>
              <a:rPr lang="en-US" dirty="0">
                <a:latin typeface="Garamond" panose="02020404030301010803" pitchFamily="18" charset="0"/>
              </a:rPr>
              <a:t>chose to apply two algorithms commonly </a:t>
            </a:r>
            <a:r>
              <a:rPr lang="en-US" dirty="0" smtClean="0">
                <a:latin typeface="Garamond" panose="02020404030301010803" pitchFamily="18" charset="0"/>
              </a:rPr>
              <a:t>used in </a:t>
            </a:r>
            <a:r>
              <a:rPr lang="en-US" dirty="0">
                <a:latin typeface="Garamond" panose="02020404030301010803" pitchFamily="18" charset="0"/>
              </a:rPr>
              <a:t>case classification problems such as this: </a:t>
            </a:r>
            <a:r>
              <a:rPr lang="en-US" dirty="0" smtClean="0">
                <a:latin typeface="Garamond" panose="02020404030301010803" pitchFamily="18" charset="0"/>
              </a:rPr>
              <a:t>Logistic </a:t>
            </a:r>
            <a:r>
              <a:rPr lang="en-US" dirty="0">
                <a:latin typeface="Garamond" panose="02020404030301010803" pitchFamily="18" charset="0"/>
              </a:rPr>
              <a:t>R</a:t>
            </a:r>
            <a:r>
              <a:rPr lang="en-US" dirty="0" smtClean="0">
                <a:latin typeface="Garamond" panose="02020404030301010803" pitchFamily="18" charset="0"/>
              </a:rPr>
              <a:t>egression </a:t>
            </a:r>
            <a:r>
              <a:rPr lang="en-US" dirty="0">
                <a:latin typeface="Garamond" panose="02020404030301010803" pitchFamily="18" charset="0"/>
              </a:rPr>
              <a:t>and </a:t>
            </a:r>
            <a:r>
              <a:rPr lang="en-US" dirty="0" smtClean="0">
                <a:latin typeface="Garamond" panose="02020404030301010803" pitchFamily="18" charset="0"/>
              </a:rPr>
              <a:t>Random </a:t>
            </a:r>
            <a:r>
              <a:rPr lang="en-US" dirty="0">
                <a:latin typeface="Garamond" panose="02020404030301010803" pitchFamily="18" charset="0"/>
              </a:rPr>
              <a:t>F</a:t>
            </a:r>
            <a:r>
              <a:rPr lang="en-US" dirty="0" smtClean="0">
                <a:latin typeface="Garamond" panose="02020404030301010803" pitchFamily="18" charset="0"/>
              </a:rPr>
              <a:t>orest</a:t>
            </a:r>
            <a:r>
              <a:rPr lang="en-US" dirty="0">
                <a:latin typeface="Garamond" panose="02020404030301010803" pitchFamily="18" charset="0"/>
              </a:rPr>
              <a:t>. Both of these techniques work well when the dataset has a large amount of cases compared to input variables. </a:t>
            </a:r>
            <a:endParaRPr lang="en-US" dirty="0" smtClean="0">
              <a:latin typeface="Garamond" panose="02020404030301010803" pitchFamily="18" charset="0"/>
            </a:endParaRPr>
          </a:p>
          <a:p>
            <a:pPr marL="285750" indent="-285750">
              <a:buFont typeface="Arial" panose="020B0604020202020204" pitchFamily="34" charset="0"/>
              <a:buChar char="•"/>
            </a:pPr>
            <a:r>
              <a:rPr lang="en-US" dirty="0" smtClean="0">
                <a:latin typeface="Garamond" panose="02020404030301010803" pitchFamily="18" charset="0"/>
              </a:rPr>
              <a:t>In </a:t>
            </a:r>
            <a:r>
              <a:rPr lang="en-US" dirty="0">
                <a:latin typeface="Garamond" panose="02020404030301010803" pitchFamily="18" charset="0"/>
              </a:rPr>
              <a:t>this case, I had 8,438 cases and 57 </a:t>
            </a:r>
            <a:r>
              <a:rPr lang="en-US" dirty="0" smtClean="0">
                <a:latin typeface="Garamond" panose="02020404030301010803" pitchFamily="18" charset="0"/>
              </a:rPr>
              <a:t>input </a:t>
            </a:r>
            <a:r>
              <a:rPr lang="en-US" dirty="0">
                <a:latin typeface="Garamond" panose="02020404030301010803" pitchFamily="18" charset="0"/>
              </a:rPr>
              <a:t>variables, so it </a:t>
            </a:r>
            <a:r>
              <a:rPr lang="en-US" dirty="0" smtClean="0">
                <a:latin typeface="Garamond" panose="02020404030301010803" pitchFamily="18" charset="0"/>
              </a:rPr>
              <a:t>these algorithms were </a:t>
            </a:r>
            <a:r>
              <a:rPr lang="en-US" dirty="0">
                <a:latin typeface="Garamond" panose="02020404030301010803" pitchFamily="18" charset="0"/>
              </a:rPr>
              <a:t>an appropriate choice. </a:t>
            </a:r>
            <a:endParaRPr lang="en-US" dirty="0" smtClean="0">
              <a:latin typeface="Garamond" panose="02020404030301010803" pitchFamily="18" charset="0"/>
            </a:endParaRPr>
          </a:p>
          <a:p>
            <a:pPr marL="342900" indent="-342900">
              <a:buFont typeface="Arial" panose="020B0604020202020204" pitchFamily="34" charset="0"/>
              <a:buChar char="•"/>
            </a:pPr>
            <a:endParaRPr lang="en-US" dirty="0" smtClean="0">
              <a:latin typeface="Garamond" panose="02020404030301010803" pitchFamily="18" charset="0"/>
            </a:endParaRPr>
          </a:p>
        </p:txBody>
      </p:sp>
      <p:cxnSp>
        <p:nvCxnSpPr>
          <p:cNvPr id="7" name="Straight Connector 200"/>
          <p:cNvCxnSpPr>
            <a:cxnSpLocks noChangeShapeType="1"/>
          </p:cNvCxnSpPr>
          <p:nvPr/>
        </p:nvCxnSpPr>
        <p:spPr bwMode="auto">
          <a:xfrm>
            <a:off x="1219200" y="885825"/>
            <a:ext cx="7315200" cy="0"/>
          </a:xfrm>
          <a:prstGeom prst="line">
            <a:avLst/>
          </a:prstGeom>
          <a:noFill/>
          <a:ln w="28575" algn="ctr">
            <a:solidFill>
              <a:srgbClr val="000099"/>
            </a:solidFill>
            <a:round/>
            <a:headEnd/>
            <a:tailEnd/>
          </a:ln>
        </p:spPr>
      </p:cxnSp>
    </p:spTree>
    <p:extLst>
      <p:ext uri="{BB962C8B-B14F-4D97-AF65-F5344CB8AC3E}">
        <p14:creationId xmlns:p14="http://schemas.microsoft.com/office/powerpoint/2010/main" val="1060237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301_WI">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30000">
            <a:ln>
              <a:noFill/>
            </a:ln>
            <a:solidFill>
              <a:srgbClr val="000000"/>
            </a:solidFill>
            <a:effectLst/>
            <a:latin typeface="Arial" charset="0"/>
            <a:ea typeface="ＭＳ Ｐゴシック" charset="0"/>
            <a:cs typeface="ＭＳ Ｐゴシック" charset="0"/>
          </a:defRPr>
        </a:defPPr>
      </a:lstStyle>
    </a:spDef>
    <a:lnDef>
      <a:spPr bwMode="auto">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Blank Presentation 1">
        <a:dk1>
          <a:srgbClr val="000000"/>
        </a:dk1>
        <a:lt1>
          <a:srgbClr val="FFFFFF"/>
        </a:lt1>
        <a:dk2>
          <a:srgbClr val="FFFFFF"/>
        </a:dk2>
        <a:lt2>
          <a:srgbClr val="808080"/>
        </a:lt2>
        <a:accent1>
          <a:srgbClr val="00599C"/>
        </a:accent1>
        <a:accent2>
          <a:srgbClr val="009FDA"/>
        </a:accent2>
        <a:accent3>
          <a:srgbClr val="FFFFFF"/>
        </a:accent3>
        <a:accent4>
          <a:srgbClr val="000000"/>
        </a:accent4>
        <a:accent5>
          <a:srgbClr val="AAB5CB"/>
        </a:accent5>
        <a:accent6>
          <a:srgbClr val="0090C5"/>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FFFFFF"/>
        </a:dk2>
        <a:lt2>
          <a:srgbClr val="808080"/>
        </a:lt2>
        <a:accent1>
          <a:srgbClr val="61913D"/>
        </a:accent1>
        <a:accent2>
          <a:srgbClr val="B5BA05"/>
        </a:accent2>
        <a:accent3>
          <a:srgbClr val="FFFFFF"/>
        </a:accent3>
        <a:accent4>
          <a:srgbClr val="000000"/>
        </a:accent4>
        <a:accent5>
          <a:srgbClr val="B7C7AF"/>
        </a:accent5>
        <a:accent6>
          <a:srgbClr val="A4A804"/>
        </a:accent6>
        <a:hlink>
          <a:srgbClr val="009FDA"/>
        </a:hlink>
        <a:folHlink>
          <a:srgbClr val="00599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FFFFFF"/>
        </a:dk2>
        <a:lt2>
          <a:srgbClr val="808080"/>
        </a:lt2>
        <a:accent1>
          <a:srgbClr val="D95900"/>
        </a:accent1>
        <a:accent2>
          <a:srgbClr val="FA9E0D"/>
        </a:accent2>
        <a:accent3>
          <a:srgbClr val="FFFFFF"/>
        </a:accent3>
        <a:accent4>
          <a:srgbClr val="000000"/>
        </a:accent4>
        <a:accent5>
          <a:srgbClr val="E9B5AA"/>
        </a:accent5>
        <a:accent6>
          <a:srgbClr val="E38F0B"/>
        </a:accent6>
        <a:hlink>
          <a:srgbClr val="009FDA"/>
        </a:hlink>
        <a:folHlink>
          <a:srgbClr val="00599C"/>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FFFFFF"/>
        </a:dk2>
        <a:lt2>
          <a:srgbClr val="808080"/>
        </a:lt2>
        <a:accent1>
          <a:srgbClr val="00828C"/>
        </a:accent1>
        <a:accent2>
          <a:srgbClr val="00B394"/>
        </a:accent2>
        <a:accent3>
          <a:srgbClr val="FFFFFF"/>
        </a:accent3>
        <a:accent4>
          <a:srgbClr val="000000"/>
        </a:accent4>
        <a:accent5>
          <a:srgbClr val="AAC1C5"/>
        </a:accent5>
        <a:accent6>
          <a:srgbClr val="00A286"/>
        </a:accent6>
        <a:hlink>
          <a:srgbClr val="009FDA"/>
        </a:hlink>
        <a:folHlink>
          <a:srgbClr val="00599C"/>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FFFFFF"/>
        </a:dk2>
        <a:lt2>
          <a:srgbClr val="808080"/>
        </a:lt2>
        <a:accent1>
          <a:srgbClr val="BA122B"/>
        </a:accent1>
        <a:accent2>
          <a:srgbClr val="EB2629"/>
        </a:accent2>
        <a:accent3>
          <a:srgbClr val="FFFFFF"/>
        </a:accent3>
        <a:accent4>
          <a:srgbClr val="000000"/>
        </a:accent4>
        <a:accent5>
          <a:srgbClr val="D9AAAC"/>
        </a:accent5>
        <a:accent6>
          <a:srgbClr val="D52124"/>
        </a:accent6>
        <a:hlink>
          <a:srgbClr val="009FDA"/>
        </a:hlink>
        <a:folHlink>
          <a:srgbClr val="0059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26825</TotalTime>
  <Words>1131</Words>
  <Application>Microsoft Office PowerPoint</Application>
  <PresentationFormat>On-screen Show (4:3)</PresentationFormat>
  <Paragraphs>90</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301_WI</vt:lpstr>
      <vt:lpstr>Predicting Fraud within the Premium Tax Credit Filing Population</vt:lpstr>
      <vt:lpstr> Problem </vt:lpstr>
      <vt:lpstr>Customer and Solution</vt:lpstr>
      <vt:lpstr> Data Wrangling </vt:lpstr>
      <vt:lpstr> Dataset Important Fields</vt:lpstr>
      <vt:lpstr> Dataset Limitations</vt:lpstr>
      <vt:lpstr> Exploratory Analysis</vt:lpstr>
      <vt:lpstr> Background Findings</vt:lpstr>
      <vt:lpstr> Machine Learning Model Selection</vt:lpstr>
      <vt:lpstr> Method and Model Improvement Steps</vt:lpstr>
      <vt:lpstr> Results</vt:lpstr>
      <vt:lpstr> Recommendations</vt:lpstr>
    </vt:vector>
  </TitlesOfParts>
  <Company>Internal Revenue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czhnb</dc:creator>
  <cp:lastModifiedBy>Travis</cp:lastModifiedBy>
  <cp:revision>1995</cp:revision>
  <cp:lastPrinted>2016-11-21T19:38:56Z</cp:lastPrinted>
  <dcterms:created xsi:type="dcterms:W3CDTF">2012-12-11T17:44:47Z</dcterms:created>
  <dcterms:modified xsi:type="dcterms:W3CDTF">2017-10-17T20:52:09Z</dcterms:modified>
</cp:coreProperties>
</file>