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94" r:id="rId2"/>
    <p:sldId id="395" r:id="rId3"/>
    <p:sldId id="396" r:id="rId4"/>
    <p:sldId id="397" r:id="rId5"/>
    <p:sldId id="398" r:id="rId6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110" d="100"/>
          <a:sy n="110" d="100"/>
        </p:scale>
        <p:origin x="408" y="72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第三章作业思路讲解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787077" y="1607831"/>
            <a:ext cx="191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关于卷积计算：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A1D5A1-67DC-4502-B460-6223E1D34EB3}"/>
              </a:ext>
            </a:extLst>
          </p:cNvPr>
          <p:cNvSpPr txBox="1"/>
          <p:nvPr/>
        </p:nvSpPr>
        <p:spPr>
          <a:xfrm>
            <a:off x="1383175" y="2063530"/>
            <a:ext cx="52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直接套用卷积计算公式，可参见课件中算例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D4F94-8615-4337-ABBB-D68FEC345EEC}"/>
              </a:ext>
            </a:extLst>
          </p:cNvPr>
          <p:cNvSpPr txBox="1"/>
          <p:nvPr/>
        </p:nvSpPr>
        <p:spPr>
          <a:xfrm>
            <a:off x="787077" y="2518294"/>
            <a:ext cx="191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7E9E2C-26A4-4786-91E3-95190F7AE907}"/>
              </a:ext>
            </a:extLst>
          </p:cNvPr>
          <p:cNvSpPr txBox="1"/>
          <p:nvPr/>
        </p:nvSpPr>
        <p:spPr>
          <a:xfrm>
            <a:off x="1383175" y="2973058"/>
            <a:ext cx="528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一维卷积计算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conv(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p,q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二维卷积计算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conv2(</a:t>
            </a:r>
            <a:r>
              <a:rPr lang="en-US" altLang="zh-CN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D68CD0-F187-4D9D-B2E7-103FC29DC661}"/>
              </a:ext>
            </a:extLst>
          </p:cNvPr>
          <p:cNvSpPr txBox="1"/>
          <p:nvPr/>
        </p:nvSpPr>
        <p:spPr>
          <a:xfrm>
            <a:off x="787077" y="3704821"/>
            <a:ext cx="224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卷积计算结果维数：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F0C0F96-6168-412E-BAD9-1F6DC4A82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769765"/>
              </p:ext>
            </p:extLst>
          </p:nvPr>
        </p:nvGraphicFramePr>
        <p:xfrm>
          <a:off x="2268637" y="4197430"/>
          <a:ext cx="762578" cy="27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507780" imgH="177723" progId="Equation.DSMT4">
                  <p:embed/>
                </p:oleObj>
              </mc:Choice>
              <mc:Fallback>
                <p:oleObj r:id="rId4" imgW="507780" imgH="17772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37" y="4197430"/>
                        <a:ext cx="762578" cy="2737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5513079-F27B-484F-A007-6CDE5DDC4D0A}"/>
              </a:ext>
            </a:extLst>
          </p:cNvPr>
          <p:cNvSpPr txBox="1"/>
          <p:nvPr/>
        </p:nvSpPr>
        <p:spPr>
          <a:xfrm>
            <a:off x="1383175" y="4159585"/>
            <a:ext cx="70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8D580CBA-1A81-4FDE-9796-8F34BEDE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37" y="4503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7D6C41B-B48A-4AC4-A523-0B13FEB83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61097"/>
              </p:ext>
            </p:extLst>
          </p:nvPr>
        </p:nvGraphicFramePr>
        <p:xfrm>
          <a:off x="2268636" y="4451164"/>
          <a:ext cx="1996635" cy="34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6" imgW="1497950" imgH="253890" progId="Equation.DSMT4">
                  <p:embed/>
                </p:oleObj>
              </mc:Choice>
              <mc:Fallback>
                <p:oleObj r:id="rId6" imgW="1497950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36" y="4451164"/>
                        <a:ext cx="1996635" cy="345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DF769C-C328-4F15-94E1-8180568C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1" y="2710639"/>
            <a:ext cx="4057500" cy="2378112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第三章作业思路讲解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787077" y="1607831"/>
            <a:ext cx="191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线性时不变系统：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A1D5A1-67DC-4502-B460-6223E1D34EB3}"/>
              </a:ext>
            </a:extLst>
          </p:cNvPr>
          <p:cNvSpPr txBox="1"/>
          <p:nvPr/>
        </p:nvSpPr>
        <p:spPr>
          <a:xfrm>
            <a:off x="1383175" y="2063530"/>
            <a:ext cx="52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可叠加性、伸缩性、时不变性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D4F94-8615-4337-ABBB-D68FEC345EEC}"/>
              </a:ext>
            </a:extLst>
          </p:cNvPr>
          <p:cNvSpPr txBox="1"/>
          <p:nvPr/>
        </p:nvSpPr>
        <p:spPr>
          <a:xfrm>
            <a:off x="787076" y="2518294"/>
            <a:ext cx="25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卷积运算的矩阵形式：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8D580CBA-1A81-4FDE-9796-8F34BEDE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37" y="45032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881C-367A-465C-966A-504FAC6129AC}"/>
              </a:ext>
            </a:extLst>
          </p:cNvPr>
          <p:cNvSpPr txBox="1"/>
          <p:nvPr/>
        </p:nvSpPr>
        <p:spPr>
          <a:xfrm>
            <a:off x="5843871" y="3602327"/>
            <a:ext cx="111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稀疏性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循环性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4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第三章作业思路讲解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787076" y="160783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拉普拉斯算子旋转不变性证明：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ED535E-5F4F-4456-9FA7-A49A3A65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60" y="1985328"/>
            <a:ext cx="6629400" cy="133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66A170-5F2F-468D-BFAE-8D02329FF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847" y="3311224"/>
            <a:ext cx="1945133" cy="8815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4E7424-DDDA-450E-8568-B87D84E31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406" y="3459670"/>
            <a:ext cx="1438257" cy="7300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591F04-CDEE-45D0-9843-181DFA85EF59}"/>
              </a:ext>
            </a:extLst>
          </p:cNvPr>
          <p:cNvSpPr txBox="1"/>
          <p:nvPr/>
        </p:nvSpPr>
        <p:spPr>
          <a:xfrm>
            <a:off x="1292505" y="364311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3F9F9C-EAB2-40FA-8CF3-378821D89F0B}"/>
              </a:ext>
            </a:extLst>
          </p:cNvPr>
          <p:cNvSpPr txBox="1"/>
          <p:nvPr/>
        </p:nvSpPr>
        <p:spPr>
          <a:xfrm>
            <a:off x="5247728" y="3635281"/>
            <a:ext cx="90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08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第三章作业思路讲解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787076" y="160783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Sobel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算子数学表达式：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0A338-F069-43C1-9D15-D5F5AE33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61" y="2006206"/>
            <a:ext cx="7946020" cy="5671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CB7443-2F98-44EC-ADA8-B61F5995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34" y="2584464"/>
            <a:ext cx="7765943" cy="5856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9FA3E2-7362-4C06-B85F-B87A5C286F06}"/>
              </a:ext>
            </a:extLst>
          </p:cNvPr>
          <p:cNvSpPr txBox="1"/>
          <p:nvPr/>
        </p:nvSpPr>
        <p:spPr>
          <a:xfrm>
            <a:off x="787075" y="3214959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增强算法：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AB475E-1F98-4136-9A87-8747BD0DC830}"/>
              </a:ext>
            </a:extLst>
          </p:cNvPr>
          <p:cNvSpPr txBox="1"/>
          <p:nvPr/>
        </p:nvSpPr>
        <p:spPr>
          <a:xfrm>
            <a:off x="1035933" y="3610206"/>
            <a:ext cx="4114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将提取出来的边缘信息叠加在原图像上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增强程度可利用系数进行调整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5D3F6D-5E5E-4DE6-9862-B232458F6F7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8"/>
          <a:stretch/>
        </p:blipFill>
        <p:spPr bwMode="auto">
          <a:xfrm>
            <a:off x="5023324" y="3269848"/>
            <a:ext cx="2135029" cy="192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A518B9-B17B-4286-9EE5-3FDF8442C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997" y="3313343"/>
            <a:ext cx="1447505" cy="1688756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0D473A4B-2F0D-4382-B665-B1F3490FF429}"/>
              </a:ext>
            </a:extLst>
          </p:cNvPr>
          <p:cNvSpPr/>
          <p:nvPr/>
        </p:nvSpPr>
        <p:spPr>
          <a:xfrm>
            <a:off x="6979533" y="4103226"/>
            <a:ext cx="242477" cy="18519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2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第三章作业思路讲解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20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88DF7F-4582-4E90-865F-AD180C1850DF}"/>
              </a:ext>
            </a:extLst>
          </p:cNvPr>
          <p:cNvSpPr txBox="1"/>
          <p:nvPr/>
        </p:nvSpPr>
        <p:spPr>
          <a:xfrm>
            <a:off x="787076" y="160783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中值计算：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AF7351-4669-4590-91B8-A3F1A8D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9FA77-7EA2-4122-B956-8719B820612F}"/>
              </a:ext>
            </a:extLst>
          </p:cNvPr>
          <p:cNvSpPr txBox="1"/>
          <p:nvPr/>
        </p:nvSpPr>
        <p:spPr>
          <a:xfrm>
            <a:off x="787075" y="3307079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均值计算：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C44674-B3E8-4A4C-9EEA-6105E2558803}"/>
              </a:ext>
            </a:extLst>
          </p:cNvPr>
          <p:cNvSpPr txBox="1"/>
          <p:nvPr/>
        </p:nvSpPr>
        <p:spPr>
          <a:xfrm>
            <a:off x="1089947" y="2060113"/>
            <a:ext cx="7481775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思考累积分布概率对应物理意义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考虑两种情况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中值为数组中的某一个数，如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[1 2 3 4 5]</a:t>
            </a:r>
          </a:p>
          <a:p>
            <a:pPr>
              <a:lnSpc>
                <a:spcPct val="125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中值为数组中两个数的均值，如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[1 2 3 4 5 6]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4D4840-E555-4139-AEAE-2E82E1EDE912}"/>
              </a:ext>
            </a:extLst>
          </p:cNvPr>
          <p:cNvSpPr/>
          <p:nvPr/>
        </p:nvSpPr>
        <p:spPr>
          <a:xfrm>
            <a:off x="6209817" y="2448046"/>
            <a:ext cx="237281" cy="324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FC498E-DEBA-404B-A4A6-2086A15C4542}"/>
              </a:ext>
            </a:extLst>
          </p:cNvPr>
          <p:cNvSpPr/>
          <p:nvPr/>
        </p:nvSpPr>
        <p:spPr>
          <a:xfrm>
            <a:off x="6481823" y="2794695"/>
            <a:ext cx="393540" cy="324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579692-9C8F-454C-98C3-DD7BF069D290}"/>
              </a:ext>
            </a:extLst>
          </p:cNvPr>
          <p:cNvSpPr txBox="1"/>
          <p:nvPr/>
        </p:nvSpPr>
        <p:spPr>
          <a:xfrm>
            <a:off x="1089947" y="3823909"/>
            <a:ext cx="50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灰度值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对应的归一化直方图概率密度分布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98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16207</TotalTime>
  <Words>201</Words>
  <Application>Microsoft Office PowerPoint</Application>
  <PresentationFormat>全屏显示(16:9)</PresentationFormat>
  <Paragraphs>36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隶书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Equation.DSMT4</vt:lpstr>
      <vt:lpstr>第三章作业思路讲解</vt:lpstr>
      <vt:lpstr>第三章作业思路讲解</vt:lpstr>
      <vt:lpstr>第三章作业思路讲解</vt:lpstr>
      <vt:lpstr>第三章作业思路讲解</vt:lpstr>
      <vt:lpstr>第三章作业思路讲解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黄 帅</cp:lastModifiedBy>
  <cp:revision>946</cp:revision>
  <dcterms:created xsi:type="dcterms:W3CDTF">2017-03-07T07:29:00Z</dcterms:created>
  <dcterms:modified xsi:type="dcterms:W3CDTF">2020-09-01T02:46:22Z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