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32" r:id="rId4"/>
    <p:sldId id="400" r:id="rId5"/>
    <p:sldId id="399" r:id="rId7"/>
    <p:sldId id="396" r:id="rId8"/>
    <p:sldId id="397" r:id="rId9"/>
    <p:sldId id="409" r:id="rId10"/>
    <p:sldId id="398" r:id="rId11"/>
    <p:sldId id="401" r:id="rId12"/>
    <p:sldId id="402" r:id="rId13"/>
    <p:sldId id="410" r:id="rId14"/>
    <p:sldId id="403" r:id="rId15"/>
    <p:sldId id="404" r:id="rId16"/>
    <p:sldId id="405" r:id="rId17"/>
    <p:sldId id="411" r:id="rId18"/>
    <p:sldId id="407" r:id="rId19"/>
    <p:sldId id="423" r:id="rId20"/>
    <p:sldId id="412" r:id="rId21"/>
    <p:sldId id="408" r:id="rId22"/>
    <p:sldId id="261" r:id="rId23"/>
    <p:sldId id="260" r:id="rId24"/>
  </p:sldIdLst>
  <p:sldSz cx="9144000" cy="5143500" type="screen16x9"/>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666666"/>
    <a:srgbClr val="FF3399"/>
    <a:srgbClr val="005BAC"/>
    <a:srgbClr val="CCCCCC"/>
    <a:srgbClr val="464646"/>
    <a:srgbClr val="00D6B5"/>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3673" autoAdjust="0"/>
  </p:normalViewPr>
  <p:slideViewPr>
    <p:cSldViewPr snapToGrid="0">
      <p:cViewPr varScale="1">
        <p:scale>
          <a:sx n="85" d="100"/>
          <a:sy n="85" d="100"/>
        </p:scale>
        <p:origin x="948" y="90"/>
      </p:cViewPr>
      <p:guideLst>
        <p:guide orient="horz" pos="1620"/>
        <p:guide pos="2880"/>
      </p:guideLst>
    </p:cSldViewPr>
  </p:slideViewPr>
  <p:outlineViewPr>
    <p:cViewPr>
      <p:scale>
        <a:sx n="25" d="100"/>
        <a:sy n="25" d="100"/>
      </p:scale>
      <p:origin x="0" y="-5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121" y="1279287"/>
            <a:ext cx="613950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首先对</a:t>
            </a:r>
            <a:r>
              <a:rPr lang="en-US" altLang="zh-CN"/>
              <a:t>x</a:t>
            </a:r>
            <a:r>
              <a:rPr lang="zh-CN" altLang="en-US"/>
              <a:t>首尾</a:t>
            </a:r>
            <a:r>
              <a:rPr lang="zh-CN" altLang="en-US"/>
              <a:t>补零，其次将</a:t>
            </a:r>
            <a:r>
              <a:rPr lang="en-US" altLang="zh-CN"/>
              <a:t>y</a:t>
            </a:r>
            <a:r>
              <a:rPr lang="zh-CN" altLang="en-US"/>
              <a:t>逆序，再按照从左到右的顺序将</a:t>
            </a:r>
            <a:r>
              <a:rPr lang="en-US" altLang="zh-CN"/>
              <a:t>y</a:t>
            </a:r>
            <a:r>
              <a:rPr lang="zh-CN" altLang="en-US"/>
              <a:t>从</a:t>
            </a:r>
            <a:r>
              <a:rPr lang="en-US" altLang="zh-CN"/>
              <a:t>x</a:t>
            </a:r>
            <a:r>
              <a:rPr lang="zh-CN" altLang="en-US"/>
              <a:t>起始位置移到终点位置，并计算对应元素的乘积之和，作为卷积的元素。</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计算旋转之后的拉普拉斯算子，先计算第一部分</a:t>
            </a:r>
            <a:r>
              <a:rPr lang="en-US" altLang="zh-CN"/>
              <a:t>f</a:t>
            </a:r>
            <a:r>
              <a:rPr lang="zh-CN" altLang="en-US"/>
              <a:t>对</a:t>
            </a:r>
            <a:r>
              <a:rPr lang="en-US" altLang="zh-CN"/>
              <a:t>x'</a:t>
            </a:r>
            <a:r>
              <a:rPr lang="zh-CN" altLang="en-US"/>
              <a:t>的二阶偏</a:t>
            </a:r>
            <a:r>
              <a:rPr lang="zh-CN" altLang="en-US"/>
              <a:t>导</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再计算第二部分</a:t>
            </a:r>
            <a:r>
              <a:rPr lang="en-US" altLang="zh-CN"/>
              <a:t>f</a:t>
            </a:r>
            <a:r>
              <a:rPr lang="zh-CN" altLang="en-US"/>
              <a:t>对</a:t>
            </a:r>
            <a:r>
              <a:rPr lang="en-US" altLang="zh-CN"/>
              <a:t>y'</a:t>
            </a:r>
            <a:r>
              <a:rPr lang="zh-CN" altLang="en-US"/>
              <a:t>的二阶偏导，最后将两部分相加，所得结果与旋转之前的结果相等</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我的思路是分别用横向和纵向的</a:t>
            </a:r>
            <a:r>
              <a:rPr lang="en-US" altLang="zh-CN"/>
              <a:t>sobel</a:t>
            </a:r>
            <a:r>
              <a:rPr lang="zh-CN" altLang="en-US"/>
              <a:t>模板与原图像</a:t>
            </a:r>
            <a:r>
              <a:rPr lang="zh-CN" altLang="en-US"/>
              <a:t>做卷积，然后将二者的结果以一定比例再叠加到原始图像上，从而使原始图像的边缘增强。注意：默认的相关corr与卷积conv操作的结果只差180度，因此如果W是关于中心对称的，例如</a:t>
            </a:r>
            <a:r>
              <a:rPr lang="en-US" altLang="zh-CN"/>
              <a:t>sobel</a:t>
            </a:r>
            <a:r>
              <a:rPr lang="zh-CN" altLang="en-US"/>
              <a:t>算子</a:t>
            </a:r>
            <a:r>
              <a:rPr lang="zh-CN" altLang="en-US"/>
              <a:t>，则二者的结果一样。</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我的思路是分别用横向和纵向的</a:t>
            </a:r>
            <a:r>
              <a:rPr lang="en-US" altLang="zh-CN"/>
              <a:t>sobel</a:t>
            </a:r>
            <a:r>
              <a:rPr lang="zh-CN" altLang="en-US"/>
              <a:t>模板做卷积，然后将二者的结果以一定比例再叠加到原始图像上，从而使原始图像的边缘增强。</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我的思路是分别用横向和纵向的</a:t>
            </a:r>
            <a:r>
              <a:rPr lang="en-US" altLang="zh-CN"/>
              <a:t>sobel</a:t>
            </a:r>
            <a:r>
              <a:rPr lang="zh-CN" altLang="en-US"/>
              <a:t>模板做卷积，然后将二者的结果以一定比例再叠加到原始图像上，从而使原始图像的边缘增强。</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我的思路是先计算每个灰度值的累积概率，累积概率大于</a:t>
            </a:r>
            <a:r>
              <a:rPr lang="en-US" altLang="zh-CN"/>
              <a:t>0.5</a:t>
            </a:r>
            <a:r>
              <a:rPr lang="zh-CN" altLang="en-US"/>
              <a:t>的最小概率所对应的灰度值即为均值，若存在某灰度对应的累积概率刚好为</a:t>
            </a:r>
            <a:r>
              <a:rPr lang="en-US" altLang="zh-CN"/>
              <a:t>0.5</a:t>
            </a:r>
            <a:r>
              <a:rPr lang="zh-CN" altLang="en-US"/>
              <a:t>，则中值为该灰度值与图像中存在的大于该灰度值</a:t>
            </a:r>
            <a:r>
              <a:rPr lang="zh-CN" altLang="en-US"/>
              <a:t>的最小灰度值的均值</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我的思路是先计算每个灰度值的累积概率，累积概率大于</a:t>
            </a:r>
            <a:r>
              <a:rPr lang="en-US" altLang="zh-CN"/>
              <a:t>0.5</a:t>
            </a:r>
            <a:r>
              <a:rPr lang="zh-CN" altLang="en-US"/>
              <a:t>的最小概率所对应的灰度值即为均值，若存在某灰度对应的累积概率刚好为</a:t>
            </a:r>
            <a:r>
              <a:rPr lang="en-US" altLang="zh-CN"/>
              <a:t>0.5</a:t>
            </a:r>
            <a:r>
              <a:rPr lang="zh-CN" altLang="en-US"/>
              <a:t>，则中值为该灰度值与图像中存在的大于该灰度值的最小灰度值的均值。最终算法的时间复杂度是</a:t>
            </a:r>
            <a:r>
              <a:rPr lang="en-US" altLang="zh-CN"/>
              <a:t>O(n)</a:t>
            </a:r>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a:t>
            </a:r>
            <a:r>
              <a:rPr lang="en-US" altLang="zh-CN"/>
              <a:t>2</a:t>
            </a:r>
            <a:r>
              <a:rPr lang="zh-CN" altLang="en-US"/>
              <a:t>维也是一样，首先对</a:t>
            </a:r>
            <a:r>
              <a:rPr lang="en-US" altLang="zh-CN"/>
              <a:t>f</a:t>
            </a:r>
            <a:r>
              <a:rPr lang="zh-CN" altLang="en-US"/>
              <a:t>四周</a:t>
            </a:r>
            <a:r>
              <a:rPr lang="zh-CN" altLang="en-US"/>
              <a:t>补零，其次将</a:t>
            </a:r>
            <a:r>
              <a:rPr lang="en-US" altLang="zh-CN"/>
              <a:t>g</a:t>
            </a:r>
            <a:r>
              <a:rPr lang="zh-CN" altLang="en-US"/>
              <a:t>逆时针旋转</a:t>
            </a:r>
            <a:r>
              <a:rPr lang="en-US" altLang="zh-CN"/>
              <a:t>180</a:t>
            </a:r>
            <a:r>
              <a:rPr lang="zh-CN" altLang="en-US"/>
              <a:t>度，在将</a:t>
            </a:r>
            <a:r>
              <a:rPr lang="en-US" altLang="zh-CN"/>
              <a:t>g</a:t>
            </a:r>
            <a:r>
              <a:rPr lang="zh-CN" altLang="en-US"/>
              <a:t>按照从左到右从上到下的顺序从</a:t>
            </a:r>
            <a:r>
              <a:rPr lang="en-US" altLang="zh-CN"/>
              <a:t>f</a:t>
            </a:r>
            <a:r>
              <a:rPr lang="zh-CN" altLang="en-US"/>
              <a:t>的左上角移到右下角，并计算对应元素乘积之和，作为卷积的元素。</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可以自己随便构造</a:t>
            </a:r>
            <a:r>
              <a:rPr lang="zh-CN" altLang="en-US"/>
              <a:t>一些离散信号，然后按照卷积的性质公式带入</a:t>
            </a:r>
            <a:r>
              <a:rPr lang="en-US" altLang="zh-CN"/>
              <a:t>matlab</a:t>
            </a:r>
            <a:r>
              <a:rPr lang="zh-CN" altLang="en-US"/>
              <a:t>指令，即可验证卷积的性质。</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线性就是系统关于加法和数乘运算是闭合的，时不变就是系统输入有延迟，则输出也有同样的延迟</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线性就是系统关于加法和数乘运算是闭合的，时不变就是系统输入有延迟，则输出也有同样的延迟</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任意两个离散信号都可以按照如上形式构造矩阵和向量，从而求解卷积</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这里证明用到了系统的线性和移不变性质</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首先列出拉普拉斯算子和向量旋转公式</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首先列出拉普拉斯算子和向量旋转公式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384"/>
            <a:ext cx="3655181"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384"/>
            <a:ext cx="3673182"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图片 25" descr="E:\owncloud\刘达\2017年\深蓝学院\PPT模板\ppt1封面a.pngppt1封面a"/>
          <p:cNvPicPr>
            <a:picLocks noChangeAspect="1"/>
          </p:cNvPicPr>
          <p:nvPr/>
        </p:nvPicPr>
        <p:blipFill>
          <a:blip r:embed="rId1"/>
          <a:srcRect/>
          <a:stretch>
            <a:fillRect/>
          </a:stretch>
        </p:blipFill>
        <p:spPr>
          <a:xfrm>
            <a:off x="850" y="0"/>
            <a:ext cx="9162415" cy="5144400"/>
          </a:xfrm>
          <a:prstGeom prst="rect">
            <a:avLst/>
          </a:prstGeom>
        </p:spPr>
      </p:pic>
      <p:pic>
        <p:nvPicPr>
          <p:cNvPr id="9" name="图片 8" descr="E:\owncloud\刘达\2017年\深蓝学院\logo\导出图\深蓝学院-标准色.png深蓝学院-标准色"/>
          <p:cNvPicPr>
            <a:picLocks noChangeAspect="1"/>
          </p:cNvPicPr>
          <p:nvPr/>
        </p:nvPicPr>
        <p:blipFill>
          <a:blip r:embed="rId2" cstate="print"/>
          <a:srcRect/>
          <a:stretch>
            <a:fillRect/>
          </a:stretch>
        </p:blipFill>
        <p:spPr>
          <a:xfrm>
            <a:off x="510065" y="397880"/>
            <a:ext cx="2298379" cy="705485"/>
          </a:xfrm>
          <a:prstGeom prst="rect">
            <a:avLst/>
          </a:prstGeom>
        </p:spPr>
      </p:pic>
      <p:sp>
        <p:nvSpPr>
          <p:cNvPr id="21" name="文本框 20"/>
          <p:cNvSpPr txBox="1"/>
          <p:nvPr/>
        </p:nvSpPr>
        <p:spPr>
          <a:xfrm>
            <a:off x="1061020" y="1501245"/>
            <a:ext cx="5448962" cy="460375"/>
          </a:xfrm>
          <a:prstGeom prst="rect">
            <a:avLst/>
          </a:prstGeom>
          <a:noFill/>
        </p:spPr>
        <p:txBody>
          <a:bodyPr wrap="square" rtlCol="0">
            <a:spAutoFit/>
          </a:bodyPr>
          <a:lstStyle/>
          <a:p>
            <a:r>
              <a:rPr lang="zh-CN" altLang="en-US" sz="2400" b="1" dirty="0">
                <a:solidFill>
                  <a:srgbClr val="464646"/>
                </a:solidFill>
                <a:latin typeface="微软雅黑" panose="020B0503020204020204" charset="-122"/>
                <a:ea typeface="微软雅黑" panose="020B0503020204020204" charset="-122"/>
              </a:rPr>
              <a:t>第三章</a:t>
            </a:r>
            <a:r>
              <a:rPr lang="zh-CN" altLang="en-US" sz="2400" b="1" dirty="0">
                <a:solidFill>
                  <a:srgbClr val="464646"/>
                </a:solidFill>
                <a:latin typeface="微软雅黑" panose="020B0503020204020204" charset="-122"/>
                <a:ea typeface="微软雅黑" panose="020B0503020204020204" charset="-122"/>
              </a:rPr>
              <a:t>作业讲评</a:t>
            </a:r>
            <a:endParaRPr lang="zh-CN" altLang="en-US" sz="2400" b="1" dirty="0">
              <a:solidFill>
                <a:srgbClr val="464646"/>
              </a:solidFill>
              <a:latin typeface="微软雅黑" panose="020B0503020204020204" charset="-122"/>
              <a:ea typeface="微软雅黑" panose="020B0503020204020204" charset="-122"/>
            </a:endParaRPr>
          </a:p>
        </p:txBody>
      </p:sp>
      <p:sp>
        <p:nvSpPr>
          <p:cNvPr id="22" name="椭圆 21"/>
          <p:cNvSpPr/>
          <p:nvPr/>
        </p:nvSpPr>
        <p:spPr>
          <a:xfrm>
            <a:off x="762000" y="3223260"/>
            <a:ext cx="695325" cy="695325"/>
          </a:xfrm>
          <a:prstGeom prst="ellipse">
            <a:avLst/>
          </a:prstGeom>
          <a:blipFill rotWithShape="1">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13105" y="3174365"/>
            <a:ext cx="793750" cy="793750"/>
          </a:xfrm>
          <a:prstGeom prst="ellipse">
            <a:avLst/>
          </a:prstGeom>
          <a:noFill/>
          <a:ln w="34925">
            <a:solidFill>
              <a:srgbClr val="005B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690968" y="3422177"/>
            <a:ext cx="1376082" cy="294005"/>
          </a:xfrm>
          <a:prstGeom prst="rect">
            <a:avLst/>
          </a:prstGeom>
          <a:solidFill>
            <a:schemeClr val="bg1"/>
          </a:solidFill>
          <a:ln w="127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350135" y="3408680"/>
            <a:ext cx="1019175" cy="306705"/>
          </a:xfrm>
          <a:prstGeom prst="rect">
            <a:avLst/>
          </a:prstGeom>
          <a:noFill/>
        </p:spPr>
        <p:txBody>
          <a:bodyPr wrap="square" rtlCol="0">
            <a:spAutoFit/>
          </a:bodyPr>
          <a:lstStyle/>
          <a:p>
            <a:r>
              <a:rPr lang="zh-CN" altLang="en-US" sz="1400" b="1" dirty="0">
                <a:solidFill>
                  <a:schemeClr val="tx1">
                    <a:lumMod val="75000"/>
                    <a:lumOff val="25000"/>
                  </a:schemeClr>
                </a:solidFill>
                <a:latin typeface="黑体" panose="02010609060101010101" pitchFamily="49" charset="-122"/>
                <a:ea typeface="黑体" panose="02010609060101010101" pitchFamily="49" charset="-122"/>
              </a:rPr>
              <a:t>张超昱</a:t>
            </a:r>
            <a:endParaRPr lang="zh-CN" altLang="en-US" sz="1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3" name="矩形 32"/>
          <p:cNvSpPr/>
          <p:nvPr/>
        </p:nvSpPr>
        <p:spPr>
          <a:xfrm>
            <a:off x="1697999" y="3422177"/>
            <a:ext cx="665761" cy="294005"/>
          </a:xfrm>
          <a:prstGeom prst="rect">
            <a:avLst/>
          </a:prstGeom>
          <a:solidFill>
            <a:srgbClr val="46464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669890" y="3408405"/>
            <a:ext cx="771738" cy="307777"/>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主讲人</a:t>
            </a:r>
            <a:endParaRPr lang="zh-CN" altLang="en-US" sz="1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第二</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r>
              <a:rPr lang="en-US" altLang="zh-CN" sz="2000" dirty="0">
                <a:latin typeface="+mn-ea"/>
                <a:cs typeface="Times New Roman" panose="02020603050405020304" pitchFamily="18" charset="0"/>
              </a:rPr>
              <a:t>(4)</a:t>
            </a:r>
            <a:endParaRPr lang="en-US" altLang="zh-CN" sz="2000" dirty="0">
              <a:latin typeface="+mn-ea"/>
              <a:cs typeface="Times New Roman" panose="02020603050405020304" pitchFamily="18" charset="0"/>
            </a:endParaRPr>
          </a:p>
          <a:p>
            <a:pPr marL="635" indent="0">
              <a:lnSpc>
                <a:spcPct val="125000"/>
              </a:lnSpc>
              <a:buClr>
                <a:srgbClr val="6F1B1B"/>
              </a:buClr>
              <a:buFont typeface="Wingdings" panose="05000000000000000000" pitchFamily="2" charset="2"/>
              <a:buNone/>
            </a:pPr>
            <a:endParaRPr lang="en-US" altLang="zh-CN" sz="2000" dirty="0">
              <a:latin typeface="+mn-ea"/>
              <a:cs typeface="Times New Roman" panose="02020603050405020304" pitchFamily="18" charset="0"/>
            </a:endParaRPr>
          </a:p>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181100" y="1151255"/>
            <a:ext cx="7010400" cy="3686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第三</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219200" y="1524000"/>
            <a:ext cx="6705600" cy="2095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第三</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556895" y="1271270"/>
            <a:ext cx="7058025" cy="1628775"/>
          </a:xfrm>
          <a:prstGeom prst="rect">
            <a:avLst/>
          </a:prstGeom>
        </p:spPr>
      </p:pic>
      <p:pic>
        <p:nvPicPr>
          <p:cNvPr id="5" name="图片 4"/>
          <p:cNvPicPr>
            <a:picLocks noChangeAspect="1"/>
          </p:cNvPicPr>
          <p:nvPr/>
        </p:nvPicPr>
        <p:blipFill>
          <a:blip r:embed="rId3"/>
          <a:stretch>
            <a:fillRect/>
          </a:stretch>
        </p:blipFill>
        <p:spPr>
          <a:xfrm>
            <a:off x="1375410" y="2900045"/>
            <a:ext cx="4002405" cy="2251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第三</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66700" y="1151255"/>
            <a:ext cx="6953250" cy="3857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第二</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923925" y="1125220"/>
            <a:ext cx="5228590" cy="38881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第四</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894715" y="1366520"/>
            <a:ext cx="7124700" cy="2581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第四</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sp>
        <p:nvSpPr>
          <p:cNvPr id="3" name="文本框 2"/>
          <p:cNvSpPr txBox="1"/>
          <p:nvPr/>
        </p:nvSpPr>
        <p:spPr>
          <a:xfrm>
            <a:off x="608965" y="1271270"/>
            <a:ext cx="5666105" cy="2861310"/>
          </a:xfrm>
          <a:prstGeom prst="rect">
            <a:avLst/>
          </a:prstGeom>
          <a:noFill/>
        </p:spPr>
        <p:txBody>
          <a:bodyPr wrap="square" rtlCol="0">
            <a:spAutoFit/>
          </a:bodyPr>
          <a:p>
            <a:r>
              <a:rPr lang="zh-CN" altLang="en-US"/>
              <a:t>% sobel</a:t>
            </a:r>
            <a:endParaRPr lang="zh-CN" altLang="en-US"/>
          </a:p>
          <a:p>
            <a:r>
              <a:rPr lang="zh-CN" altLang="en-US"/>
              <a:t>f = imread('Fig0310(a)(Moon Phobos).tif');</a:t>
            </a:r>
            <a:endParaRPr lang="zh-CN" altLang="en-US"/>
          </a:p>
          <a:p>
            <a:r>
              <a:rPr lang="zh-CN" altLang="en-US"/>
              <a:t>f = imread('Fig0316(a)(moon).tif');</a:t>
            </a:r>
            <a:endParaRPr lang="zh-CN" altLang="en-US"/>
          </a:p>
          <a:p>
            <a:r>
              <a:rPr lang="zh-CN" altLang="en-US"/>
              <a:t>f = im2double(f);</a:t>
            </a:r>
            <a:endParaRPr lang="zh-CN" altLang="en-US"/>
          </a:p>
          <a:p>
            <a:r>
              <a:rPr lang="zh-CN" altLang="en-US"/>
              <a:t>w_sobel_lat = [-1 -2 -1;0 0 0;1 2 1];</a:t>
            </a:r>
            <a:endParaRPr lang="zh-CN" altLang="en-US"/>
          </a:p>
          <a:p>
            <a:r>
              <a:rPr lang="zh-CN" altLang="en-US"/>
              <a:t>w_sobel_lon = [-1 0 1;-2 0 2;-1 0 1];</a:t>
            </a:r>
            <a:endParaRPr lang="zh-CN" altLang="en-US"/>
          </a:p>
          <a:p>
            <a:r>
              <a:rPr lang="zh-CN" altLang="en-US"/>
              <a:t>fw_lat = imfilter(f, w_sobel_lat, 'conv', 'replicate');</a:t>
            </a:r>
            <a:endParaRPr lang="zh-CN" altLang="en-US"/>
          </a:p>
          <a:p>
            <a:r>
              <a:rPr lang="zh-CN" altLang="en-US"/>
              <a:t>fw_lon = imfilter(f, w_sobel_lon, 'conv', 'replicate');</a:t>
            </a:r>
            <a:endParaRPr lang="zh-CN" altLang="en-US"/>
          </a:p>
          <a:p>
            <a:r>
              <a:rPr lang="zh-CN" altLang="en-US"/>
              <a:t>% enhance</a:t>
            </a:r>
            <a:endParaRPr lang="zh-CN" altLang="en-US"/>
          </a:p>
          <a:p>
            <a:r>
              <a:rPr lang="zh-CN" altLang="en-US"/>
              <a:t>f_en = f+</a:t>
            </a:r>
            <a:r>
              <a:rPr lang="en-US" altLang="zh-CN"/>
              <a:t>a0*</a:t>
            </a:r>
            <a:r>
              <a:rPr lang="zh-CN" altLang="en-US"/>
              <a:t>fw_lat+</a:t>
            </a:r>
            <a:r>
              <a:rPr lang="en-US" altLang="zh-CN"/>
              <a:t>a1*</a:t>
            </a:r>
            <a:r>
              <a:rPr lang="zh-CN" altLang="en-US"/>
              <a:t>fw_lon;</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第四</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85800" y="1318895"/>
            <a:ext cx="7772400" cy="2505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第五</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028065" y="1595120"/>
            <a:ext cx="6858000" cy="1952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第五</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51174"/>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sp>
        <p:nvSpPr>
          <p:cNvPr id="3" name="文本框 2"/>
          <p:cNvSpPr txBox="1"/>
          <p:nvPr/>
        </p:nvSpPr>
        <p:spPr>
          <a:xfrm>
            <a:off x="618490" y="1151255"/>
            <a:ext cx="5666105" cy="4246245"/>
          </a:xfrm>
          <a:prstGeom prst="rect">
            <a:avLst/>
          </a:prstGeom>
          <a:noFill/>
        </p:spPr>
        <p:txBody>
          <a:bodyPr wrap="square" rtlCol="0">
            <a:spAutoFit/>
          </a:bodyPr>
          <a:p>
            <a:r>
              <a:rPr lang="en-US" altLang="zh-CN"/>
              <a:t>1. </a:t>
            </a:r>
            <a:r>
              <a:rPr lang="zh-CN" altLang="en-US"/>
              <a:t>初始化灰度值概率数组</a:t>
            </a:r>
            <a:r>
              <a:rPr lang="en-US" altLang="zh-CN"/>
              <a:t>L</a:t>
            </a:r>
            <a:r>
              <a:rPr lang="zh-CN" altLang="en-US"/>
              <a:t>，大小为</a:t>
            </a:r>
            <a:r>
              <a:rPr lang="en-US" altLang="zh-CN"/>
              <a:t>255;</a:t>
            </a:r>
            <a:endParaRPr lang="zh-CN" altLang="en-US"/>
          </a:p>
          <a:p>
            <a:r>
              <a:rPr lang="en-US" altLang="zh-CN"/>
              <a:t>2. </a:t>
            </a:r>
            <a:r>
              <a:rPr lang="zh-CN" altLang="en-US"/>
              <a:t>对于每个像素，其灰度值为</a:t>
            </a:r>
            <a:r>
              <a:rPr lang="en-US" altLang="zh-CN"/>
              <a:t>i</a:t>
            </a:r>
            <a:r>
              <a:rPr lang="zh-CN" altLang="en-US"/>
              <a:t>：</a:t>
            </a:r>
            <a:endParaRPr lang="zh-CN" altLang="en-US"/>
          </a:p>
          <a:p>
            <a:r>
              <a:rPr lang="en-US" altLang="zh-CN"/>
              <a:t>	L[i] += 1;</a:t>
            </a:r>
            <a:endParaRPr lang="en-US" altLang="zh-CN"/>
          </a:p>
          <a:p>
            <a:r>
              <a:rPr lang="en-US" altLang="zh-CN"/>
              <a:t>     </a:t>
            </a:r>
            <a:r>
              <a:rPr lang="zh-CN" altLang="en-US"/>
              <a:t>最后再将</a:t>
            </a:r>
            <a:r>
              <a:rPr lang="en-US" altLang="zh-CN"/>
              <a:t>L</a:t>
            </a:r>
            <a:r>
              <a:rPr lang="zh-CN" altLang="en-US"/>
              <a:t>除以总像素数，转化为灰度值概率</a:t>
            </a:r>
            <a:r>
              <a:rPr lang="en-US" altLang="zh-CN"/>
              <a:t>;</a:t>
            </a:r>
            <a:endParaRPr lang="en-US" altLang="zh-CN"/>
          </a:p>
          <a:p>
            <a:r>
              <a:rPr lang="en-US" altLang="zh-CN"/>
              <a:t>3.  </a:t>
            </a:r>
            <a:r>
              <a:rPr lang="zh-CN" altLang="en-US"/>
              <a:t>初始化累积概率</a:t>
            </a:r>
            <a:r>
              <a:rPr lang="en-US" altLang="zh-CN"/>
              <a:t>p=0;</a:t>
            </a:r>
            <a:br>
              <a:rPr lang="en-US" altLang="zh-CN"/>
            </a:br>
            <a:r>
              <a:rPr lang="en-US" altLang="zh-CN"/>
              <a:t>      </a:t>
            </a:r>
            <a:r>
              <a:rPr lang="zh-CN" altLang="en-US"/>
              <a:t>对于</a:t>
            </a:r>
            <a:r>
              <a:rPr lang="en-US" altLang="zh-CN"/>
              <a:t>L</a:t>
            </a:r>
            <a:r>
              <a:rPr lang="zh-CN" altLang="en-US"/>
              <a:t>中的每一个概率非零的</a:t>
            </a:r>
            <a:r>
              <a:rPr lang="zh-CN" altLang="en-US"/>
              <a:t>灰度值</a:t>
            </a:r>
            <a:r>
              <a:rPr lang="en-US" altLang="zh-CN"/>
              <a:t>i</a:t>
            </a:r>
            <a:r>
              <a:rPr lang="zh-CN" altLang="en-US"/>
              <a:t>：</a:t>
            </a:r>
            <a:endParaRPr lang="zh-CN" altLang="en-US"/>
          </a:p>
          <a:p>
            <a:r>
              <a:rPr lang="en-US" altLang="zh-CN"/>
              <a:t>	p += L[i];</a:t>
            </a:r>
            <a:endParaRPr lang="en-US" altLang="zh-CN"/>
          </a:p>
          <a:p>
            <a:r>
              <a:rPr lang="en-US" altLang="zh-CN"/>
              <a:t>	</a:t>
            </a:r>
            <a:r>
              <a:rPr lang="zh-CN" altLang="en-US"/>
              <a:t>若</a:t>
            </a:r>
            <a:r>
              <a:rPr lang="en-US" altLang="zh-CN"/>
              <a:t>p == 0.5:</a:t>
            </a:r>
            <a:endParaRPr lang="en-US" altLang="zh-CN"/>
          </a:p>
          <a:p>
            <a:r>
              <a:rPr lang="en-US" altLang="zh-CN"/>
              <a:t>	       j = </a:t>
            </a:r>
            <a:r>
              <a:rPr lang="zh-CN" altLang="en-US"/>
              <a:t>下一个概率非零的灰度值</a:t>
            </a:r>
            <a:r>
              <a:rPr lang="en-US" altLang="zh-CN"/>
              <a:t>;</a:t>
            </a:r>
            <a:endParaRPr lang="zh-CN" altLang="en-US"/>
          </a:p>
          <a:p>
            <a:r>
              <a:rPr lang="en-US" altLang="zh-CN"/>
              <a:t>	       </a:t>
            </a:r>
            <a:r>
              <a:rPr lang="zh-CN" altLang="en-US"/>
              <a:t>则中值 </a:t>
            </a:r>
            <a:r>
              <a:rPr lang="en-US" altLang="zh-CN"/>
              <a:t>mid = (i+j)/2;</a:t>
            </a:r>
            <a:endParaRPr lang="en-US" altLang="zh-CN"/>
          </a:p>
          <a:p>
            <a:r>
              <a:rPr lang="en-US" altLang="zh-CN"/>
              <a:t>	       break;</a:t>
            </a:r>
            <a:endParaRPr lang="en-US" altLang="zh-CN"/>
          </a:p>
          <a:p>
            <a:r>
              <a:rPr lang="en-US" altLang="zh-CN"/>
              <a:t>	</a:t>
            </a:r>
            <a:r>
              <a:rPr lang="zh-CN" altLang="en-US"/>
              <a:t>若</a:t>
            </a:r>
            <a:r>
              <a:rPr lang="en-US" altLang="zh-CN"/>
              <a:t>p &gt; 0.5:</a:t>
            </a:r>
            <a:endParaRPr lang="en-US" altLang="zh-CN"/>
          </a:p>
          <a:p>
            <a:r>
              <a:rPr lang="en-US" altLang="zh-CN"/>
              <a:t>	       </a:t>
            </a:r>
            <a:r>
              <a:rPr lang="zh-CN" altLang="en-US">
                <a:sym typeface="+mn-ea"/>
              </a:rPr>
              <a:t>则中值 </a:t>
            </a:r>
            <a:r>
              <a:rPr lang="en-US" altLang="zh-CN">
                <a:sym typeface="+mn-ea"/>
              </a:rPr>
              <a:t>mid = i;</a:t>
            </a:r>
            <a:endParaRPr lang="en-US" altLang="zh-CN"/>
          </a:p>
          <a:p>
            <a:r>
              <a:rPr lang="en-US" altLang="zh-CN">
                <a:sym typeface="+mn-ea"/>
              </a:rPr>
              <a:t>	       break;</a:t>
            </a:r>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第一题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Font typeface="Wingdings" panose="05000000000000000000" pitchFamily="2" charset="2"/>
              <a:buNone/>
            </a:pPr>
            <a:endParaRPr lang="en-US" altLang="zh-CN" sz="2000" dirty="0">
              <a:latin typeface="+mn-ea"/>
              <a:cs typeface="Times New Roman" panose="02020603050405020304" pitchFamily="18" charset="0"/>
            </a:endParaRPr>
          </a:p>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41680" y="1415415"/>
            <a:ext cx="7505700" cy="32861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3076791" y="878277"/>
            <a:ext cx="4276725" cy="3477875"/>
          </a:xfrm>
          <a:prstGeom prst="rect">
            <a:avLst/>
          </a:prstGeom>
          <a:noFill/>
        </p:spPr>
        <p:txBody>
          <a:bodyPr wrap="square" rtlCol="0">
            <a:spAutoFit/>
          </a:bodyPr>
          <a:lstStyle/>
          <a:p>
            <a:pPr algn="ctr"/>
            <a:r>
              <a:rPr lang="zh-CN" altLang="en-US" sz="22000" b="1" dirty="0">
                <a:solidFill>
                  <a:schemeClr val="bg1">
                    <a:lumMod val="95000"/>
                  </a:schemeClr>
                </a:solidFill>
                <a:latin typeface="微软雅黑" panose="020B0503020204020204" charset="-122"/>
                <a:ea typeface="微软雅黑" panose="020B0503020204020204" charset="-122"/>
              </a:rPr>
              <a:t>？</a:t>
            </a:r>
            <a:endParaRPr lang="zh-CN" altLang="en-US" sz="22000" b="1" dirty="0">
              <a:solidFill>
                <a:schemeClr val="bg1">
                  <a:lumMod val="95000"/>
                </a:schemeClr>
              </a:solidFill>
              <a:latin typeface="微软雅黑" panose="020B0503020204020204" charset="-122"/>
              <a:ea typeface="微软雅黑" panose="020B0503020204020204" charset="-122"/>
            </a:endParaRPr>
          </a:p>
        </p:txBody>
      </p:sp>
      <p:sp>
        <p:nvSpPr>
          <p:cNvPr id="5" name="文本框 4"/>
          <p:cNvSpPr txBox="1"/>
          <p:nvPr/>
        </p:nvSpPr>
        <p:spPr>
          <a:xfrm>
            <a:off x="2433320" y="1873250"/>
            <a:ext cx="4276725" cy="1323439"/>
          </a:xfrm>
          <a:prstGeom prst="rect">
            <a:avLst/>
          </a:prstGeom>
          <a:noFill/>
        </p:spPr>
        <p:txBody>
          <a:bodyPr wrap="square" rtlCol="0">
            <a:spAutoFit/>
          </a:bodyPr>
          <a:lstStyle/>
          <a:p>
            <a:pPr algn="ctr"/>
            <a:r>
              <a:rPr lang="en-US" altLang="zh-CN" sz="8000" b="1" dirty="0">
                <a:solidFill>
                  <a:srgbClr val="666666"/>
                </a:solidFill>
                <a:latin typeface="微软雅黑" panose="020B0503020204020204" charset="-122"/>
                <a:ea typeface="微软雅黑" panose="020B0503020204020204" charset="-122"/>
              </a:rPr>
              <a:t>Q</a:t>
            </a:r>
            <a:r>
              <a:rPr lang="en-US" altLang="zh-CN" sz="7200" b="1" dirty="0">
                <a:solidFill>
                  <a:srgbClr val="666666"/>
                </a:solidFill>
                <a:latin typeface="微软雅黑" panose="020B0503020204020204" charset="-122"/>
                <a:ea typeface="微软雅黑" panose="020B0503020204020204" charset="-122"/>
              </a:rPr>
              <a:t>&amp;</a:t>
            </a:r>
            <a:r>
              <a:rPr lang="en-US" altLang="zh-CN" sz="8000" b="1" dirty="0">
                <a:solidFill>
                  <a:srgbClr val="666666"/>
                </a:solidFill>
                <a:latin typeface="微软雅黑" panose="020B0503020204020204" charset="-122"/>
                <a:ea typeface="微软雅黑" panose="020B0503020204020204" charset="-122"/>
              </a:rPr>
              <a:t>A</a:t>
            </a:r>
            <a:endParaRPr lang="en-US" altLang="zh-CN" sz="8000" b="1" dirty="0">
              <a:solidFill>
                <a:srgbClr val="666666"/>
              </a:solidFill>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grpSp>
        <p:nvGrpSpPr>
          <p:cNvPr id="13" name="组合 12"/>
          <p:cNvGrpSpPr/>
          <p:nvPr/>
        </p:nvGrpSpPr>
        <p:grpSpPr>
          <a:xfrm>
            <a:off x="342122" y="1018280"/>
            <a:ext cx="8304245" cy="37323"/>
            <a:chOff x="342122" y="873500"/>
            <a:chExt cx="8304245" cy="37323"/>
          </a:xfrm>
        </p:grpSpPr>
        <p:cxnSp>
          <p:nvCxnSpPr>
            <p:cNvPr id="14" name="直接连接符 13"/>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sp>
        <p:nvSpPr>
          <p:cNvPr id="16" name="Rectangle 2"/>
          <p:cNvSpPr>
            <a:spLocks noGrp="1" noChangeArrowheads="1"/>
          </p:cNvSpPr>
          <p:nvPr>
            <p:ph type="title"/>
          </p:nvPr>
        </p:nvSpPr>
        <p:spPr>
          <a:xfrm>
            <a:off x="342122" y="174352"/>
            <a:ext cx="8229600" cy="976586"/>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在线问答</a:t>
            </a:r>
            <a:endParaRPr lang="zh-CN" altLang="en-US" sz="3600" b="1" dirty="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031490" y="2038350"/>
            <a:ext cx="3322320" cy="646430"/>
          </a:xfrm>
          <a:prstGeom prst="rect">
            <a:avLst/>
          </a:prstGeom>
          <a:noFill/>
        </p:spPr>
        <p:txBody>
          <a:bodyPr wrap="square" rtlCol="0">
            <a:spAutoFit/>
          </a:bodyPr>
          <a:lstStyle/>
          <a:p>
            <a:r>
              <a:rPr lang="zh-CN" altLang="en-US" sz="3400" b="1" dirty="0">
                <a:solidFill>
                  <a:srgbClr val="464646"/>
                </a:solidFill>
                <a:latin typeface="微软雅黑" panose="020B0503020204020204" charset="-122"/>
                <a:ea typeface="微软雅黑" panose="020B0503020204020204" charset="-122"/>
              </a:rPr>
              <a:t>感谢各位聆听</a:t>
            </a:r>
            <a:endParaRPr lang="zh-CN" altLang="en-US" sz="3400" b="1" dirty="0">
              <a:solidFill>
                <a:srgbClr val="464646"/>
              </a:solidFill>
              <a:latin typeface="微软雅黑" panose="020B0503020204020204" charset="-122"/>
              <a:ea typeface="微软雅黑" panose="020B0503020204020204" charset="-122"/>
            </a:endParaRPr>
          </a:p>
        </p:txBody>
      </p:sp>
      <p:sp>
        <p:nvSpPr>
          <p:cNvPr id="8" name="文本框 7"/>
          <p:cNvSpPr txBox="1"/>
          <p:nvPr/>
        </p:nvSpPr>
        <p:spPr>
          <a:xfrm>
            <a:off x="3108325" y="2615565"/>
            <a:ext cx="3451860" cy="396240"/>
          </a:xfrm>
          <a:prstGeom prst="rect">
            <a:avLst/>
          </a:prstGeom>
          <a:noFill/>
        </p:spPr>
        <p:txBody>
          <a:bodyPr wrap="square" rtlCol="0">
            <a:spAutoFit/>
          </a:bodyPr>
          <a:lstStyle/>
          <a:p>
            <a:r>
              <a:rPr lang="en-US" altLang="zh-CN" sz="2000" b="1">
                <a:solidFill>
                  <a:srgbClr val="464646"/>
                </a:solidFill>
                <a:latin typeface="Arial" panose="020B0604020202020204" pitchFamily="34" charset="0"/>
              </a:rPr>
              <a:t>Thanks for Listening</a:t>
            </a:r>
            <a:endParaRPr lang="en-US" altLang="zh-CN" sz="2000" b="1">
              <a:solidFill>
                <a:srgbClr val="464646"/>
              </a:solidFill>
              <a:latin typeface="Arial" panose="020B0604020202020204" pitchFamily="34" charset="0"/>
            </a:endParaRPr>
          </a:p>
        </p:txBody>
      </p:sp>
      <p:sp>
        <p:nvSpPr>
          <p:cNvPr id="10" name="文本框 9"/>
          <p:cNvSpPr txBox="1"/>
          <p:nvPr/>
        </p:nvSpPr>
        <p:spPr>
          <a:xfrm rot="840000">
            <a:off x="5659826" y="2054226"/>
            <a:ext cx="1895475" cy="1397000"/>
          </a:xfrm>
          <a:prstGeom prst="rect">
            <a:avLst/>
          </a:prstGeom>
          <a:noFill/>
        </p:spPr>
        <p:txBody>
          <a:bodyPr wrap="square" rtlCol="0">
            <a:spAutoFit/>
          </a:bodyPr>
          <a:lstStyle/>
          <a:p>
            <a:r>
              <a:rPr lang="zh-CN" altLang="en-US" sz="8000" b="1" dirty="0">
                <a:solidFill>
                  <a:srgbClr val="005BAC"/>
                </a:solidFill>
                <a:latin typeface="微软雅黑" panose="020B0503020204020204" charset="-122"/>
                <a:ea typeface="微软雅黑" panose="020B0503020204020204" charset="-122"/>
              </a:rPr>
              <a:t>！</a:t>
            </a:r>
            <a:endParaRPr lang="zh-CN" altLang="en-US" sz="8000" b="1" dirty="0">
              <a:solidFill>
                <a:srgbClr val="005BAC"/>
              </a:solidFill>
              <a:latin typeface="微软雅黑" panose="020B0503020204020204" charset="-122"/>
              <a:ea typeface="微软雅黑" panose="020B0503020204020204" charset="-122"/>
            </a:endParaRPr>
          </a:p>
        </p:txBody>
      </p:sp>
      <p:pic>
        <p:nvPicPr>
          <p:cNvPr id="12" name="图片 11" descr="E:\owncloud\刘达\2017年\深蓝学院\logo\导出图\深蓝学院-标准色.png深蓝学院-标准色"/>
          <p:cNvPicPr>
            <a:picLocks noChangeAspect="1"/>
          </p:cNvPicPr>
          <p:nvPr/>
        </p:nvPicPr>
        <p:blipFill>
          <a:blip r:embed="rId2" cstate="print"/>
          <a:srcRect/>
          <a:stretch>
            <a:fillRect/>
          </a:stretch>
        </p:blipFill>
        <p:spPr>
          <a:xfrm>
            <a:off x="510065" y="397880"/>
            <a:ext cx="2298379" cy="705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第一题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r>
              <a:rPr lang="en-US" altLang="zh-CN" sz="2000" dirty="0">
                <a:latin typeface="+mn-ea"/>
                <a:cs typeface="Times New Roman" panose="02020603050405020304" pitchFamily="18" charset="0"/>
              </a:rPr>
              <a:t>(1) </a:t>
            </a:r>
            <a:endParaRPr lang="en-US" altLang="zh-CN" sz="2000" dirty="0">
              <a:latin typeface="+mn-ea"/>
              <a:cs typeface="Times New Roman" panose="02020603050405020304" pitchFamily="18" charset="0"/>
            </a:endParaRPr>
          </a:p>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558165" y="1613535"/>
            <a:ext cx="7797165" cy="30518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第一题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r>
              <a:rPr lang="en-US" altLang="zh-CN" sz="2000" dirty="0">
                <a:latin typeface="+mn-ea"/>
                <a:cs typeface="Times New Roman" panose="02020603050405020304" pitchFamily="18" charset="0"/>
              </a:rPr>
              <a:t>(2)</a:t>
            </a:r>
            <a:endParaRPr lang="en-US" altLang="zh-CN" sz="2000" dirty="0">
              <a:latin typeface="+mn-ea"/>
              <a:cs typeface="Times New Roman" panose="02020603050405020304" pitchFamily="18" charset="0"/>
            </a:endParaRPr>
          </a:p>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183005" y="1165860"/>
            <a:ext cx="3568065" cy="39008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第一题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r>
              <a:rPr lang="en-US" altLang="zh-CN" sz="2000" dirty="0">
                <a:latin typeface="+mn-ea"/>
                <a:cs typeface="Times New Roman" panose="02020603050405020304" pitchFamily="18" charset="0"/>
              </a:rPr>
              <a:t>(3)</a:t>
            </a:r>
            <a:endParaRPr lang="en-US" altLang="zh-CN" sz="2000" dirty="0">
              <a:latin typeface="+mn-ea"/>
              <a:cs typeface="Times New Roman" panose="02020603050405020304" pitchFamily="18" charset="0"/>
            </a:endParaRPr>
          </a:p>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sp>
        <p:nvSpPr>
          <p:cNvPr id="3" name="文本框 2"/>
          <p:cNvSpPr txBox="1"/>
          <p:nvPr/>
        </p:nvSpPr>
        <p:spPr>
          <a:xfrm>
            <a:off x="1171575" y="1309370"/>
            <a:ext cx="5409565" cy="4092575"/>
          </a:xfrm>
          <a:prstGeom prst="rect">
            <a:avLst/>
          </a:prstGeom>
          <a:noFill/>
        </p:spPr>
        <p:txBody>
          <a:bodyPr wrap="square" rtlCol="0">
            <a:spAutoFit/>
          </a:bodyPr>
          <a:p>
            <a:r>
              <a:rPr lang="en-US" altLang="zh-CN" sz="2000">
                <a:sym typeface="+mn-ea"/>
              </a:rPr>
              <a:t> Matlab </a:t>
            </a:r>
            <a:r>
              <a:rPr lang="zh-CN" altLang="en-US" sz="2000">
                <a:sym typeface="+mn-ea"/>
              </a:rPr>
              <a:t>指令：</a:t>
            </a:r>
            <a:endParaRPr lang="zh-CN" altLang="zh-CN" sz="2000"/>
          </a:p>
          <a:p>
            <a:r>
              <a:rPr lang="zh-CN" altLang="zh-CN" sz="2000">
                <a:sym typeface="+mn-ea"/>
              </a:rPr>
              <a:t>对于</a:t>
            </a:r>
            <a:r>
              <a:rPr lang="en-US" altLang="zh-CN" sz="2000">
                <a:sym typeface="+mn-ea"/>
              </a:rPr>
              <a:t>(1) for 1D</a:t>
            </a:r>
            <a:endParaRPr lang="en-US" altLang="zh-CN" sz="2000"/>
          </a:p>
          <a:p>
            <a:r>
              <a:rPr lang="en-US" altLang="zh-CN" sz="2000">
                <a:sym typeface="+mn-ea"/>
              </a:rPr>
              <a:t>x = [1 2 3 4 3 2 1];</a:t>
            </a:r>
            <a:endParaRPr lang="en-US" altLang="zh-CN" sz="2000"/>
          </a:p>
          <a:p>
            <a:r>
              <a:rPr lang="en-US" altLang="zh-CN" sz="2000">
                <a:sym typeface="+mn-ea"/>
              </a:rPr>
              <a:t>y = [2 0 -2];</a:t>
            </a:r>
            <a:endParaRPr lang="en-US" altLang="zh-CN" sz="2000"/>
          </a:p>
          <a:p>
            <a:r>
              <a:rPr lang="en-US" altLang="zh-CN" sz="2000">
                <a:sym typeface="+mn-ea"/>
              </a:rPr>
              <a:t>a. xy = imfilter(x, y, 'conv', 'full/same');</a:t>
            </a:r>
            <a:endParaRPr lang="en-US" altLang="zh-CN" sz="2000"/>
          </a:p>
          <a:p>
            <a:r>
              <a:rPr lang="en-US" altLang="zh-CN" sz="2000">
                <a:sym typeface="+mn-ea"/>
              </a:rPr>
              <a:t>b. xy = conv(x, y, </a:t>
            </a:r>
            <a:r>
              <a:rPr lang="en-US" altLang="zh-CN" sz="2000">
                <a:sym typeface="+mn-ea"/>
              </a:rPr>
              <a:t> 'full/same');</a:t>
            </a:r>
            <a:endParaRPr lang="en-US" altLang="zh-CN" sz="2000">
              <a:sym typeface="+mn-ea"/>
            </a:endParaRPr>
          </a:p>
          <a:p>
            <a:r>
              <a:rPr lang="zh-CN" altLang="zh-CN" sz="2000">
                <a:sym typeface="+mn-ea"/>
              </a:rPr>
              <a:t>对于</a:t>
            </a:r>
            <a:r>
              <a:rPr lang="en-US" altLang="zh-CN" sz="2000">
                <a:sym typeface="+mn-ea"/>
              </a:rPr>
              <a:t>(2) for 2D</a:t>
            </a:r>
            <a:endParaRPr lang="en-US" altLang="zh-CN" sz="2000"/>
          </a:p>
          <a:p>
            <a:r>
              <a:rPr lang="en-US" altLang="zh-CN" sz="2000">
                <a:sym typeface="+mn-ea"/>
              </a:rPr>
              <a:t>f = [-1 0 1;-2 0 2;-1 0 1];</a:t>
            </a:r>
            <a:endParaRPr lang="en-US" altLang="zh-CN" sz="2000"/>
          </a:p>
          <a:p>
            <a:r>
              <a:rPr lang="en-US" altLang="zh-CN" sz="2000">
                <a:sym typeface="+mn-ea"/>
              </a:rPr>
              <a:t>g = [1 3 2 0 4;1 0 3 2 3;0 4 1 0 5;2 3 2 1 4;3 1 0 4 2];</a:t>
            </a:r>
            <a:endParaRPr lang="en-US" altLang="zh-CN" sz="2000"/>
          </a:p>
          <a:p>
            <a:r>
              <a:rPr lang="en-US" altLang="zh-CN" sz="2000">
                <a:sym typeface="+mn-ea"/>
              </a:rPr>
              <a:t>fg = imfilter(f, g, 'conv','full/same');</a:t>
            </a:r>
            <a:endParaRPr lang="en-US" altLang="zh-CN" sz="2000">
              <a:sym typeface="+mn-ea"/>
            </a:endParaRPr>
          </a:p>
          <a:p>
            <a:r>
              <a:rPr lang="zh-CN" altLang="zh-CN" sz="2000"/>
              <a:t>注意：选择</a:t>
            </a:r>
            <a:r>
              <a:rPr lang="en-US" altLang="zh-CN" sz="2000"/>
              <a:t>‘same’</a:t>
            </a:r>
            <a:r>
              <a:rPr lang="zh-CN" altLang="en-US" sz="2000"/>
              <a:t>时，</a:t>
            </a:r>
            <a:r>
              <a:rPr lang="en-US" altLang="zh-CN" sz="2000"/>
              <a:t>xy/fg</a:t>
            </a:r>
            <a:r>
              <a:rPr lang="zh-CN" altLang="en-US" sz="2000"/>
              <a:t>次序会对结果大小产生影响</a:t>
            </a:r>
            <a:endParaRPr lang="en-US" altLang="zh-CN" sz="2000"/>
          </a:p>
          <a:p>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第一题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r>
              <a:rPr lang="en-US" altLang="zh-CN" sz="2000" dirty="0">
                <a:latin typeface="+mn-ea"/>
                <a:cs typeface="Times New Roman" panose="02020603050405020304" pitchFamily="18" charset="0"/>
              </a:rPr>
              <a:t>(4)</a:t>
            </a:r>
            <a:endParaRPr lang="en-US" altLang="zh-CN" sz="2000" dirty="0">
              <a:latin typeface="+mn-ea"/>
              <a:cs typeface="Times New Roman" panose="02020603050405020304" pitchFamily="18" charset="0"/>
            </a:endParaRPr>
          </a:p>
          <a:p>
            <a:pPr marL="635" indent="0">
              <a:lnSpc>
                <a:spcPct val="125000"/>
              </a:lnSpc>
              <a:buClr>
                <a:srgbClr val="6F1B1B"/>
              </a:buClr>
              <a:buFont typeface="Wingdings" panose="05000000000000000000" pitchFamily="2" charset="2"/>
              <a:buNone/>
            </a:pPr>
            <a:r>
              <a:rPr lang="zh-CN" altLang="en-US" sz="2000" dirty="0">
                <a:latin typeface="+mn-ea"/>
                <a:cs typeface="Times New Roman" panose="02020603050405020304" pitchFamily="18" charset="0"/>
              </a:rPr>
              <a:t>对于</a:t>
            </a:r>
            <a:r>
              <a:rPr lang="en-US" altLang="zh-CN" sz="2000" dirty="0">
                <a:latin typeface="+mn-ea"/>
                <a:cs typeface="Times New Roman" panose="02020603050405020304" pitchFamily="18" charset="0"/>
              </a:rPr>
              <a:t>1</a:t>
            </a:r>
            <a:r>
              <a:rPr lang="zh-CN" altLang="en-US" sz="2000" dirty="0">
                <a:latin typeface="+mn-ea"/>
                <a:cs typeface="Times New Roman" panose="02020603050405020304" pitchFamily="18" charset="0"/>
              </a:rPr>
              <a:t>维离散</a:t>
            </a:r>
            <a:r>
              <a:rPr lang="zh-CN" altLang="en-US" sz="2000" dirty="0">
                <a:latin typeface="+mn-ea"/>
                <a:cs typeface="Times New Roman" panose="02020603050405020304" pitchFamily="18" charset="0"/>
              </a:rPr>
              <a:t>信号</a:t>
            </a:r>
            <a:r>
              <a:rPr lang="zh-CN" altLang="en-US" sz="2000" dirty="0">
                <a:latin typeface="+mn-ea"/>
                <a:cs typeface="Times New Roman" panose="02020603050405020304" pitchFamily="18" charset="0"/>
              </a:rPr>
              <a:t>，</a:t>
            </a:r>
            <a:r>
              <a:rPr lang="en-US" altLang="zh-CN" sz="2000" dirty="0">
                <a:latin typeface="+mn-ea"/>
                <a:cs typeface="Times New Roman" panose="02020603050405020304" pitchFamily="18" charset="0"/>
              </a:rPr>
              <a:t>x</a:t>
            </a:r>
            <a:r>
              <a:rPr lang="zh-CN" altLang="en-US" sz="2000" dirty="0">
                <a:latin typeface="+mn-ea"/>
                <a:cs typeface="Times New Roman" panose="02020603050405020304" pitchFamily="18" charset="0"/>
              </a:rPr>
              <a:t>和</a:t>
            </a:r>
            <a:r>
              <a:rPr lang="en-US" altLang="zh-CN" sz="2000" dirty="0">
                <a:latin typeface="+mn-ea"/>
                <a:cs typeface="Times New Roman" panose="02020603050405020304" pitchFamily="18" charset="0"/>
              </a:rPr>
              <a:t>y</a:t>
            </a:r>
            <a:r>
              <a:rPr lang="zh-CN" altLang="en-US" sz="2000" dirty="0">
                <a:latin typeface="+mn-ea"/>
                <a:cs typeface="Times New Roman" panose="02020603050405020304" pitchFamily="18" charset="0"/>
              </a:rPr>
              <a:t>，长度分别为 </a:t>
            </a:r>
            <a:r>
              <a:rPr lang="en-US" altLang="zh-CN" sz="2000" dirty="0">
                <a:latin typeface="+mn-ea"/>
                <a:cs typeface="Times New Roman" panose="02020603050405020304" pitchFamily="18" charset="0"/>
              </a:rPr>
              <a:t>M </a:t>
            </a:r>
            <a:r>
              <a:rPr lang="zh-CN" altLang="en-US" sz="2000" dirty="0">
                <a:latin typeface="+mn-ea"/>
                <a:cs typeface="Times New Roman" panose="02020603050405020304" pitchFamily="18" charset="0"/>
              </a:rPr>
              <a:t>和 </a:t>
            </a:r>
            <a:r>
              <a:rPr lang="en-US" altLang="zh-CN" sz="2000" dirty="0">
                <a:latin typeface="+mn-ea"/>
                <a:cs typeface="Times New Roman" panose="02020603050405020304" pitchFamily="18" charset="0"/>
              </a:rPr>
              <a:t>N</a:t>
            </a:r>
            <a:r>
              <a:rPr lang="zh-CN" altLang="en-US" sz="2000" dirty="0">
                <a:latin typeface="+mn-ea"/>
                <a:cs typeface="Times New Roman" panose="02020603050405020304" pitchFamily="18" charset="0"/>
              </a:rPr>
              <a:t>，则其卷积长度为 </a:t>
            </a:r>
            <a:r>
              <a:rPr lang="en-US" altLang="zh-CN" sz="2000" dirty="0">
                <a:latin typeface="+mn-ea"/>
                <a:cs typeface="Times New Roman" panose="02020603050405020304" pitchFamily="18" charset="0"/>
              </a:rPr>
              <a:t>M+N-1</a:t>
            </a:r>
            <a:r>
              <a:rPr lang="zh-CN" altLang="en-US" sz="2000" dirty="0">
                <a:latin typeface="+mn-ea"/>
                <a:cs typeface="Times New Roman" panose="02020603050405020304" pitchFamily="18" charset="0"/>
              </a:rPr>
              <a:t>；</a:t>
            </a:r>
            <a:endParaRPr lang="zh-CN" altLang="en-US" sz="2000" dirty="0">
              <a:latin typeface="+mn-ea"/>
              <a:cs typeface="Times New Roman" panose="02020603050405020304" pitchFamily="18" charset="0"/>
            </a:endParaRPr>
          </a:p>
          <a:p>
            <a:pPr marL="635" indent="0">
              <a:lnSpc>
                <a:spcPct val="125000"/>
              </a:lnSpc>
              <a:buClr>
                <a:srgbClr val="6F1B1B"/>
              </a:buClr>
              <a:buFont typeface="Wingdings" panose="05000000000000000000" pitchFamily="2" charset="2"/>
              <a:buNone/>
            </a:pPr>
            <a:r>
              <a:rPr lang="zh-CN" altLang="en-US" sz="2000" dirty="0">
                <a:latin typeface="+mn-ea"/>
                <a:cs typeface="Times New Roman" panose="02020603050405020304" pitchFamily="18" charset="0"/>
              </a:rPr>
              <a:t>对于</a:t>
            </a:r>
            <a:r>
              <a:rPr lang="en-US" altLang="zh-CN" sz="2000" dirty="0">
                <a:latin typeface="+mn-ea"/>
                <a:cs typeface="Times New Roman" panose="02020603050405020304" pitchFamily="18" charset="0"/>
              </a:rPr>
              <a:t>2</a:t>
            </a:r>
            <a:r>
              <a:rPr lang="zh-CN" altLang="en-US" sz="2000" dirty="0">
                <a:latin typeface="+mn-ea"/>
                <a:cs typeface="Times New Roman" panose="02020603050405020304" pitchFamily="18" charset="0"/>
              </a:rPr>
              <a:t>维离散</a:t>
            </a:r>
            <a:r>
              <a:rPr lang="zh-CN" altLang="en-US" sz="2000" dirty="0">
                <a:latin typeface="+mn-ea"/>
                <a:cs typeface="Times New Roman" panose="02020603050405020304" pitchFamily="18" charset="0"/>
              </a:rPr>
              <a:t>信号</a:t>
            </a:r>
            <a:r>
              <a:rPr lang="zh-CN" altLang="en-US" sz="2000" dirty="0">
                <a:latin typeface="+mn-ea"/>
                <a:cs typeface="Times New Roman" panose="02020603050405020304" pitchFamily="18" charset="0"/>
              </a:rPr>
              <a:t>，</a:t>
            </a:r>
            <a:r>
              <a:rPr lang="en-US" altLang="zh-CN" sz="2000" dirty="0">
                <a:latin typeface="+mn-ea"/>
                <a:cs typeface="Times New Roman" panose="02020603050405020304" pitchFamily="18" charset="0"/>
              </a:rPr>
              <a:t>f</a:t>
            </a:r>
            <a:r>
              <a:rPr lang="zh-CN" altLang="en-US" sz="2000" dirty="0">
                <a:latin typeface="+mn-ea"/>
                <a:cs typeface="Times New Roman" panose="02020603050405020304" pitchFamily="18" charset="0"/>
              </a:rPr>
              <a:t>和</a:t>
            </a:r>
            <a:r>
              <a:rPr lang="en-US" altLang="zh-CN" sz="2000" dirty="0">
                <a:latin typeface="+mn-ea"/>
                <a:cs typeface="Times New Roman" panose="02020603050405020304" pitchFamily="18" charset="0"/>
              </a:rPr>
              <a:t>g</a:t>
            </a:r>
            <a:r>
              <a:rPr lang="zh-CN" altLang="en-US" sz="2000" dirty="0">
                <a:latin typeface="+mn-ea"/>
                <a:cs typeface="Times New Roman" panose="02020603050405020304" pitchFamily="18" charset="0"/>
              </a:rPr>
              <a:t>，大小分别为 </a:t>
            </a:r>
            <a:r>
              <a:rPr lang="en-US" altLang="zh-CN" sz="2000" dirty="0">
                <a:latin typeface="+mn-ea"/>
                <a:cs typeface="Times New Roman" panose="02020603050405020304" pitchFamily="18" charset="0"/>
              </a:rPr>
              <a:t>M</a:t>
            </a:r>
            <a:r>
              <a:rPr lang="zh-CN" altLang="en-US" sz="2000" dirty="0">
                <a:latin typeface="+mn-ea"/>
                <a:cs typeface="Times New Roman" panose="02020603050405020304" pitchFamily="18" charset="0"/>
              </a:rPr>
              <a:t>×</a:t>
            </a:r>
            <a:r>
              <a:rPr lang="en-US" altLang="zh-CN" sz="2000" dirty="0">
                <a:latin typeface="+mn-ea"/>
                <a:cs typeface="Times New Roman" panose="02020603050405020304" pitchFamily="18" charset="0"/>
              </a:rPr>
              <a:t>N </a:t>
            </a:r>
            <a:r>
              <a:rPr lang="zh-CN" altLang="en-US" sz="2000" dirty="0">
                <a:latin typeface="+mn-ea"/>
                <a:cs typeface="Times New Roman" panose="02020603050405020304" pitchFamily="18" charset="0"/>
              </a:rPr>
              <a:t>和 </a:t>
            </a:r>
            <a:r>
              <a:rPr lang="en-US" altLang="zh-CN" sz="2000" dirty="0">
                <a:latin typeface="+mn-ea"/>
                <a:cs typeface="Times New Roman" panose="02020603050405020304" pitchFamily="18" charset="0"/>
              </a:rPr>
              <a:t>m</a:t>
            </a:r>
            <a:r>
              <a:rPr lang="zh-CN" altLang="en-US" sz="2000" dirty="0">
                <a:latin typeface="+mn-ea"/>
                <a:cs typeface="Times New Roman" panose="02020603050405020304" pitchFamily="18" charset="0"/>
              </a:rPr>
              <a:t>×</a:t>
            </a:r>
            <a:r>
              <a:rPr lang="en-US" altLang="zh-CN" sz="2000" dirty="0">
                <a:latin typeface="+mn-ea"/>
                <a:cs typeface="Times New Roman" panose="02020603050405020304" pitchFamily="18" charset="0"/>
              </a:rPr>
              <a:t>n</a:t>
            </a:r>
            <a:r>
              <a:rPr lang="zh-CN" altLang="en-US" sz="2000" dirty="0">
                <a:latin typeface="+mn-ea"/>
                <a:cs typeface="Times New Roman" panose="02020603050405020304" pitchFamily="18" charset="0"/>
              </a:rPr>
              <a:t>，则其卷积大小为 </a:t>
            </a:r>
            <a:r>
              <a:rPr lang="en-US" altLang="zh-CN" sz="2000" dirty="0">
                <a:latin typeface="+mn-ea"/>
                <a:cs typeface="Times New Roman" panose="02020603050405020304" pitchFamily="18" charset="0"/>
              </a:rPr>
              <a:t>(M+m-1)</a:t>
            </a:r>
            <a:r>
              <a:rPr lang="zh-CN" altLang="en-US" sz="2000" dirty="0">
                <a:latin typeface="+mn-ea"/>
                <a:cs typeface="Times New Roman" panose="02020603050405020304" pitchFamily="18" charset="0"/>
              </a:rPr>
              <a:t>×</a:t>
            </a:r>
            <a:r>
              <a:rPr lang="en-US" altLang="zh-CN" sz="2000" dirty="0">
                <a:latin typeface="+mn-ea"/>
                <a:cs typeface="Times New Roman" panose="02020603050405020304" pitchFamily="18" charset="0"/>
              </a:rPr>
              <a:t>(N+n-1)</a:t>
            </a:r>
            <a:r>
              <a:rPr lang="zh-CN" altLang="en-US" sz="2000" dirty="0">
                <a:latin typeface="+mn-ea"/>
                <a:cs typeface="Times New Roman" panose="02020603050405020304" pitchFamily="18" charset="0"/>
              </a:rPr>
              <a:t>。</a:t>
            </a:r>
            <a:endParaRPr lang="zh-CN" altLang="en-US" sz="2000" dirty="0">
              <a:latin typeface="+mn-ea"/>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第二</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022985" y="1165860"/>
            <a:ext cx="6163310" cy="37833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第二</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r>
              <a:rPr lang="en-US" altLang="zh-CN" sz="2000" dirty="0">
                <a:latin typeface="+mn-ea"/>
                <a:cs typeface="Times New Roman" panose="02020603050405020304" pitchFamily="18" charset="0"/>
              </a:rPr>
              <a:t>(1)</a:t>
            </a:r>
            <a:endParaRPr lang="en-US" altLang="zh-CN" sz="2000" dirty="0">
              <a:latin typeface="+mn-ea"/>
              <a:cs typeface="Times New Roman" panose="02020603050405020304" pitchFamily="18" charset="0"/>
            </a:endParaRPr>
          </a:p>
          <a:p>
            <a:pPr marL="635" indent="0">
              <a:lnSpc>
                <a:spcPct val="125000"/>
              </a:lnSpc>
              <a:buClr>
                <a:srgbClr val="6F1B1B"/>
              </a:buClr>
              <a:buFont typeface="Wingdings" panose="05000000000000000000" pitchFamily="2" charset="2"/>
              <a:buNone/>
            </a:pPr>
            <a:r>
              <a:rPr lang="zh-CN" altLang="en-US" sz="2000" dirty="0">
                <a:latin typeface="+mn-ea"/>
                <a:cs typeface="Times New Roman" panose="02020603050405020304" pitchFamily="18" charset="0"/>
              </a:rPr>
              <a:t>仿照空域的线性移不变系统的性质</a:t>
            </a:r>
            <a:endParaRPr lang="en-US" altLang="zh-CN" sz="2000" dirty="0">
              <a:latin typeface="+mn-ea"/>
              <a:cs typeface="Times New Roman" panose="02020603050405020304" pitchFamily="18" charset="0"/>
            </a:endParaRPr>
          </a:p>
          <a:p>
            <a:pPr>
              <a:lnSpc>
                <a:spcPct val="125000"/>
              </a:lnSpc>
              <a:buClr>
                <a:srgbClr val="6F1B1B"/>
              </a:buClr>
              <a:buFont typeface="Wingdings" panose="05000000000000000000" pitchFamily="2" charset="2"/>
              <a:buChar char="l"/>
            </a:pPr>
            <a:endParaRPr lang="en-US" altLang="zh-CN" sz="2000" dirty="0">
              <a:latin typeface="+mn-ea"/>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875665" y="2108835"/>
            <a:ext cx="7048500" cy="2966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第二</a:t>
            </a:r>
            <a:r>
              <a:rPr lang="zh-CN" altLang="en-US" sz="3600" b="1" dirty="0">
                <a:latin typeface="隶书" panose="02010509060101010101" pitchFamily="49" charset="-122"/>
                <a:ea typeface="隶书" panose="02010509060101010101" pitchFamily="49" charset="-122"/>
              </a:rPr>
              <a:t>题</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l"/>
            </a:pPr>
            <a:r>
              <a:rPr lang="en-US" altLang="zh-CN" sz="2000" dirty="0">
                <a:latin typeface="+mn-ea"/>
                <a:cs typeface="Times New Roman" panose="02020603050405020304" pitchFamily="18" charset="0"/>
              </a:rPr>
              <a:t>(2)(3)</a:t>
            </a:r>
            <a:endParaRPr lang="en-US" altLang="zh-CN" sz="20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561975" y="1866900"/>
            <a:ext cx="7543800" cy="2667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1102</Words>
  <Application>WPS 演示</Application>
  <PresentationFormat>全屏显示(16:9)</PresentationFormat>
  <Paragraphs>118</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黑体</vt:lpstr>
      <vt:lpstr>隶书</vt:lpstr>
      <vt:lpstr>Times New Roman</vt:lpstr>
      <vt:lpstr>Calibri</vt:lpstr>
      <vt:lpstr>Arial Unicode MS</vt:lpstr>
      <vt:lpstr>Calibri Light</vt:lpstr>
      <vt:lpstr>Office 主题</vt:lpstr>
      <vt:lpstr>PowerPoint 演示文稿</vt:lpstr>
      <vt:lpstr>第一题</vt:lpstr>
      <vt:lpstr>第一题</vt:lpstr>
      <vt:lpstr>第一题</vt:lpstr>
      <vt:lpstr>第一题</vt:lpstr>
      <vt:lpstr>第一题</vt:lpstr>
      <vt:lpstr>第二题</vt:lpstr>
      <vt:lpstr>第二题</vt:lpstr>
      <vt:lpstr>第二题</vt:lpstr>
      <vt:lpstr>第二题</vt:lpstr>
      <vt:lpstr>第三题</vt:lpstr>
      <vt:lpstr>第三题</vt:lpstr>
      <vt:lpstr>第三题</vt:lpstr>
      <vt:lpstr>第二题</vt:lpstr>
      <vt:lpstr>第四题</vt:lpstr>
      <vt:lpstr>第四题</vt:lpstr>
      <vt:lpstr>第四题</vt:lpstr>
      <vt:lpstr>第五题</vt:lpstr>
      <vt:lpstr>第五题</vt:lpstr>
      <vt:lpstr>在线问答</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saikr</dc:creator>
  <cp:lastModifiedBy>TravisZ</cp:lastModifiedBy>
  <cp:revision>948</cp:revision>
  <dcterms:created xsi:type="dcterms:W3CDTF">2017-03-07T07:29:00Z</dcterms:created>
  <dcterms:modified xsi:type="dcterms:W3CDTF">2020-09-03T12:12:32Z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