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412" r:id="rId3"/>
    <p:sldId id="421" r:id="rId4"/>
    <p:sldId id="422" r:id="rId5"/>
    <p:sldId id="423" r:id="rId6"/>
    <p:sldId id="424" r:id="rId7"/>
    <p:sldId id="395" r:id="rId8"/>
    <p:sldId id="396" r:id="rId9"/>
    <p:sldId id="413" r:id="rId10"/>
    <p:sldId id="414" r:id="rId11"/>
    <p:sldId id="415" r:id="rId12"/>
    <p:sldId id="417" r:id="rId13"/>
    <p:sldId id="418" r:id="rId14"/>
    <p:sldId id="419" r:id="rId15"/>
    <p:sldId id="420" r:id="rId16"/>
    <p:sldId id="260" r:id="rId17"/>
  </p:sldIdLst>
  <p:sldSz cx="9144000" cy="5143500" type="screen16x9"/>
  <p:notesSz cx="7104063" cy="10234613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5238" autoAdjust="0"/>
  </p:normalViewPr>
  <p:slideViewPr>
    <p:cSldViewPr snapToGrid="0">
      <p:cViewPr varScale="1">
        <p:scale>
          <a:sx n="114" d="100"/>
          <a:sy n="114" d="100"/>
        </p:scale>
        <p:origin x="547" y="86"/>
      </p:cViewPr>
      <p:guideLst>
        <p:guide orient="horz" pos="1619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机器人学中的状态估计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第三次作业讲评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李衡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09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599165-D343-4788-93C4-E4D5060EEDD4}"/>
              </a:ext>
            </a:extLst>
          </p:cNvPr>
          <p:cNvSpPr txBox="1"/>
          <p:nvPr/>
        </p:nvSpPr>
        <p:spPr>
          <a:xfrm>
            <a:off x="255495" y="120664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76B7F5-ECEA-4640-BFF5-DFB5F7A0BA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8510" y="1283663"/>
            <a:ext cx="5998210" cy="34728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495D50-79A3-482E-A66D-F2DB565D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318" y="428441"/>
            <a:ext cx="2602006" cy="71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8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第三题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E1F0ED-D9D2-448E-85FA-3C799D439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37" y="864625"/>
            <a:ext cx="5143668" cy="252932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29ED999-2B64-496B-A2EB-DB6F58C9E61B}"/>
              </a:ext>
            </a:extLst>
          </p:cNvPr>
          <p:cNvSpPr/>
          <p:nvPr/>
        </p:nvSpPr>
        <p:spPr>
          <a:xfrm>
            <a:off x="342122" y="3436500"/>
            <a:ext cx="8459755" cy="1491253"/>
          </a:xfrm>
          <a:prstGeom prst="rect">
            <a:avLst/>
          </a:prstGeom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作业概况：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完成情况较好，部分作业存在细节性错误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如：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、将噪声项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与输入项</a:t>
            </a:r>
            <a:r>
              <a:rPr lang="el-GR" altLang="zh-CN" sz="1400" dirty="0">
                <a:latin typeface="微软雅黑" panose="020B0503020204020204" charset="-122"/>
                <a:ea typeface="微软雅黑" panose="020B0503020204020204" charset="-122"/>
              </a:rPr>
              <a:t>ω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搞混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 2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atan2()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求导错误 等等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证明思路：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将多个矩阵的运算合并为一个矩阵，再进行后续计算</a:t>
            </a:r>
          </a:p>
        </p:txBody>
      </p:sp>
    </p:spTree>
    <p:extLst>
      <p:ext uri="{BB962C8B-B14F-4D97-AF65-F5344CB8AC3E}">
        <p14:creationId xmlns:p14="http://schemas.microsoft.com/office/powerpoint/2010/main" val="93989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599165-D343-4788-93C4-E4D5060EEDD4}"/>
              </a:ext>
            </a:extLst>
          </p:cNvPr>
          <p:cNvSpPr txBox="1"/>
          <p:nvPr/>
        </p:nvSpPr>
        <p:spPr>
          <a:xfrm>
            <a:off x="255495" y="120664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3DA511-A403-4EC2-ABC8-15C4482D3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5096" r="869"/>
          <a:stretch/>
        </p:blipFill>
        <p:spPr>
          <a:xfrm>
            <a:off x="2514601" y="907676"/>
            <a:ext cx="2998693" cy="17947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06EF5A-FD2D-415E-8931-9D9B964A2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340" y="3003539"/>
            <a:ext cx="3959319" cy="18739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FED6B0-26C6-409A-969F-2E8F3613C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1" y="143370"/>
            <a:ext cx="1788458" cy="62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599165-D343-4788-93C4-E4D5060EEDD4}"/>
              </a:ext>
            </a:extLst>
          </p:cNvPr>
          <p:cNvSpPr txBox="1"/>
          <p:nvPr/>
        </p:nvSpPr>
        <p:spPr>
          <a:xfrm>
            <a:off x="255495" y="120664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CB634F-7625-4372-AC3B-1883AEFC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908" y="2571750"/>
            <a:ext cx="3086381" cy="24804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B75D96-83BE-4F9B-B254-84267A3C2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908" y="295835"/>
            <a:ext cx="4147445" cy="210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599165-D343-4788-93C4-E4D5060EEDD4}"/>
              </a:ext>
            </a:extLst>
          </p:cNvPr>
          <p:cNvSpPr txBox="1"/>
          <p:nvPr/>
        </p:nvSpPr>
        <p:spPr>
          <a:xfrm>
            <a:off x="255495" y="120664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04E609-B015-4778-91F4-D69B710FF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050" y="2747047"/>
            <a:ext cx="4659406" cy="5994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E5CB60-AA7E-48D7-8238-04CD9887321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24" y="2533395"/>
            <a:ext cx="2637155" cy="102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6205A6-872B-4FCF-A98A-793E778EB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66" y="483194"/>
            <a:ext cx="3166676" cy="6931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04E3EF-59EE-46C7-AD1E-79FB783077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66" y="1421676"/>
            <a:ext cx="5557534" cy="8979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E95AC0A-35A3-4333-91BC-79C04BF411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066" y="3801875"/>
            <a:ext cx="3281082" cy="10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599165-D343-4788-93C4-E4D5060EEDD4}"/>
              </a:ext>
            </a:extLst>
          </p:cNvPr>
          <p:cNvSpPr txBox="1"/>
          <p:nvPr/>
        </p:nvSpPr>
        <p:spPr>
          <a:xfrm>
            <a:off x="255495" y="120664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6AE77B-62C3-4865-99D8-0E34A9A95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6" y="672352"/>
            <a:ext cx="4581575" cy="16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4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第一题</a:t>
            </a:r>
          </a:p>
        </p:txBody>
      </p:sp>
      <p:sp>
        <p:nvSpPr>
          <p:cNvPr id="5" name="矩形 4"/>
          <p:cNvSpPr/>
          <p:nvPr/>
        </p:nvSpPr>
        <p:spPr>
          <a:xfrm>
            <a:off x="342265" y="2879090"/>
            <a:ext cx="8459470" cy="1877695"/>
          </a:xfrm>
          <a:prstGeom prst="rect">
            <a:avLst/>
          </a:prstGeom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作业概况：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完成情况较好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部分作业未完成本题的证明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证明思路：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可直接按照ppt17 页给出的思路证明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82" y="890462"/>
            <a:ext cx="5402580" cy="19202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0EDCB0-C976-4BA9-A7E8-EF73800A9E1B}"/>
              </a:ext>
            </a:extLst>
          </p:cNvPr>
          <p:cNvSpPr txBox="1"/>
          <p:nvPr/>
        </p:nvSpPr>
        <p:spPr>
          <a:xfrm>
            <a:off x="6205817" y="1462913"/>
            <a:ext cx="217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推导</a:t>
            </a:r>
            <a:r>
              <a:rPr lang="sq-AL" altLang="zh-CN" dirty="0"/>
              <a:t>EKF</a:t>
            </a:r>
            <a:r>
              <a:rPr lang="zh-CN" altLang="en-US" dirty="0"/>
              <a:t>经典表达式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26321F8-BEC6-4C1A-A6D0-1586F0F4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935" y="3102592"/>
            <a:ext cx="3162787" cy="14306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599165-D343-4788-93C4-E4D5060EEDD4}"/>
              </a:ext>
            </a:extLst>
          </p:cNvPr>
          <p:cNvSpPr txBox="1"/>
          <p:nvPr/>
        </p:nvSpPr>
        <p:spPr>
          <a:xfrm>
            <a:off x="255495" y="120664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1B0EB2-92D0-4808-832E-12BCC2BF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48" y="428441"/>
            <a:ext cx="4206463" cy="16625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6F93AB8-739B-42DE-922E-8FA9EF0531B3}"/>
              </a:ext>
            </a:extLst>
          </p:cNvPr>
          <p:cNvSpPr txBox="1"/>
          <p:nvPr/>
        </p:nvSpPr>
        <p:spPr>
          <a:xfrm>
            <a:off x="1062318" y="2191871"/>
            <a:ext cx="4840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、将等式两边展开</a:t>
            </a:r>
            <a:r>
              <a:rPr lang="en-US" altLang="zh-CN" sz="1600" dirty="0"/>
              <a:t>,</a:t>
            </a:r>
            <a:r>
              <a:rPr lang="zh-CN" altLang="en-US" sz="1600" dirty="0"/>
              <a:t>分别提取二次项及一次项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78F7C9-038E-41B3-9D65-0CA3CF97F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595" y="2668174"/>
            <a:ext cx="3753970" cy="20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599165-D343-4788-93C4-E4D5060EEDD4}"/>
              </a:ext>
            </a:extLst>
          </p:cNvPr>
          <p:cNvSpPr txBox="1"/>
          <p:nvPr/>
        </p:nvSpPr>
        <p:spPr>
          <a:xfrm>
            <a:off x="255495" y="120664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9228A7-C859-4C07-9C8D-55CF41FB7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8" y="120664"/>
            <a:ext cx="4023752" cy="286446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6DD4613-69BF-4472-BB39-59BA2D9F7816}"/>
              </a:ext>
            </a:extLst>
          </p:cNvPr>
          <p:cNvSpPr/>
          <p:nvPr/>
        </p:nvSpPr>
        <p:spPr>
          <a:xfrm>
            <a:off x="1062318" y="3064296"/>
            <a:ext cx="3366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2</a:t>
            </a:r>
            <a:r>
              <a:rPr lang="zh-CN" altLang="en-US" sz="1600" dirty="0"/>
              <a:t>、对比左右两式的二次项及一次项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91FF4C-E33E-4480-98E1-AF463F8BB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332" y="3402850"/>
            <a:ext cx="3447179" cy="16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599165-D343-4788-93C4-E4D5060EEDD4}"/>
              </a:ext>
            </a:extLst>
          </p:cNvPr>
          <p:cNvSpPr txBox="1"/>
          <p:nvPr/>
        </p:nvSpPr>
        <p:spPr>
          <a:xfrm>
            <a:off x="255495" y="120664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E61633-37FD-4472-8F34-B3707FE99FC7}"/>
              </a:ext>
            </a:extLst>
          </p:cNvPr>
          <p:cNvSpPr/>
          <p:nvPr/>
        </p:nvSpPr>
        <p:spPr>
          <a:xfrm>
            <a:off x="1008530" y="32039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3</a:t>
            </a:r>
            <a:r>
              <a:rPr lang="zh-CN" altLang="en-US" sz="1600" dirty="0"/>
              <a:t>、定义卡尔曼增益</a:t>
            </a:r>
            <a:r>
              <a:rPr lang="en-US" altLang="zh-CN" sz="1600" dirty="0"/>
              <a:t>K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5EFF3A-E612-4CF1-AC04-2DE3106BEB58}"/>
              </a:ext>
            </a:extLst>
          </p:cNvPr>
          <p:cNvSpPr/>
          <p:nvPr/>
        </p:nvSpPr>
        <p:spPr>
          <a:xfrm>
            <a:off x="999705" y="202469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4</a:t>
            </a:r>
            <a:r>
              <a:rPr lang="zh-CN" altLang="en-US" sz="1600" dirty="0"/>
              <a:t>、通过卡尔曼增益整理结果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EEBD97-7AF0-406C-8C43-DAAD6E459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4" y="721050"/>
            <a:ext cx="3563470" cy="12415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EA478F-F849-4F20-B75B-4C2F8A845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4" y="2425356"/>
            <a:ext cx="4693023" cy="24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5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599165-D343-4788-93C4-E4D5060EEDD4}"/>
              </a:ext>
            </a:extLst>
          </p:cNvPr>
          <p:cNvSpPr txBox="1"/>
          <p:nvPr/>
        </p:nvSpPr>
        <p:spPr>
          <a:xfrm>
            <a:off x="255495" y="120664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729F11-6D43-4546-BCF4-3E50F4B73957}"/>
              </a:ext>
            </a:extLst>
          </p:cNvPr>
          <p:cNvSpPr/>
          <p:nvPr/>
        </p:nvSpPr>
        <p:spPr>
          <a:xfrm>
            <a:off x="793376" y="620549"/>
            <a:ext cx="7355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整理上述结果，可得EKF 的经典形式：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C6AC23-C4D5-47C5-A30A-0E278B31114A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3376" y="1181989"/>
            <a:ext cx="3361323" cy="176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8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第二题</a:t>
            </a:r>
          </a:p>
        </p:txBody>
      </p:sp>
      <p:sp>
        <p:nvSpPr>
          <p:cNvPr id="5" name="矩形 4"/>
          <p:cNvSpPr/>
          <p:nvPr/>
        </p:nvSpPr>
        <p:spPr>
          <a:xfrm>
            <a:off x="342265" y="2724150"/>
            <a:ext cx="8459470" cy="2032635"/>
          </a:xfrm>
          <a:prstGeom prst="rect">
            <a:avLst/>
          </a:prstGeom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作业概况：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完成情况很好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证明思路：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直接将    与    代入左式中验证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06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" y="1071880"/>
            <a:ext cx="8193405" cy="1355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03157-DADC-4EEF-B4A1-E913D86894FC}"/>
                  </a:ext>
                </a:extLst>
              </p:cNvPr>
              <p:cNvSpPr txBox="1"/>
              <p:nvPr/>
            </p:nvSpPr>
            <p:spPr>
              <a:xfrm>
                <a:off x="2767570" y="3923276"/>
                <a:ext cx="248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03157-DADC-4EEF-B4A1-E913D8689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570" y="3923276"/>
                <a:ext cx="248722" cy="276999"/>
              </a:xfrm>
              <a:prstGeom prst="rect">
                <a:avLst/>
              </a:prstGeom>
              <a:blipFill>
                <a:blip r:embed="rId4"/>
                <a:stretch>
                  <a:fillRect l="-14634" r="-731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EC33C3B-ABF1-4287-82C4-AC597A5A71BB}"/>
                  </a:ext>
                </a:extLst>
              </p:cNvPr>
              <p:cNvSpPr txBox="1"/>
              <p:nvPr/>
            </p:nvSpPr>
            <p:spPr>
              <a:xfrm>
                <a:off x="2300944" y="3933120"/>
                <a:ext cx="265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EC33C3B-ABF1-4287-82C4-AC597A5A7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944" y="3933120"/>
                <a:ext cx="265393" cy="276999"/>
              </a:xfrm>
              <a:prstGeom prst="rect">
                <a:avLst/>
              </a:prstGeom>
              <a:blipFill>
                <a:blip r:embed="rId5"/>
                <a:stretch>
                  <a:fillRect l="-13636" r="-909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599165-D343-4788-93C4-E4D5060EEDD4}"/>
              </a:ext>
            </a:extLst>
          </p:cNvPr>
          <p:cNvSpPr txBox="1"/>
          <p:nvPr/>
        </p:nvSpPr>
        <p:spPr>
          <a:xfrm>
            <a:off x="255495" y="120664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9EAB6-EC03-497E-957D-A09AC20E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26" y="560036"/>
            <a:ext cx="2734515" cy="17484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657171-2020-478C-B1C3-3D242AB15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004" y="560036"/>
            <a:ext cx="2298607" cy="13961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409DD7B-D871-443C-AD95-875BB076C481}"/>
              </a:ext>
            </a:extLst>
          </p:cNvPr>
          <p:cNvSpPr txBox="1"/>
          <p:nvPr/>
        </p:nvSpPr>
        <p:spPr>
          <a:xfrm>
            <a:off x="658906" y="2456473"/>
            <a:ext cx="3137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(1)</a:t>
            </a:r>
            <a:r>
              <a:rPr lang="zh-CN" altLang="en-US" sz="1600" dirty="0"/>
              <a:t>式验证：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48AA99-3BA0-425E-93DD-999DCBAAE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547" y="2856999"/>
            <a:ext cx="7355541" cy="21658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08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599165-D343-4788-93C4-E4D5060EEDD4}"/>
              </a:ext>
            </a:extLst>
          </p:cNvPr>
          <p:cNvSpPr txBox="1"/>
          <p:nvPr/>
        </p:nvSpPr>
        <p:spPr>
          <a:xfrm>
            <a:off x="255495" y="120664"/>
            <a:ext cx="8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解答：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F27CBE-CC1B-45E4-A70E-D90DE4FB7CB6}"/>
              </a:ext>
            </a:extLst>
          </p:cNvPr>
          <p:cNvSpPr txBox="1"/>
          <p:nvPr/>
        </p:nvSpPr>
        <p:spPr>
          <a:xfrm>
            <a:off x="913638" y="620549"/>
            <a:ext cx="3137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(2)</a:t>
            </a:r>
            <a:r>
              <a:rPr lang="zh-CN" altLang="en-US" sz="1600" dirty="0"/>
              <a:t>式验证：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215EB9-B7B8-4065-B257-C7CC84B92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37" y="1151210"/>
            <a:ext cx="7773163" cy="29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53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572f0af2-435c-46e4-a0d8-9fd5068dc72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226</Words>
  <Application>Microsoft Office PowerPoint</Application>
  <PresentationFormat>全屏显示(16:9)</PresentationFormat>
  <Paragraphs>52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隶书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第一题</vt:lpstr>
      <vt:lpstr>PowerPoint 演示文稿</vt:lpstr>
      <vt:lpstr>PowerPoint 演示文稿</vt:lpstr>
      <vt:lpstr>PowerPoint 演示文稿</vt:lpstr>
      <vt:lpstr>PowerPoint 演示文稿</vt:lpstr>
      <vt:lpstr>第二题</vt:lpstr>
      <vt:lpstr>PowerPoint 演示文稿</vt:lpstr>
      <vt:lpstr>PowerPoint 演示文稿</vt:lpstr>
      <vt:lpstr>PowerPoint 演示文稿</vt:lpstr>
      <vt:lpstr>第三题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lenovo</cp:lastModifiedBy>
  <cp:revision>976</cp:revision>
  <dcterms:created xsi:type="dcterms:W3CDTF">2017-03-07T07:29:00Z</dcterms:created>
  <dcterms:modified xsi:type="dcterms:W3CDTF">2020-05-15T10:49:39Z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