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6"/>
  </p:notesMasterIdLst>
  <p:sldIdLst>
    <p:sldId id="263" r:id="rId4"/>
    <p:sldId id="265" r:id="rId5"/>
    <p:sldId id="279" r:id="rId7"/>
    <p:sldId id="266" r:id="rId8"/>
    <p:sldId id="268" r:id="rId9"/>
    <p:sldId id="269" r:id="rId10"/>
    <p:sldId id="270" r:id="rId11"/>
    <p:sldId id="271"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182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392" autoAdjust="0"/>
  </p:normalViewPr>
  <p:slideViewPr>
    <p:cSldViewPr snapToGrid="0">
      <p:cViewPr varScale="1">
        <p:scale>
          <a:sx n="85" d="100"/>
          <a:sy n="85" d="100"/>
        </p:scale>
        <p:origin x="462"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zh-CN" sz="1400" b="0" i="0" u="none" strike="noStrike" kern="1200" spc="0" baseline="0">
                <a:solidFill>
                  <a:schemeClr val="tx1">
                    <a:lumMod val="65000"/>
                    <a:lumOff val="35000"/>
                  </a:schemeClr>
                </a:solidFill>
                <a:latin typeface="+mn-lt"/>
                <a:ea typeface="+mn-ea"/>
                <a:cs typeface="+mn-cs"/>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各年龄段人数分布情况</a:t>
            </a:r>
            <a:endParaRPr lang="zh-CN" altLang="en-US" sz="1400" dirty="0">
              <a:solidFill>
                <a:schemeClr val="bg1">
                  <a:lumMod val="85000"/>
                </a:schemeClr>
              </a:solidFill>
              <a:latin typeface="微软雅黑" panose="020B0503020204020204" pitchFamily="34" charset="-122"/>
              <a:ea typeface="微软雅黑" panose="020B0503020204020204" pitchFamily="34" charset="-122"/>
            </a:endParaRPr>
          </a:p>
        </c:rich>
      </c:tx>
      <c:layout>
        <c:manualLayout>
          <c:xMode val="edge"/>
          <c:yMode val="edge"/>
          <c:x val="0.388865157776777"/>
          <c:y val="0.0218821396942014"/>
        </c:manualLayout>
      </c:layout>
      <c:overlay val="0"/>
      <c:spPr>
        <a:noFill/>
        <a:ln>
          <a:noFill/>
        </a:ln>
        <a:effectLst/>
      </c:spPr>
    </c:title>
    <c:autoTitleDeleted val="0"/>
    <c:plotArea>
      <c:layout/>
      <c:barChart>
        <c:barDir val="col"/>
        <c:grouping val="clustered"/>
        <c:varyColors val="1"/>
        <c:ser>
          <c:idx val="0"/>
          <c:order val="0"/>
          <c:tx>
            <c:strRef>
              <c:f>Sheet1!$B$1</c:f>
              <c:strCache>
                <c:ptCount val="1"/>
                <c:pt idx="0">
                  <c:v>人数</c:v>
                </c:pt>
              </c:strCache>
            </c:strRef>
          </c:tx>
          <c:spPr/>
          <c:invertIfNegative val="0"/>
          <c:dPt>
            <c:idx val="0"/>
            <c:invertIfNegative val="0"/>
            <c:bubble3D val="0"/>
            <c:spPr>
              <a:solidFill>
                <a:schemeClr val="accent1"/>
              </a:solidFill>
              <a:ln>
                <a:noFill/>
              </a:ln>
              <a:effectLst/>
            </c:spPr>
          </c:dPt>
          <c:dPt>
            <c:idx val="1"/>
            <c:invertIfNegative val="0"/>
            <c:bubble3D val="0"/>
            <c:spPr>
              <a:solidFill>
                <a:schemeClr val="accent2"/>
              </a:solidFill>
              <a:ln>
                <a:noFill/>
              </a:ln>
              <a:effectLst/>
            </c:spPr>
          </c:dPt>
          <c:dPt>
            <c:idx val="2"/>
            <c:invertIfNegative val="0"/>
            <c:bubble3D val="0"/>
            <c:spPr>
              <a:solidFill>
                <a:schemeClr val="accent1">
                  <a:lumMod val="75000"/>
                </a:schemeClr>
              </a:solidFill>
              <a:ln>
                <a:noFill/>
              </a:ln>
              <a:effectLst/>
            </c:spPr>
          </c:dPt>
          <c:dPt>
            <c:idx val="3"/>
            <c:invertIfNegative val="0"/>
            <c:bubble3D val="0"/>
            <c:spPr>
              <a:solidFill>
                <a:schemeClr val="accent4"/>
              </a:solidFill>
              <a:ln>
                <a:noFill/>
              </a:ln>
              <a:effectLst/>
            </c:spPr>
          </c:dPt>
          <c:dPt>
            <c:idx val="4"/>
            <c:invertIfNegative val="0"/>
            <c:bubble3D val="0"/>
            <c:spPr>
              <a:solidFill>
                <a:schemeClr val="accent5"/>
              </a:solidFill>
              <a:ln>
                <a:noFill/>
              </a:ln>
              <a:effectLst/>
            </c:spPr>
          </c:dPt>
          <c:dPt>
            <c:idx val="5"/>
            <c:invertIfNegative val="0"/>
            <c:bubble3D val="0"/>
            <c:spPr>
              <a:solidFill>
                <a:schemeClr val="accent6"/>
              </a:solidFill>
              <a:ln>
                <a:noFill/>
              </a:ln>
              <a:effectLst/>
            </c:spPr>
          </c:dPt>
          <c:dLbls>
            <c:delete val="1"/>
          </c:dLbls>
          <c:cat>
            <c:strRef>
              <c:f>Sheet1!$A$2:$A$7</c:f>
              <c:strCache>
                <c:ptCount val="6"/>
                <c:pt idx="0">
                  <c:v>&lt;18</c:v>
                </c:pt>
                <c:pt idx="1">
                  <c:v>19-23</c:v>
                </c:pt>
                <c:pt idx="2">
                  <c:v>24-34</c:v>
                </c:pt>
                <c:pt idx="3">
                  <c:v>35-44</c:v>
                </c:pt>
                <c:pt idx="4">
                  <c:v>45-54</c:v>
                </c:pt>
                <c:pt idx="5">
                  <c:v>&gt;55</c:v>
                </c:pt>
              </c:strCache>
            </c:strRef>
          </c:cat>
          <c:val>
            <c:numRef>
              <c:f>Sheet1!$B$2:$B$7</c:f>
              <c:numCache>
                <c:formatCode>General</c:formatCode>
                <c:ptCount val="6"/>
                <c:pt idx="0">
                  <c:v>500000</c:v>
                </c:pt>
                <c:pt idx="1">
                  <c:v>700000</c:v>
                </c:pt>
                <c:pt idx="2">
                  <c:v>800000</c:v>
                </c:pt>
                <c:pt idx="3">
                  <c:v>800000</c:v>
                </c:pt>
                <c:pt idx="4">
                  <c:v>700000</c:v>
                </c:pt>
                <c:pt idx="5">
                  <c:v>500000</c:v>
                </c:pt>
              </c:numCache>
            </c:numRef>
          </c:val>
        </c:ser>
        <c:dLbls>
          <c:showLegendKey val="0"/>
          <c:showVal val="0"/>
          <c:showCatName val="0"/>
          <c:showSerName val="0"/>
          <c:showPercent val="0"/>
          <c:showBubbleSize val="0"/>
        </c:dLbls>
        <c:gapWidth val="219"/>
        <c:overlap val="-27"/>
        <c:axId val="1486438560"/>
        <c:axId val="1486439104"/>
      </c:barChart>
      <c:catAx>
        <c:axId val="1486438560"/>
        <c:scaling>
          <c:orientation val="minMax"/>
        </c:scaling>
        <c:delete val="0"/>
        <c:axPos val="b"/>
        <c:title>
          <c:tx>
            <c:rich>
              <a:bodyPr rot="0" spcFirstLastPara="1" vertOverflow="ellipsis" vert="horz" wrap="square" anchor="ctr" anchorCtr="1"/>
              <a:lstStyle/>
              <a:p>
                <a:pPr>
                  <a:defRPr lang="zh-CN" sz="1200" b="0" i="0" u="none" strike="noStrike" kern="1200" baseline="0">
                    <a:solidFill>
                      <a:schemeClr val="bg1">
                        <a:lumMod val="85000"/>
                      </a:schemeClr>
                    </a:solidFill>
                    <a:latin typeface="微软雅黑" panose="020B0503020204020204" pitchFamily="34" charset="-122"/>
                    <a:ea typeface="微软雅黑" panose="020B0503020204020204" pitchFamily="34" charset="-122"/>
                    <a:cs typeface="+mn-cs"/>
                  </a:defRPr>
                </a:pPr>
                <a:r>
                  <a:rPr lang="zh-CN" altLang="en-US" sz="1200" b="0" dirty="0">
                    <a:solidFill>
                      <a:schemeClr val="bg1">
                        <a:lumMod val="85000"/>
                      </a:schemeClr>
                    </a:solidFill>
                    <a:latin typeface="微软雅黑" panose="020B0503020204020204" pitchFamily="34" charset="-122"/>
                    <a:ea typeface="微软雅黑" panose="020B0503020204020204" pitchFamily="34" charset="-122"/>
                  </a:rPr>
                  <a:t>年龄段</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endParaRPr>
              </a:p>
            </c:rich>
          </c:tx>
          <c:layout>
            <c:manualLayout>
              <c:xMode val="edge"/>
              <c:yMode val="edge"/>
              <c:x val="0.530686765280641"/>
              <c:y val="0.85508509912437"/>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lumMod val="85000"/>
                  </a:schemeClr>
                </a:solidFill>
                <a:latin typeface="微软雅黑" panose="020B0503020204020204" pitchFamily="34" charset="-122"/>
                <a:ea typeface="微软雅黑" panose="020B0503020204020204" pitchFamily="34" charset="-122"/>
                <a:cs typeface="+mn-cs"/>
              </a:defRPr>
            </a:pPr>
          </a:p>
        </c:txPr>
        <c:crossAx val="1486439104"/>
        <c:crosses val="autoZero"/>
        <c:auto val="1"/>
        <c:lblAlgn val="ctr"/>
        <c:lblOffset val="100"/>
        <c:noMultiLvlLbl val="0"/>
      </c:catAx>
      <c:valAx>
        <c:axId val="1486439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人数</a:t>
                </a:r>
                <a:endParaRPr lang="zh-CN" altLang="en-US" sz="1200" dirty="0">
                  <a:solidFill>
                    <a:schemeClr val="bg1">
                      <a:lumMod val="85000"/>
                    </a:schemeClr>
                  </a:solidFill>
                  <a:latin typeface="微软雅黑" panose="020B0503020204020204" pitchFamily="34" charset="-122"/>
                  <a:ea typeface="微软雅黑" panose="020B0503020204020204" pitchFamily="34" charset="-122"/>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lumMod val="85000"/>
                  </a:schemeClr>
                </a:solidFill>
                <a:latin typeface="微软雅黑" panose="020B0503020204020204" pitchFamily="34" charset="-122"/>
                <a:ea typeface="微软雅黑" panose="020B0503020204020204" pitchFamily="34" charset="-122"/>
                <a:cs typeface="+mn-cs"/>
              </a:defRPr>
            </a:pPr>
          </a:p>
        </c:txPr>
        <c:crossAx val="1486438560"/>
        <c:crosses val="autoZero"/>
        <c:crossBetween val="between"/>
      </c:valAx>
      <c:spPr>
        <a:solidFill>
          <a:schemeClr val="bg1">
            <a:alpha val="39000"/>
          </a:schemeClr>
        </a:solid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C1DA0-27DE-4995-91D6-4E0695795E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573FD-5583-488C-BB39-49745786A62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nSpc>
                <a:spcPct val="150000"/>
              </a:lnSpc>
              <a:buAutoNum type="arabicParenBoth"/>
            </a:pPr>
            <a:r>
              <a:rPr lang="zh-CN" altLang="en-US" dirty="0">
                <a:solidFill>
                  <a:schemeClr val="bg1"/>
                </a:solidFill>
                <a:latin typeface="微软雅黑" panose="020B0503020204020204" pitchFamily="34" charset="-122"/>
                <a:ea typeface="微软雅黑" panose="020B0503020204020204" pitchFamily="34" charset="-122"/>
              </a:rPr>
              <a:t>用户基本特征及行为类汇总</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这部分数据包括了用户的基本属性（性别，住处）及设备信息，还有对设备的使用行为汇总数据。在这次比赛中，我们没有过多的关注这类数据，只是尝试了异常数据清洗和缺失值填充，以及一部分构造行为数据的比例特征。</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(2) App</a:t>
            </a:r>
            <a:r>
              <a:rPr lang="zh-CN" altLang="en-US" dirty="0">
                <a:solidFill>
                  <a:schemeClr val="bg1"/>
                </a:solidFill>
                <a:latin typeface="微软雅黑" panose="020B0503020204020204" pitchFamily="34" charset="-122"/>
                <a:ea typeface="微软雅黑" panose="020B0503020204020204" pitchFamily="34" charset="-122"/>
              </a:rPr>
              <a:t>使用情况相关特征</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的相关特征包括了用户激活</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列表及</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类别列表，还有</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天的</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使用日志。激活</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列表罗列了每个用户所激活过的</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类别列表列明了每个</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的所属类别；</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使用日志中，记录了每个用户在每一天，每一个</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上的使用时长和次数，时间尺度为</a:t>
            </a:r>
            <a:r>
              <a:rPr lang="zh-CN" altLang="zh-CN" sz="1200" b="1" kern="1200" dirty="0">
                <a:solidFill>
                  <a:schemeClr val="tx1"/>
                </a:solidFill>
                <a:effectLst/>
                <a:latin typeface="+mn-lt"/>
                <a:ea typeface="+mn-ea"/>
                <a:cs typeface="+mn-cs"/>
              </a:rPr>
              <a:t>天</a:t>
            </a:r>
            <a:r>
              <a:rPr lang="zh-CN" altLang="zh-CN" sz="1200" kern="1200" dirty="0">
                <a:solidFill>
                  <a:schemeClr val="tx1"/>
                </a:solidFill>
                <a:effectLst/>
                <a:latin typeface="+mn-lt"/>
                <a:ea typeface="+mn-ea"/>
                <a:cs typeface="+mn-cs"/>
              </a:rPr>
              <a:t>，不包括具体的时分秒数据。本次比赛我们主要围绕这部分数据构造特征。</a:t>
            </a:r>
            <a:endParaRPr lang="zh-CN" altLang="zh-CN" sz="1200" kern="1200" dirty="0">
              <a:solidFill>
                <a:schemeClr val="tx1"/>
              </a:solidFill>
              <a:effectLst/>
              <a:latin typeface="+mn-lt"/>
              <a:ea typeface="+mn-ea"/>
              <a:cs typeface="+mn-cs"/>
            </a:endParaRPr>
          </a:p>
          <a:p>
            <a:pPr>
              <a:lnSpc>
                <a:spcPct val="15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F76573FD-5583-488C-BB39-49745786A62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nSpc>
                <a:spcPct val="150000"/>
              </a:lnSpc>
              <a:buAutoNum type="arabicParenBoth"/>
            </a:pPr>
            <a:r>
              <a:rPr lang="zh-CN" altLang="en-US" dirty="0">
                <a:solidFill>
                  <a:schemeClr val="bg1"/>
                </a:solidFill>
                <a:latin typeface="微软雅黑" panose="020B0503020204020204" pitchFamily="34" charset="-122"/>
                <a:ea typeface="微软雅黑" panose="020B0503020204020204" pitchFamily="34" charset="-122"/>
              </a:rPr>
              <a:t>用户基本特征及行为类汇总</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这部分数据包括了用户的基本属性（性别，住处）及设备信息，还有对设备的使用行为汇总数据。在这次比赛中，我们没有过多的关注这类数据，只是尝试了异常数据清洗和缺失值填充，以及一部分构造行为数据的比例特征。</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(2) App</a:t>
            </a:r>
            <a:r>
              <a:rPr lang="zh-CN" altLang="en-US" dirty="0">
                <a:solidFill>
                  <a:schemeClr val="bg1"/>
                </a:solidFill>
                <a:latin typeface="微软雅黑" panose="020B0503020204020204" pitchFamily="34" charset="-122"/>
                <a:ea typeface="微软雅黑" panose="020B0503020204020204" pitchFamily="34" charset="-122"/>
              </a:rPr>
              <a:t>使用情况相关特征</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的相关特征包括了用户激活</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列表及</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类别列表，还有</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天的</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使用日志。激活</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列表罗列了每个用户所激活过的</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类别列表列明了每个</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的所属类别；</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使用日志中，记录了每个用户在每一天，每一个</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上的使用时长和次数，时间尺度为</a:t>
            </a:r>
            <a:r>
              <a:rPr lang="zh-CN" altLang="zh-CN" sz="1200" b="1" kern="1200" dirty="0">
                <a:solidFill>
                  <a:schemeClr val="tx1"/>
                </a:solidFill>
                <a:effectLst/>
                <a:latin typeface="+mn-lt"/>
                <a:ea typeface="+mn-ea"/>
                <a:cs typeface="+mn-cs"/>
              </a:rPr>
              <a:t>天</a:t>
            </a:r>
            <a:r>
              <a:rPr lang="zh-CN" altLang="zh-CN" sz="1200" kern="1200" dirty="0">
                <a:solidFill>
                  <a:schemeClr val="tx1"/>
                </a:solidFill>
                <a:effectLst/>
                <a:latin typeface="+mn-lt"/>
                <a:ea typeface="+mn-ea"/>
                <a:cs typeface="+mn-cs"/>
              </a:rPr>
              <a:t>，不包括具体的时分秒数据。本次比赛我们主要围绕这部分数据构造特征。</a:t>
            </a:r>
            <a:endParaRPr lang="zh-CN" altLang="zh-CN" sz="1200" kern="1200" dirty="0">
              <a:solidFill>
                <a:schemeClr val="tx1"/>
              </a:solidFill>
              <a:effectLst/>
              <a:latin typeface="+mn-lt"/>
              <a:ea typeface="+mn-ea"/>
              <a:cs typeface="+mn-cs"/>
            </a:endParaRPr>
          </a:p>
          <a:p>
            <a:pPr>
              <a:lnSpc>
                <a:spcPct val="15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F76573FD-5583-488C-BB39-49745786A62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bg1"/>
                </a:solidFill>
                <a:latin typeface="微软雅黑" panose="020B0503020204020204" pitchFamily="34" charset="-122"/>
                <a:ea typeface="微软雅黑" panose="020B0503020204020204" pitchFamily="34" charset="-122"/>
              </a:rPr>
              <a:t>问题数据处理</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从原始数据中发现部分问题数据，如</a:t>
            </a:r>
            <a:r>
              <a:rPr lang="en-US" altLang="zh-CN" sz="1200" kern="1200" dirty="0" err="1">
                <a:solidFill>
                  <a:schemeClr val="tx1"/>
                </a:solidFill>
                <a:effectLst/>
                <a:latin typeface="+mn-lt"/>
                <a:ea typeface="+mn-ea"/>
                <a:cs typeface="+mn-cs"/>
              </a:rPr>
              <a:t>ramLeftRation</a:t>
            </a:r>
            <a:r>
              <a:rPr lang="zh-CN" altLang="zh-CN" sz="1200" kern="1200" dirty="0">
                <a:solidFill>
                  <a:schemeClr val="tx1"/>
                </a:solidFill>
                <a:effectLst/>
                <a:latin typeface="+mn-lt"/>
                <a:ea typeface="+mn-ea"/>
                <a:cs typeface="+mn-cs"/>
              </a:rPr>
              <a:t>比例存在大于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的数据和手机使用次数存在浮点数的情况，分别对其进行转换为</a:t>
            </a:r>
            <a:r>
              <a:rPr lang="en-US" altLang="zh-CN" sz="1200" kern="1200" dirty="0">
                <a:solidFill>
                  <a:schemeClr val="tx1"/>
                </a:solidFill>
                <a:effectLst/>
                <a:latin typeface="+mn-lt"/>
                <a:ea typeface="+mn-ea"/>
                <a:cs typeface="+mn-cs"/>
              </a:rPr>
              <a:t>Nan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abs(round(X))</a:t>
            </a:r>
            <a:r>
              <a:rPr lang="zh-CN" altLang="zh-CN" sz="1200" kern="1200" dirty="0">
                <a:solidFill>
                  <a:schemeClr val="tx1"/>
                </a:solidFill>
                <a:effectLst/>
                <a:latin typeface="+mn-lt"/>
                <a:ea typeface="+mn-ea"/>
                <a:cs typeface="+mn-cs"/>
              </a:rPr>
              <a:t>处理；另外发现</a:t>
            </a:r>
            <a:r>
              <a:rPr lang="en-US" altLang="zh-CN" sz="1200" kern="1200" dirty="0" err="1">
                <a:solidFill>
                  <a:schemeClr val="tx1"/>
                </a:solidFill>
                <a:effectLst/>
                <a:latin typeface="+mn-lt"/>
                <a:ea typeface="+mn-ea"/>
                <a:cs typeface="+mn-cs"/>
              </a:rPr>
              <a:t>RomCapacity</a:t>
            </a:r>
            <a:r>
              <a:rPr lang="zh-CN" altLang="zh-CN" sz="1200" kern="1200" dirty="0">
                <a:solidFill>
                  <a:schemeClr val="tx1"/>
                </a:solidFill>
                <a:effectLst/>
                <a:latin typeface="+mn-lt"/>
                <a:ea typeface="+mn-ea"/>
                <a:cs typeface="+mn-cs"/>
              </a:rPr>
              <a:t>存在一些比较特殊的值（市面上不存在的</a:t>
            </a:r>
            <a:r>
              <a:rPr lang="en-US" altLang="zh-CN" sz="1200" kern="1200" dirty="0">
                <a:solidFill>
                  <a:schemeClr val="tx1"/>
                </a:solidFill>
                <a:effectLst/>
                <a:latin typeface="+mn-lt"/>
                <a:ea typeface="+mn-ea"/>
                <a:cs typeface="+mn-cs"/>
              </a:rPr>
              <a:t>Rom</a:t>
            </a:r>
            <a:r>
              <a:rPr lang="zh-CN" altLang="zh-CN" sz="1200" kern="1200" dirty="0">
                <a:solidFill>
                  <a:schemeClr val="tx1"/>
                </a:solidFill>
                <a:effectLst/>
                <a:latin typeface="+mn-lt"/>
                <a:ea typeface="+mn-ea"/>
                <a:cs typeface="+mn-cs"/>
              </a:rPr>
              <a:t>容量），视为数据统计误差，按照实际存在的</a:t>
            </a:r>
            <a:r>
              <a:rPr lang="en-US" altLang="zh-CN" sz="1200" kern="1200" dirty="0">
                <a:solidFill>
                  <a:schemeClr val="tx1"/>
                </a:solidFill>
                <a:effectLst/>
                <a:latin typeface="+mn-lt"/>
                <a:ea typeface="+mn-ea"/>
                <a:cs typeface="+mn-cs"/>
              </a:rPr>
              <a:t>Rom</a:t>
            </a:r>
            <a:r>
              <a:rPr lang="zh-CN" altLang="zh-CN" sz="1200" kern="1200" dirty="0">
                <a:solidFill>
                  <a:schemeClr val="tx1"/>
                </a:solidFill>
                <a:effectLst/>
                <a:latin typeface="+mn-lt"/>
                <a:ea typeface="+mn-ea"/>
                <a:cs typeface="+mn-cs"/>
              </a:rPr>
              <a:t>容量主观地设置分箱间隔对其采取分箱处理。</a:t>
            </a:r>
            <a:endParaRPr lang="zh-CN" altLang="zh-CN" sz="1200" kern="1200" dirty="0">
              <a:solidFill>
                <a:schemeClr val="tx1"/>
              </a:solidFill>
              <a:effectLst/>
              <a:latin typeface="+mn-lt"/>
              <a:ea typeface="+mn-ea"/>
              <a:cs typeface="+mn-cs"/>
            </a:endParaRPr>
          </a:p>
          <a:p>
            <a:r>
              <a:rPr lang="zh-CN" altLang="en-US" dirty="0"/>
              <a:t>统计特征</a:t>
            </a:r>
            <a:endParaRPr lang="en-US" altLang="zh-CN" dirty="0"/>
          </a:p>
          <a:p>
            <a:pPr marL="285750" indent="-285750">
              <a:lnSpc>
                <a:spcPct val="150000"/>
              </a:lnSpc>
              <a:buFont typeface="Wingdings" panose="05000000000000000000"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缺失值填充</a:t>
            </a:r>
            <a:endParaRPr lang="en-US" altLang="zh-CN"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en-US" altLang="zh-CN" sz="1200" kern="1200" dirty="0">
                <a:solidFill>
                  <a:schemeClr val="tx1"/>
                </a:solidFill>
                <a:effectLst/>
                <a:latin typeface="+mn-lt"/>
                <a:ea typeface="+mn-ea"/>
                <a:cs typeface="+mn-cs"/>
              </a:rPr>
              <a:t>rom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ram</a:t>
            </a:r>
            <a:r>
              <a:rPr lang="zh-CN" altLang="zh-CN" sz="1200" kern="1200" dirty="0">
                <a:solidFill>
                  <a:schemeClr val="tx1"/>
                </a:solidFill>
                <a:effectLst/>
                <a:latin typeface="+mn-lt"/>
                <a:ea typeface="+mn-ea"/>
                <a:cs typeface="+mn-cs"/>
              </a:rPr>
              <a:t>数据中存在不少缺失值，初步尝试用均值填充，效果不佳，进而尝试采用同型号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同配色对应的数值（均值）对该部分缺失值进行填充；</a:t>
            </a:r>
            <a:endParaRPr lang="en-US" altLang="zh-CN" sz="1200" kern="1200" dirty="0">
              <a:solidFill>
                <a:schemeClr val="tx1"/>
              </a:solidFill>
              <a:effectLst/>
              <a:latin typeface="+mn-lt"/>
              <a:ea typeface="+mn-ea"/>
              <a:cs typeface="+mn-cs"/>
            </a:endParaRPr>
          </a:p>
          <a:p>
            <a:pPr marL="0" indent="0">
              <a:lnSpc>
                <a:spcPct val="150000"/>
              </a:lnSpc>
              <a:buFont typeface="Wingdings" panose="05000000000000000000" pitchFamily="2" charset="2"/>
              <a:buNone/>
            </a:pPr>
            <a:r>
              <a:rPr lang="zh-CN" altLang="zh-CN" sz="1200" kern="1200" dirty="0">
                <a:solidFill>
                  <a:schemeClr val="tx1"/>
                </a:solidFill>
                <a:effectLst/>
                <a:latin typeface="+mn-lt"/>
                <a:ea typeface="+mn-ea"/>
                <a:cs typeface="+mn-cs"/>
              </a:rPr>
              <a:t>同时通过</a:t>
            </a:r>
            <a:r>
              <a:rPr lang="en-US" altLang="zh-CN" sz="1200" kern="1200" dirty="0">
                <a:solidFill>
                  <a:schemeClr val="tx1"/>
                </a:solidFill>
                <a:effectLst/>
                <a:latin typeface="+mn-lt"/>
                <a:ea typeface="+mn-ea"/>
                <a:cs typeface="+mn-cs"/>
              </a:rPr>
              <a:t>rom/ram</a:t>
            </a:r>
            <a:r>
              <a:rPr lang="zh-CN" altLang="zh-CN" sz="1200" kern="1200" dirty="0">
                <a:solidFill>
                  <a:schemeClr val="tx1"/>
                </a:solidFill>
                <a:effectLst/>
                <a:latin typeface="+mn-lt"/>
                <a:ea typeface="+mn-ea"/>
                <a:cs typeface="+mn-cs"/>
              </a:rPr>
              <a:t>容量和</a:t>
            </a:r>
            <a:r>
              <a:rPr lang="en-US" altLang="zh-CN" sz="1200" kern="1200" dirty="0">
                <a:solidFill>
                  <a:schemeClr val="tx1"/>
                </a:solidFill>
                <a:effectLst/>
                <a:latin typeface="+mn-lt"/>
                <a:ea typeface="+mn-ea"/>
                <a:cs typeface="+mn-cs"/>
              </a:rPr>
              <a:t>ration</a:t>
            </a:r>
            <a:r>
              <a:rPr lang="zh-CN" altLang="zh-CN" sz="1200" kern="1200" dirty="0">
                <a:solidFill>
                  <a:schemeClr val="tx1"/>
                </a:solidFill>
                <a:effectLst/>
                <a:latin typeface="+mn-lt"/>
                <a:ea typeface="+mn-ea"/>
                <a:cs typeface="+mn-cs"/>
              </a:rPr>
              <a:t>补充</a:t>
            </a:r>
            <a:r>
              <a:rPr lang="en-US" altLang="zh-CN" sz="1200" kern="1200" dirty="0">
                <a:solidFill>
                  <a:schemeClr val="tx1"/>
                </a:solidFill>
                <a:effectLst/>
                <a:latin typeface="+mn-lt"/>
                <a:ea typeface="+mn-ea"/>
                <a:cs typeface="+mn-cs"/>
              </a:rPr>
              <a:t>ram/rom</a:t>
            </a:r>
            <a:r>
              <a:rPr lang="zh-CN" altLang="zh-CN" sz="1200" kern="1200" dirty="0">
                <a:solidFill>
                  <a:schemeClr val="tx1"/>
                </a:solidFill>
                <a:effectLst/>
                <a:latin typeface="+mn-lt"/>
                <a:ea typeface="+mn-ea"/>
                <a:cs typeface="+mn-cs"/>
              </a:rPr>
              <a:t>剩余容量的特征</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颜色数据降维、分类</a:t>
            </a:r>
            <a:endParaRPr lang="en-US" altLang="zh-CN"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r>
              <a:rPr lang="zh-CN" altLang="zh-CN" sz="1200" kern="1200" dirty="0">
                <a:solidFill>
                  <a:schemeClr val="tx1"/>
                </a:solidFill>
                <a:effectLst/>
                <a:latin typeface="+mn-lt"/>
                <a:ea typeface="+mn-ea"/>
                <a:cs typeface="+mn-cs"/>
              </a:rPr>
              <a:t>通过分析颜色数据可得数据中存在大量型号的配色，可能会对后续特征组合造成影响，主观地对配色进行降维操作（如玫瑰金→金）；</a:t>
            </a:r>
            <a:endParaRPr lang="en-US" altLang="zh-CN" sz="1200" kern="1200" dirty="0">
              <a:solidFill>
                <a:schemeClr val="tx1"/>
              </a:solidFill>
              <a:effectLst/>
              <a:latin typeface="+mn-lt"/>
              <a:ea typeface="+mn-ea"/>
              <a:cs typeface="+mn-cs"/>
            </a:endParaRPr>
          </a:p>
          <a:p>
            <a:pPr marL="0" indent="0">
              <a:lnSpc>
                <a:spcPct val="150000"/>
              </a:lnSpc>
              <a:buFont typeface="Wingdings" panose="05000000000000000000" pitchFamily="2" charset="2"/>
              <a:buNone/>
            </a:pPr>
            <a:r>
              <a:rPr lang="zh-CN" altLang="zh-CN" sz="1200" kern="1200" dirty="0">
                <a:solidFill>
                  <a:schemeClr val="tx1"/>
                </a:solidFill>
                <a:effectLst/>
                <a:latin typeface="+mn-lt"/>
                <a:ea typeface="+mn-ea"/>
                <a:cs typeface="+mn-cs"/>
              </a:rPr>
              <a:t>另外考虑到不同年龄段可能对手机色调有不同的偏好，进一步对手机配色进行冷暖色系分析、分类</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根据</a:t>
            </a:r>
            <a:r>
              <a:rPr lang="en-US" altLang="zh-CN" dirty="0">
                <a:solidFill>
                  <a:schemeClr val="bg1"/>
                </a:solidFill>
                <a:latin typeface="微软雅黑" panose="020B0503020204020204" pitchFamily="34" charset="-122"/>
                <a:ea typeface="微软雅黑" panose="020B0503020204020204" pitchFamily="34" charset="-122"/>
              </a:rPr>
              <a:t>Ram/Rom</a:t>
            </a:r>
            <a:r>
              <a:rPr lang="zh-CN" altLang="en-US" dirty="0">
                <a:solidFill>
                  <a:schemeClr val="bg1"/>
                </a:solidFill>
                <a:latin typeface="微软雅黑" panose="020B0503020204020204" pitchFamily="34" charset="-122"/>
                <a:ea typeface="微软雅黑" panose="020B0503020204020204" pitchFamily="34" charset="-122"/>
              </a:rPr>
              <a:t>信息对机型分档</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sz="1200" kern="1200" dirty="0">
                <a:solidFill>
                  <a:schemeClr val="tx1"/>
                </a:solidFill>
                <a:effectLst/>
                <a:latin typeface="+mn-lt"/>
                <a:ea typeface="+mn-ea"/>
                <a:cs typeface="+mn-cs"/>
              </a:rPr>
              <a:t>统计</a:t>
            </a:r>
            <a:r>
              <a:rPr lang="zh-CN" altLang="zh-CN" sz="1200" kern="1200" dirty="0">
                <a:solidFill>
                  <a:schemeClr val="tx1"/>
                </a:solidFill>
                <a:effectLst/>
                <a:latin typeface="+mn-lt"/>
                <a:ea typeface="+mn-ea"/>
                <a:cs typeface="+mn-cs"/>
              </a:rPr>
              <a:t>某一手机型号</a:t>
            </a:r>
            <a:r>
              <a:rPr lang="en-US" altLang="zh-CN" sz="1200" kern="1200" dirty="0">
                <a:solidFill>
                  <a:schemeClr val="tx1"/>
                </a:solidFill>
                <a:effectLst/>
                <a:latin typeface="+mn-lt"/>
                <a:ea typeface="+mn-ea"/>
                <a:cs typeface="+mn-cs"/>
              </a:rPr>
              <a:t>Rom/Ram</a:t>
            </a:r>
            <a:r>
              <a:rPr lang="zh-CN" altLang="zh-CN" sz="1200" kern="1200" dirty="0">
                <a:solidFill>
                  <a:schemeClr val="tx1"/>
                </a:solidFill>
                <a:effectLst/>
                <a:latin typeface="+mn-lt"/>
                <a:ea typeface="+mn-ea"/>
                <a:cs typeface="+mn-cs"/>
              </a:rPr>
              <a:t>最大最小值，进而增加</a:t>
            </a:r>
            <a:r>
              <a:rPr lang="en-US" altLang="zh-CN" sz="1200" kern="1200" dirty="0">
                <a:solidFill>
                  <a:schemeClr val="tx1"/>
                </a:solidFill>
                <a:effectLst/>
                <a:latin typeface="+mn-lt"/>
                <a:ea typeface="+mn-ea"/>
                <a:cs typeface="+mn-cs"/>
              </a:rPr>
              <a:t>rom/ram</a:t>
            </a:r>
            <a:r>
              <a:rPr lang="zh-CN" altLang="zh-CN" sz="1200" kern="1200" dirty="0">
                <a:solidFill>
                  <a:schemeClr val="tx1"/>
                </a:solidFill>
                <a:effectLst/>
                <a:latin typeface="+mn-lt"/>
                <a:ea typeface="+mn-ea"/>
                <a:cs typeface="+mn-cs"/>
              </a:rPr>
              <a:t>对最大最小容量的比例（分辨手机的档次，可能与价位有关，进而与不同年龄段人群的购买力挂钩）</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考虑到不同手机型号（价位不同）可能对应不同使用人群，做各机型的平均</a:t>
            </a:r>
            <a:r>
              <a:rPr lang="en-US" altLang="zh-CN" sz="1200" kern="1200" dirty="0" err="1">
                <a:solidFill>
                  <a:schemeClr val="tx1"/>
                </a:solidFill>
                <a:effectLst/>
                <a:latin typeface="+mn-lt"/>
                <a:ea typeface="+mn-ea"/>
                <a:cs typeface="+mn-cs"/>
              </a:rPr>
              <a:t>bootTimes</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latin typeface="微软雅黑" panose="020B0503020204020204" pitchFamily="34" charset="-122"/>
                <a:ea typeface="微软雅黑" panose="020B0503020204020204" pitchFamily="34" charset="-122"/>
              </a:rPr>
              <a:t>√各机型平均</a:t>
            </a:r>
            <a:r>
              <a:rPr lang="en-US" altLang="zh-CN" dirty="0" err="1">
                <a:solidFill>
                  <a:schemeClr val="bg1"/>
                </a:solidFill>
                <a:latin typeface="微软雅黑" panose="020B0503020204020204" pitchFamily="34" charset="-122"/>
                <a:ea typeface="微软雅黑" panose="020B0503020204020204" pitchFamily="34" charset="-122"/>
              </a:rPr>
              <a:t>fontsize</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考虑到不同的字体大小也对应不同年龄段的用户，但是</a:t>
            </a:r>
            <a:r>
              <a:rPr lang="en-US" altLang="zh-CN" sz="1200" kern="1200" dirty="0" err="1">
                <a:solidFill>
                  <a:schemeClr val="tx1"/>
                </a:solidFill>
                <a:effectLst/>
                <a:latin typeface="+mn-lt"/>
                <a:ea typeface="+mn-ea"/>
                <a:cs typeface="+mn-cs"/>
              </a:rPr>
              <a:t>fontSize</a:t>
            </a:r>
            <a:r>
              <a:rPr lang="zh-CN" altLang="zh-CN" sz="1200" kern="1200" dirty="0">
                <a:solidFill>
                  <a:schemeClr val="tx1"/>
                </a:solidFill>
                <a:effectLst/>
                <a:latin typeface="+mn-lt"/>
                <a:ea typeface="+mn-ea"/>
                <a:cs typeface="+mn-cs"/>
              </a:rPr>
              <a:t>缺失较为严重，退而求其次只对其做各机型的平均</a:t>
            </a:r>
            <a:r>
              <a:rPr lang="en-US" altLang="zh-CN" sz="1200" kern="1200" dirty="0" err="1">
                <a:solidFill>
                  <a:schemeClr val="tx1"/>
                </a:solidFill>
                <a:effectLst/>
                <a:latin typeface="+mn-lt"/>
                <a:ea typeface="+mn-ea"/>
                <a:cs typeface="+mn-cs"/>
              </a:rPr>
              <a:t>fontSize</a:t>
            </a:r>
            <a:r>
              <a:rPr lang="zh-CN" altLang="zh-CN" sz="1200" kern="1200" dirty="0">
                <a:solidFill>
                  <a:schemeClr val="tx1"/>
                </a:solidFill>
                <a:effectLst/>
                <a:latin typeface="+mn-lt"/>
                <a:ea typeface="+mn-ea"/>
                <a:cs typeface="+mn-cs"/>
              </a:rPr>
              <a:t>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latin typeface="微软雅黑" panose="020B0503020204020204" pitchFamily="34" charset="-122"/>
                <a:ea typeface="微软雅黑" panose="020B0503020204020204" pitchFamily="34" charset="-122"/>
              </a:rPr>
              <a:t>√统计</a:t>
            </a:r>
            <a:r>
              <a:rPr lang="en-US" altLang="zh-CN" dirty="0">
                <a:solidFill>
                  <a:schemeClr val="bg1"/>
                </a:solidFill>
                <a:latin typeface="微软雅黑" panose="020B0503020204020204" pitchFamily="34" charset="-122"/>
                <a:ea typeface="微软雅黑" panose="020B0503020204020204" pitchFamily="34" charset="-122"/>
              </a:rPr>
              <a:t>app</a:t>
            </a:r>
            <a:r>
              <a:rPr lang="zh-CN" altLang="en-US" dirty="0">
                <a:solidFill>
                  <a:schemeClr val="bg1"/>
                </a:solidFill>
                <a:latin typeface="微软雅黑" panose="020B0503020204020204" pitchFamily="34" charset="-122"/>
                <a:ea typeface="微软雅黑" panose="020B0503020204020204" pitchFamily="34" charset="-122"/>
              </a:rPr>
              <a:t>种类的使用时间、次数</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考虑不同年龄段对不同</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种类存在偏好，且使用总时长</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每个</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使用时间可能会存在明显差异，统计其中每个</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种类的总使用天数、总使用次数、总使用时间，并对其做</a:t>
            </a:r>
            <a:r>
              <a:rPr lang="en-US" altLang="zh-CN" sz="1200" kern="1200" dirty="0">
                <a:solidFill>
                  <a:schemeClr val="tx1"/>
                </a:solidFill>
                <a:effectLst/>
                <a:latin typeface="+mn-lt"/>
                <a:ea typeface="+mn-ea"/>
                <a:cs typeface="+mn-cs"/>
              </a:rPr>
              <a:t>skew/sum/std/median/mean/max/min</a:t>
            </a:r>
            <a:r>
              <a:rPr lang="zh-CN" altLang="zh-CN" sz="1200" kern="1200" dirty="0">
                <a:solidFill>
                  <a:schemeClr val="tx1"/>
                </a:solidFill>
                <a:effectLst/>
                <a:latin typeface="+mn-lt"/>
                <a:ea typeface="+mn-ea"/>
                <a:cs typeface="+mn-cs"/>
              </a:rPr>
              <a:t>等尝试通过不同角度”看”数据，统计每个</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种类</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天内每周七天每天对应的次数、时长；</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考虑到不同用户每次使用的时长和一天使用次数有别，统计每个用户的总</a:t>
            </a:r>
            <a:r>
              <a:rPr lang="en-US" altLang="zh-CN" sz="1200" kern="1200" dirty="0">
                <a:solidFill>
                  <a:schemeClr val="tx1"/>
                </a:solidFill>
                <a:effectLst/>
                <a:latin typeface="+mn-lt"/>
                <a:ea typeface="+mn-ea"/>
                <a:cs typeface="+mn-cs"/>
              </a:rPr>
              <a:t>duration</a:t>
            </a:r>
            <a:r>
              <a:rPr lang="zh-CN" altLang="zh-CN" sz="1200" kern="1200" dirty="0">
                <a:solidFill>
                  <a:schemeClr val="tx1"/>
                </a:solidFill>
                <a:effectLst/>
                <a:latin typeface="+mn-lt"/>
                <a:ea typeface="+mn-ea"/>
                <a:cs typeface="+mn-cs"/>
              </a:rPr>
              <a:t>和总</a:t>
            </a:r>
            <a:r>
              <a:rPr lang="en-US" altLang="zh-CN" sz="1200" kern="1200" dirty="0">
                <a:solidFill>
                  <a:schemeClr val="tx1"/>
                </a:solidFill>
                <a:effectLst/>
                <a:latin typeface="+mn-lt"/>
                <a:ea typeface="+mn-ea"/>
                <a:cs typeface="+mn-cs"/>
              </a:rPr>
              <a:t>times</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duration per time, duration per day, times per day</a:t>
            </a:r>
            <a:r>
              <a:rPr lang="zh-CN" altLang="zh-CN" sz="1200" kern="1200" dirty="0">
                <a:solidFill>
                  <a:schemeClr val="tx1"/>
                </a:solidFill>
                <a:effectLst/>
                <a:latin typeface="+mn-lt"/>
                <a:ea typeface="+mn-ea"/>
                <a:cs typeface="+mn-cs"/>
              </a:rPr>
              <a:t>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考虑到不同年龄段用户每天使用</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数量可能存在差异，细分地对用户三十天内每天使用的</a:t>
            </a:r>
            <a:r>
              <a:rPr lang="en-US" altLang="zh-CN" sz="1200" kern="1200" dirty="0">
                <a:solidFill>
                  <a:schemeClr val="tx1"/>
                </a:solidFill>
                <a:effectLst/>
                <a:latin typeface="+mn-lt"/>
                <a:ea typeface="+mn-ea"/>
                <a:cs typeface="+mn-cs"/>
              </a:rPr>
              <a:t>app</a:t>
            </a:r>
            <a:r>
              <a:rPr lang="zh-CN" altLang="zh-CN" sz="1200" kern="1200" dirty="0">
                <a:solidFill>
                  <a:schemeClr val="tx1"/>
                </a:solidFill>
                <a:effectLst/>
                <a:latin typeface="+mn-lt"/>
                <a:ea typeface="+mn-ea"/>
                <a:cs typeface="+mn-cs"/>
              </a:rPr>
              <a:t>数量作统计，进而统计每个用户每天的使用总时间和使用总次数作为判断用户相似度的特征。</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76573FD-5583-488C-BB39-49745786A62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6573FD-5583-488C-BB39-49745786A62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6573FD-5583-488C-BB39-49745786A62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初步尝试算法为基于</a:t>
            </a:r>
            <a:r>
              <a:rPr lang="en-US" altLang="zh-CN" sz="1200" kern="1200" dirty="0">
                <a:solidFill>
                  <a:schemeClr val="tx1"/>
                </a:solidFill>
                <a:effectLst/>
                <a:latin typeface="+mn-lt"/>
                <a:ea typeface="+mn-ea"/>
                <a:cs typeface="+mn-cs"/>
              </a:rPr>
              <a:t>GBDT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lightGBM</a:t>
            </a:r>
            <a:r>
              <a:rPr lang="zh-CN" altLang="zh-CN" sz="1200" kern="1200" dirty="0">
                <a:solidFill>
                  <a:schemeClr val="tx1"/>
                </a:solidFill>
                <a:effectLst/>
                <a:latin typeface="+mn-lt"/>
                <a:ea typeface="+mn-ea"/>
                <a:cs typeface="+mn-cs"/>
              </a:rPr>
              <a:t>，起初表现良好，但是训练速度较慢，导致开发周期变长，尝试新特征过于耗时，随着特征维度增加速度难以满足开发，从而寻求支持多</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CatBoost</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NN</a:t>
            </a:r>
            <a:r>
              <a:rPr lang="zh-CN" altLang="zh-CN" sz="1200" kern="1200" dirty="0">
                <a:solidFill>
                  <a:schemeClr val="tx1"/>
                </a:solidFill>
                <a:effectLst/>
                <a:latin typeface="+mn-lt"/>
                <a:ea typeface="+mn-ea"/>
                <a:cs typeface="+mn-cs"/>
              </a:rPr>
              <a:t>进行模型训练，同时结合</a:t>
            </a:r>
            <a:r>
              <a:rPr lang="en-US" altLang="zh-CN" sz="1200" kern="1200" dirty="0">
                <a:solidFill>
                  <a:schemeClr val="tx1"/>
                </a:solidFill>
                <a:effectLst/>
                <a:latin typeface="+mn-lt"/>
                <a:ea typeface="+mn-ea"/>
                <a:cs typeface="+mn-cs"/>
              </a:rPr>
              <a:t>CatBoost</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categorical feature</a:t>
            </a:r>
            <a:r>
              <a:rPr lang="zh-CN" altLang="zh-CN" sz="1200" kern="1200" dirty="0">
                <a:solidFill>
                  <a:schemeClr val="tx1"/>
                </a:solidFill>
                <a:effectLst/>
                <a:latin typeface="+mn-lt"/>
                <a:ea typeface="+mn-ea"/>
                <a:cs typeface="+mn-cs"/>
              </a:rPr>
              <a:t>处理时可较好解决当训练数据集和测试数据集数据结构和分布不一样的时候会出现的条件偏移问题</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基于</a:t>
            </a:r>
            <a:r>
              <a:rPr lang="en-US" altLang="zh-CN" sz="1200" kern="1200" dirty="0" err="1">
                <a:solidFill>
                  <a:schemeClr val="tx1"/>
                </a:solidFill>
                <a:effectLst/>
                <a:latin typeface="+mn-lt"/>
                <a:ea typeface="+mn-ea"/>
                <a:cs typeface="+mn-cs"/>
              </a:rPr>
              <a:t>gbdt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catboost</a:t>
            </a:r>
            <a:r>
              <a:rPr lang="zh-CN" altLang="zh-CN" sz="1200" kern="1200" dirty="0">
                <a:solidFill>
                  <a:schemeClr val="tx1"/>
                </a:solidFill>
                <a:effectLst/>
                <a:latin typeface="+mn-lt"/>
                <a:ea typeface="+mn-ea"/>
                <a:cs typeface="+mn-cs"/>
              </a:rPr>
              <a:t>对连续特征表现更佳</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由于</a:t>
            </a:r>
            <a:r>
              <a:rPr lang="en-US" altLang="zh-CN" sz="1200" kern="1200" dirty="0">
                <a:solidFill>
                  <a:schemeClr val="tx1"/>
                </a:solidFill>
                <a:effectLst/>
                <a:latin typeface="+mn-lt"/>
                <a:ea typeface="+mn-ea"/>
                <a:cs typeface="+mn-cs"/>
              </a:rPr>
              <a:t>NN</a:t>
            </a:r>
            <a:r>
              <a:rPr lang="zh-CN" altLang="zh-CN" sz="1200" kern="1200" dirty="0">
                <a:solidFill>
                  <a:schemeClr val="tx1"/>
                </a:solidFill>
                <a:effectLst/>
                <a:latin typeface="+mn-lt"/>
                <a:ea typeface="+mn-ea"/>
                <a:cs typeface="+mn-cs"/>
              </a:rPr>
              <a:t>对离散特征的较好处理效果，我们尝试把</a:t>
            </a:r>
            <a:r>
              <a:rPr lang="en-US" altLang="zh-CN" sz="1200" kern="1200" dirty="0">
                <a:solidFill>
                  <a:schemeClr val="tx1"/>
                </a:solidFill>
                <a:effectLst/>
                <a:latin typeface="+mn-lt"/>
                <a:ea typeface="+mn-ea"/>
                <a:cs typeface="+mn-cs"/>
              </a:rPr>
              <a:t>NN</a:t>
            </a:r>
            <a:r>
              <a:rPr lang="zh-CN" altLang="zh-CN" sz="1200" kern="1200" dirty="0">
                <a:solidFill>
                  <a:schemeClr val="tx1"/>
                </a:solidFill>
                <a:effectLst/>
                <a:latin typeface="+mn-lt"/>
                <a:ea typeface="+mn-ea"/>
                <a:cs typeface="+mn-cs"/>
              </a:rPr>
              <a:t>作为高维稀疏矩阵的降维工具，取其中间层输出作为</a:t>
            </a:r>
            <a:r>
              <a:rPr lang="en-US" altLang="zh-CN" sz="1200" kern="1200" dirty="0" err="1">
                <a:solidFill>
                  <a:schemeClr val="tx1"/>
                </a:solidFill>
                <a:effectLst/>
                <a:latin typeface="+mn-lt"/>
                <a:ea typeface="+mn-ea"/>
                <a:cs typeface="+mn-cs"/>
              </a:rPr>
              <a:t>catboost</a:t>
            </a:r>
            <a:r>
              <a:rPr lang="zh-CN" altLang="zh-CN" sz="1200" kern="1200" dirty="0">
                <a:solidFill>
                  <a:schemeClr val="tx1"/>
                </a:solidFill>
                <a:effectLst/>
                <a:latin typeface="+mn-lt"/>
                <a:ea typeface="+mn-ea"/>
                <a:cs typeface="+mn-cs"/>
              </a:rPr>
              <a:t>的新特征</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发现效果比那些无监督的降维方法好很多。</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76573FD-5583-488C-BB39-49745786A62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00E020B-0900-4221-8DAB-E20852911E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EC04EF-919F-4B40-BB94-3675A78FF8B2}"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6224" cy="786483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内容占位符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306008" cy="7929129"/>
          </a:xfrm>
          <a:prstGeom prst="rect">
            <a:avLst/>
          </a:prstGeom>
        </p:spPr>
      </p:pic>
      <p:sp>
        <p:nvSpPr>
          <p:cNvPr id="2" name="标题 1"/>
          <p:cNvSpPr>
            <a:spLocks noGrp="1"/>
          </p:cNvSpPr>
          <p:nvPr>
            <p:ph type="title"/>
          </p:nvPr>
        </p:nvSpPr>
        <p:spPr>
          <a:xfrm>
            <a:off x="838200" y="365126"/>
            <a:ext cx="10515600" cy="598702"/>
          </a:xfrm>
        </p:spPr>
        <p:txBody>
          <a:bodyPr>
            <a:normAutofit/>
          </a:bodyPr>
          <a:lstStyle>
            <a:lvl1pPr>
              <a:defRPr sz="320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149178"/>
            <a:ext cx="10515600" cy="5027785"/>
          </a:xfrm>
        </p:spPr>
        <p:txBody>
          <a:bodyPr>
            <a:normAutofit/>
          </a:bodyPr>
          <a:lstStyle>
            <a:lvl1pPr>
              <a:defRPr sz="1800">
                <a:latin typeface="微软雅黑 Light" panose="020B0502040204020203" pitchFamily="34" charset="-122"/>
                <a:ea typeface="微软雅黑 Light" panose="020B0502040204020203" pitchFamily="34" charset="-122"/>
              </a:defRPr>
            </a:lvl1pPr>
            <a:lvl2pPr>
              <a:defRPr sz="1800">
                <a:latin typeface="微软雅黑 Light" panose="020B0502040204020203" pitchFamily="34" charset="-122"/>
                <a:ea typeface="微软雅黑 Light" panose="020B0502040204020203" pitchFamily="34" charset="-122"/>
              </a:defRPr>
            </a:lvl2pPr>
            <a:lvl3pPr>
              <a:defRPr sz="1800">
                <a:latin typeface="微软雅黑 Light" panose="020B0502040204020203" pitchFamily="34" charset="-122"/>
                <a:ea typeface="微软雅黑 Light" panose="020B0502040204020203" pitchFamily="34" charset="-122"/>
              </a:defRPr>
            </a:lvl3pPr>
            <a:lvl4pPr>
              <a:defRPr sz="1800">
                <a:latin typeface="微软雅黑 Light" panose="020B0502040204020203" pitchFamily="34" charset="-122"/>
                <a:ea typeface="微软雅黑 Light" panose="020B0502040204020203" pitchFamily="34" charset="-122"/>
              </a:defRPr>
            </a:lvl4pPr>
            <a:lvl5pPr>
              <a:defRPr sz="1800">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8" name="图片 7"/>
          <p:cNvPicPr>
            <a:picLocks noChangeAspect="1"/>
          </p:cNvPicPr>
          <p:nvPr userDrawn="1"/>
        </p:nvPicPr>
        <p:blipFill>
          <a:blip r:embed="rId3"/>
          <a:stretch>
            <a:fillRect/>
          </a:stretch>
        </p:blipFill>
        <p:spPr>
          <a:xfrm>
            <a:off x="10880798" y="267665"/>
            <a:ext cx="1249920" cy="194919"/>
          </a:xfrm>
          <a:prstGeom prst="rect">
            <a:avLst/>
          </a:prstGeom>
        </p:spPr>
      </p:pic>
      <p:pic>
        <p:nvPicPr>
          <p:cNvPr id="10" name="图片 9"/>
          <p:cNvPicPr>
            <a:picLocks noChangeAspect="1"/>
          </p:cNvPicPr>
          <p:nvPr userDrawn="1"/>
        </p:nvPicPr>
        <p:blipFill>
          <a:blip r:embed="rId4" cstate="print"/>
          <a:stretch>
            <a:fillRect/>
          </a:stretch>
        </p:blipFill>
        <p:spPr>
          <a:xfrm>
            <a:off x="10794967" y="6287294"/>
            <a:ext cx="1152722" cy="25229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5" name="内容占位符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306008" cy="7929129"/>
          </a:xfrm>
          <a:prstGeom prst="rect">
            <a:avLst/>
          </a:prstGeom>
        </p:spPr>
      </p:pic>
      <p:sp>
        <p:nvSpPr>
          <p:cNvPr id="6" name="标题 1"/>
          <p:cNvSpPr>
            <a:spLocks noGrp="1"/>
          </p:cNvSpPr>
          <p:nvPr>
            <p:ph type="title" hasCustomPrompt="1"/>
          </p:nvPr>
        </p:nvSpPr>
        <p:spPr>
          <a:xfrm>
            <a:off x="838200" y="2447018"/>
            <a:ext cx="10515600" cy="1325563"/>
          </a:xfrm>
        </p:spPr>
        <p:txBody>
          <a:bodyPr>
            <a:normAutofit/>
          </a:bodyPr>
          <a:lstStyle>
            <a:lvl1pPr algn="ctr">
              <a:defRPr sz="6600" b="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r>
              <a:rPr lang="en-US" altLang="zh-CN" dirty="0"/>
              <a:t>THANK YOU</a:t>
            </a:r>
            <a:endParaRPr lang="zh-CN" altLang="en-US" dirty="0"/>
          </a:p>
        </p:txBody>
      </p:sp>
      <p:pic>
        <p:nvPicPr>
          <p:cNvPr id="7" name="图片 6"/>
          <p:cNvPicPr>
            <a:picLocks noChangeAspect="1"/>
          </p:cNvPicPr>
          <p:nvPr userDrawn="1"/>
        </p:nvPicPr>
        <p:blipFill>
          <a:blip r:embed="rId3" cstate="print"/>
          <a:stretch>
            <a:fillRect/>
          </a:stretch>
        </p:blipFill>
        <p:spPr>
          <a:xfrm>
            <a:off x="303297" y="572294"/>
            <a:ext cx="1451133" cy="31761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板式">
    <p:spTree>
      <p:nvGrpSpPr>
        <p:cNvPr id="1" name=""/>
        <p:cNvGrpSpPr/>
        <p:nvPr/>
      </p:nvGrpSpPr>
      <p:grpSpPr>
        <a:xfrm>
          <a:off x="0" y="0"/>
          <a:ext cx="0" cy="0"/>
          <a:chOff x="0" y="0"/>
          <a:chExt cx="0" cy="0"/>
        </a:xfrm>
      </p:grpSpPr>
      <p:sp>
        <p:nvSpPr>
          <p:cNvPr id="2" name="标题 1"/>
          <p:cNvSpPr>
            <a:spLocks noGrp="1"/>
          </p:cNvSpPr>
          <p:nvPr>
            <p:ph type="title"/>
          </p:nvPr>
        </p:nvSpPr>
        <p:spPr>
          <a:xfrm>
            <a:off x="533546" y="304882"/>
            <a:ext cx="10515600" cy="625539"/>
          </a:xfrm>
          <a:prstGeom prst="rect">
            <a:avLst/>
          </a:prstGeom>
        </p:spPr>
        <p:txBody>
          <a:bodyPr anchor="ctr"/>
          <a:lstStyle>
            <a:lvl1pPr algn="l">
              <a:defRPr sz="3200" b="1">
                <a:solidFill>
                  <a:schemeClr val="bg1"/>
                </a:solidFill>
                <a:latin typeface="+mj-ea"/>
                <a:ea typeface="+mj-ea"/>
              </a:defRPr>
            </a:lvl1pPr>
          </a:lstStyle>
          <a:p>
            <a:r>
              <a:rPr lang="zh-CN" altLang="en-US" dirty="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4.png"/><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E020B-0900-4221-8DAB-E20852911EB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C04EF-919F-4B40-BB94-3675A78FF8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12235815" cy="6936105"/>
          </a:xfrm>
          <a:prstGeom prst="rect">
            <a:avLst/>
          </a:prstGeom>
          <a:solidFill>
            <a:srgbClr val="171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cstate="print"/>
          <a:stretch>
            <a:fillRect/>
          </a:stretch>
        </p:blipFill>
        <p:spPr>
          <a:xfrm>
            <a:off x="11063827" y="6287294"/>
            <a:ext cx="883862" cy="193453"/>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825500" rtl="0" eaLnBrk="1" latinLnBrk="0" hangingPunct="1">
        <a:spcBef>
          <a:spcPct val="0"/>
        </a:spcBef>
        <a:buNone/>
        <a:defRPr sz="3955" kern="1200">
          <a:solidFill>
            <a:schemeClr val="tx1"/>
          </a:solidFill>
          <a:latin typeface="+mj-lt"/>
          <a:ea typeface="+mj-ea"/>
          <a:cs typeface="+mj-cs"/>
        </a:defRPr>
      </a:lvl1pPr>
    </p:titleStyle>
    <p:bodyStyle>
      <a:lvl1pPr marL="309245" indent="-309245" algn="l" defTabSz="825500" rtl="0" eaLnBrk="1" latinLnBrk="0" hangingPunct="1">
        <a:spcBef>
          <a:spcPts val="50"/>
        </a:spcBef>
        <a:buFont typeface="Arial" panose="020B0604020202020204" pitchFamily="34" charset="0"/>
        <a:buChar char="•"/>
        <a:defRPr sz="2900" kern="1200">
          <a:solidFill>
            <a:schemeClr val="tx1"/>
          </a:solidFill>
          <a:latin typeface="+mn-lt"/>
          <a:ea typeface="+mn-ea"/>
          <a:cs typeface="+mn-cs"/>
        </a:defRPr>
      </a:lvl1pPr>
      <a:lvl2pPr marL="670560" indent="-257810" algn="l" defTabSz="825500" rtl="0" eaLnBrk="1" latinLnBrk="0" hangingPunct="1">
        <a:spcBef>
          <a:spcPts val="50"/>
        </a:spcBef>
        <a:buFont typeface="Arial" panose="020B0604020202020204" pitchFamily="34" charset="0"/>
        <a:buChar char="–"/>
        <a:defRPr sz="2530" kern="1200">
          <a:solidFill>
            <a:schemeClr val="tx1"/>
          </a:solidFill>
          <a:latin typeface="+mn-lt"/>
          <a:ea typeface="+mn-ea"/>
          <a:cs typeface="+mn-cs"/>
        </a:defRPr>
      </a:lvl2pPr>
      <a:lvl3pPr marL="1031875" indent="-206375" algn="l" defTabSz="825500" rtl="0" eaLnBrk="1" latinLnBrk="0" hangingPunct="1">
        <a:spcBef>
          <a:spcPts val="50"/>
        </a:spcBef>
        <a:buFont typeface="Arial" panose="020B0604020202020204" pitchFamily="34" charset="0"/>
        <a:buChar char="•"/>
        <a:defRPr sz="2160" kern="1200">
          <a:solidFill>
            <a:schemeClr val="tx1"/>
          </a:solidFill>
          <a:latin typeface="+mn-lt"/>
          <a:ea typeface="+mn-ea"/>
          <a:cs typeface="+mn-cs"/>
        </a:defRPr>
      </a:lvl3pPr>
      <a:lvl4pPr marL="1444625" indent="-206375" algn="l" defTabSz="825500" rtl="0" eaLnBrk="1" latinLnBrk="0" hangingPunct="1">
        <a:spcBef>
          <a:spcPts val="50"/>
        </a:spcBef>
        <a:buFont typeface="Arial" panose="020B0604020202020204" pitchFamily="34" charset="0"/>
        <a:buChar char="–"/>
        <a:defRPr sz="1795" kern="1200">
          <a:solidFill>
            <a:schemeClr val="tx1"/>
          </a:solidFill>
          <a:latin typeface="+mn-lt"/>
          <a:ea typeface="+mn-ea"/>
          <a:cs typeface="+mn-cs"/>
        </a:defRPr>
      </a:lvl4pPr>
      <a:lvl5pPr marL="1857375" indent="-206375" algn="l" defTabSz="825500" rtl="0" eaLnBrk="1" latinLnBrk="0" hangingPunct="1">
        <a:spcBef>
          <a:spcPts val="50"/>
        </a:spcBef>
        <a:buFont typeface="Arial" panose="020B0604020202020204" pitchFamily="34" charset="0"/>
        <a:buChar char="»"/>
        <a:defRPr sz="1795" kern="1200">
          <a:solidFill>
            <a:schemeClr val="tx1"/>
          </a:solidFill>
          <a:latin typeface="+mn-lt"/>
          <a:ea typeface="+mn-ea"/>
          <a:cs typeface="+mn-cs"/>
        </a:defRPr>
      </a:lvl5pPr>
      <a:lvl6pPr marL="2270125" indent="-206375" algn="l" defTabSz="825500" rtl="0" eaLnBrk="1" latinLnBrk="0" hangingPunct="1">
        <a:spcBef>
          <a:spcPts val="50"/>
        </a:spcBef>
        <a:buFont typeface="Arial" panose="020B0604020202020204" pitchFamily="34" charset="0"/>
        <a:buChar char="•"/>
        <a:defRPr sz="1795" kern="1200">
          <a:solidFill>
            <a:schemeClr val="tx1"/>
          </a:solidFill>
          <a:latin typeface="+mn-lt"/>
          <a:ea typeface="+mn-ea"/>
          <a:cs typeface="+mn-cs"/>
        </a:defRPr>
      </a:lvl6pPr>
      <a:lvl7pPr marL="2682875" indent="-206375" algn="l" defTabSz="825500" rtl="0" eaLnBrk="1" latinLnBrk="0" hangingPunct="1">
        <a:spcBef>
          <a:spcPts val="50"/>
        </a:spcBef>
        <a:buFont typeface="Arial" panose="020B0604020202020204" pitchFamily="34" charset="0"/>
        <a:buChar char="•"/>
        <a:defRPr sz="1795" kern="1200">
          <a:solidFill>
            <a:schemeClr val="tx1"/>
          </a:solidFill>
          <a:latin typeface="+mn-lt"/>
          <a:ea typeface="+mn-ea"/>
          <a:cs typeface="+mn-cs"/>
        </a:defRPr>
      </a:lvl7pPr>
      <a:lvl8pPr marL="3095625" indent="-206375" algn="l" defTabSz="825500" rtl="0" eaLnBrk="1" latinLnBrk="0" hangingPunct="1">
        <a:spcBef>
          <a:spcPts val="50"/>
        </a:spcBef>
        <a:buFont typeface="Arial" panose="020B0604020202020204" pitchFamily="34" charset="0"/>
        <a:buChar char="•"/>
        <a:defRPr sz="1795" kern="1200">
          <a:solidFill>
            <a:schemeClr val="tx1"/>
          </a:solidFill>
          <a:latin typeface="+mn-lt"/>
          <a:ea typeface="+mn-ea"/>
          <a:cs typeface="+mn-cs"/>
        </a:defRPr>
      </a:lvl8pPr>
      <a:lvl9pPr marL="3507740" indent="-206375" algn="l" defTabSz="825500" rtl="0" eaLnBrk="1" latinLnBrk="0" hangingPunct="1">
        <a:spcBef>
          <a:spcPts val="50"/>
        </a:spcBef>
        <a:buFont typeface="Arial" panose="020B0604020202020204" pitchFamily="34" charset="0"/>
        <a:buChar char="•"/>
        <a:defRPr sz="1795" kern="1200">
          <a:solidFill>
            <a:schemeClr val="tx1"/>
          </a:solidFill>
          <a:latin typeface="+mn-lt"/>
          <a:ea typeface="+mn-ea"/>
          <a:cs typeface="+mn-cs"/>
        </a:defRPr>
      </a:lvl9pPr>
    </p:bodyStyle>
    <p:otherStyle>
      <a:defPPr>
        <a:defRPr lang="zh-CN"/>
      </a:defPPr>
      <a:lvl1pPr marL="0" algn="l" defTabSz="825500" rtl="0" eaLnBrk="1" latinLnBrk="0" hangingPunct="1">
        <a:defRPr sz="1635" kern="1200">
          <a:solidFill>
            <a:schemeClr val="tx1"/>
          </a:solidFill>
          <a:latin typeface="+mn-lt"/>
          <a:ea typeface="+mn-ea"/>
          <a:cs typeface="+mn-cs"/>
        </a:defRPr>
      </a:lvl1pPr>
      <a:lvl2pPr marL="412750" algn="l" defTabSz="825500" rtl="0" eaLnBrk="1" latinLnBrk="0" hangingPunct="1">
        <a:defRPr sz="1635" kern="1200">
          <a:solidFill>
            <a:schemeClr val="tx1"/>
          </a:solidFill>
          <a:latin typeface="+mn-lt"/>
          <a:ea typeface="+mn-ea"/>
          <a:cs typeface="+mn-cs"/>
        </a:defRPr>
      </a:lvl2pPr>
      <a:lvl3pPr marL="825500" algn="l" defTabSz="825500" rtl="0" eaLnBrk="1" latinLnBrk="0" hangingPunct="1">
        <a:defRPr sz="1635" kern="1200">
          <a:solidFill>
            <a:schemeClr val="tx1"/>
          </a:solidFill>
          <a:latin typeface="+mn-lt"/>
          <a:ea typeface="+mn-ea"/>
          <a:cs typeface="+mn-cs"/>
        </a:defRPr>
      </a:lvl3pPr>
      <a:lvl4pPr marL="1238250" algn="l" defTabSz="825500" rtl="0" eaLnBrk="1" latinLnBrk="0" hangingPunct="1">
        <a:defRPr sz="1635" kern="1200">
          <a:solidFill>
            <a:schemeClr val="tx1"/>
          </a:solidFill>
          <a:latin typeface="+mn-lt"/>
          <a:ea typeface="+mn-ea"/>
          <a:cs typeface="+mn-cs"/>
        </a:defRPr>
      </a:lvl4pPr>
      <a:lvl5pPr marL="1651000" algn="l" defTabSz="825500" rtl="0" eaLnBrk="1" latinLnBrk="0" hangingPunct="1">
        <a:defRPr sz="1635" kern="1200">
          <a:solidFill>
            <a:schemeClr val="tx1"/>
          </a:solidFill>
          <a:latin typeface="+mn-lt"/>
          <a:ea typeface="+mn-ea"/>
          <a:cs typeface="+mn-cs"/>
        </a:defRPr>
      </a:lvl5pPr>
      <a:lvl6pPr marL="2063115" algn="l" defTabSz="825500" rtl="0" eaLnBrk="1" latinLnBrk="0" hangingPunct="1">
        <a:defRPr sz="1635" kern="1200">
          <a:solidFill>
            <a:schemeClr val="tx1"/>
          </a:solidFill>
          <a:latin typeface="+mn-lt"/>
          <a:ea typeface="+mn-ea"/>
          <a:cs typeface="+mn-cs"/>
        </a:defRPr>
      </a:lvl6pPr>
      <a:lvl7pPr marL="2476500" algn="l" defTabSz="825500" rtl="0" eaLnBrk="1" latinLnBrk="0" hangingPunct="1">
        <a:defRPr sz="1635" kern="1200">
          <a:solidFill>
            <a:schemeClr val="tx1"/>
          </a:solidFill>
          <a:latin typeface="+mn-lt"/>
          <a:ea typeface="+mn-ea"/>
          <a:cs typeface="+mn-cs"/>
        </a:defRPr>
      </a:lvl7pPr>
      <a:lvl8pPr marL="2888615" algn="l" defTabSz="825500" rtl="0" eaLnBrk="1" latinLnBrk="0" hangingPunct="1">
        <a:defRPr sz="1635" kern="1200">
          <a:solidFill>
            <a:schemeClr val="tx1"/>
          </a:solidFill>
          <a:latin typeface="+mn-lt"/>
          <a:ea typeface="+mn-ea"/>
          <a:cs typeface="+mn-cs"/>
        </a:defRPr>
      </a:lvl8pPr>
      <a:lvl9pPr marL="3302000" algn="l" defTabSz="825500" rtl="0" eaLnBrk="1" latinLnBrk="0" hangingPunct="1">
        <a:defRPr sz="16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7"/>
          <p:cNvSpPr/>
          <p:nvPr/>
        </p:nvSpPr>
        <p:spPr>
          <a:xfrm>
            <a:off x="7887401" y="2075632"/>
            <a:ext cx="4027848" cy="2131730"/>
          </a:xfrm>
          <a:prstGeom prst="roundRect">
            <a:avLst/>
          </a:prstGeom>
          <a:solidFill>
            <a:schemeClr val="bg1">
              <a:alpha val="21000"/>
            </a:schemeClr>
          </a:solidFill>
          <a:ln w="317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 name="文本框 6"/>
          <p:cNvSpPr txBox="1"/>
          <p:nvPr/>
        </p:nvSpPr>
        <p:spPr>
          <a:xfrm>
            <a:off x="865551" y="1664065"/>
            <a:ext cx="6718920"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赛</a:t>
            </a:r>
            <a:r>
              <a:rPr lang="zh-CN" altLang="en-US" sz="2400" dirty="0" smtClean="0">
                <a:solidFill>
                  <a:schemeClr val="bg1"/>
                </a:solidFill>
                <a:latin typeface="微软雅黑" panose="020B0503020204020204" pitchFamily="34" charset="-122"/>
                <a:ea typeface="微软雅黑" panose="020B0503020204020204" pitchFamily="34" charset="-122"/>
              </a:rPr>
              <a:t>题</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bg1"/>
                </a:solidFill>
              </a:rPr>
              <a:t>        </a:t>
            </a:r>
            <a:r>
              <a:rPr lang="zh-CN" altLang="en-US" dirty="0" smtClean="0">
                <a:solidFill>
                  <a:schemeClr val="bg1"/>
                </a:solidFill>
                <a:latin typeface="+mj-ea"/>
                <a:ea typeface="+mj-ea"/>
              </a:rPr>
              <a:t>根据用户的手机使用行为习惯来预估用户所处的年龄段。年龄共有</a:t>
            </a:r>
            <a:r>
              <a:rPr lang="en-US" altLang="zh-CN" dirty="0" smtClean="0">
                <a:solidFill>
                  <a:schemeClr val="bg1"/>
                </a:solidFill>
                <a:latin typeface="+mj-ea"/>
                <a:ea typeface="+mj-ea"/>
              </a:rPr>
              <a:t>6</a:t>
            </a:r>
            <a:r>
              <a:rPr lang="zh-CN" altLang="en-US" dirty="0" smtClean="0">
                <a:solidFill>
                  <a:schemeClr val="bg1"/>
                </a:solidFill>
                <a:latin typeface="+mj-ea"/>
                <a:ea typeface="+mj-ea"/>
              </a:rPr>
              <a:t>种划分，代表不同的年龄段。</a:t>
            </a:r>
            <a:endParaRPr lang="en-US" altLang="zh-CN" sz="2400" dirty="0">
              <a:solidFill>
                <a:schemeClr val="bg1"/>
              </a:solidFill>
              <a:latin typeface="+mj-ea"/>
              <a:ea typeface="+mj-ea"/>
            </a:endParaRPr>
          </a:p>
        </p:txBody>
      </p:sp>
      <p:sp>
        <p:nvSpPr>
          <p:cNvPr id="8" name="文本框 7"/>
          <p:cNvSpPr txBox="1"/>
          <p:nvPr/>
        </p:nvSpPr>
        <p:spPr>
          <a:xfrm>
            <a:off x="865551" y="3611099"/>
            <a:ext cx="6703607"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solidFill>
                  <a:schemeClr val="bg1"/>
                </a:solidFill>
                <a:latin typeface="微软雅黑" panose="020B0503020204020204" pitchFamily="34" charset="-122"/>
                <a:ea typeface="微软雅黑" panose="020B0503020204020204" pitchFamily="34" charset="-122"/>
              </a:rPr>
              <a:t>思路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mj-ea"/>
                <a:ea typeface="+mj-ea"/>
              </a:rPr>
              <a:t>不同年龄段的用户有不同的</a:t>
            </a:r>
            <a:r>
              <a:rPr lang="en-US" altLang="zh-CN" dirty="0" smtClean="0">
                <a:solidFill>
                  <a:schemeClr val="bg1"/>
                </a:solidFill>
                <a:latin typeface="+mj-ea"/>
                <a:ea typeface="+mj-ea"/>
              </a:rPr>
              <a:t>APP</a:t>
            </a:r>
            <a:r>
              <a:rPr lang="zh-CN" altLang="en-US" dirty="0" smtClean="0">
                <a:solidFill>
                  <a:schemeClr val="bg1"/>
                </a:solidFill>
                <a:latin typeface="+mj-ea"/>
                <a:ea typeface="+mj-ea"/>
              </a:rPr>
              <a:t>偏好和使用习惯。因此赛题的重点在于如何从</a:t>
            </a:r>
            <a:r>
              <a:rPr lang="en-US" altLang="zh-CN" dirty="0" smtClean="0">
                <a:solidFill>
                  <a:schemeClr val="bg1"/>
                </a:solidFill>
                <a:latin typeface="+mj-ea"/>
                <a:ea typeface="+mj-ea"/>
              </a:rPr>
              <a:t>APP</a:t>
            </a:r>
            <a:r>
              <a:rPr lang="zh-CN" altLang="en-US" dirty="0" smtClean="0">
                <a:solidFill>
                  <a:schemeClr val="bg1"/>
                </a:solidFill>
                <a:latin typeface="+mj-ea"/>
                <a:ea typeface="+mj-ea"/>
              </a:rPr>
              <a:t>列表和使用行为中挖掘特征。</a:t>
            </a:r>
            <a:endParaRPr lang="zh-CN" altLang="en-US" dirty="0">
              <a:solidFill>
                <a:schemeClr val="bg1"/>
              </a:solidFill>
              <a:latin typeface="+mj-ea"/>
              <a:ea typeface="+mj-ea"/>
            </a:endParaRPr>
          </a:p>
        </p:txBody>
      </p:sp>
      <p:sp>
        <p:nvSpPr>
          <p:cNvPr id="5" name="矩形: 圆角 7"/>
          <p:cNvSpPr/>
          <p:nvPr/>
        </p:nvSpPr>
        <p:spPr>
          <a:xfrm>
            <a:off x="8089354" y="2265879"/>
            <a:ext cx="1526881" cy="699796"/>
          </a:xfrm>
          <a:prstGeom prst="roundRect">
            <a:avLst/>
          </a:prstGeom>
          <a:solidFill>
            <a:schemeClr val="bg1">
              <a:alpha val="21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mj-ea"/>
                <a:ea typeface="+mj-ea"/>
              </a:rPr>
              <a:t>设备信息</a:t>
            </a:r>
            <a:endParaRPr lang="zh-CN" altLang="en-US" dirty="0">
              <a:latin typeface="+mj-ea"/>
              <a:ea typeface="+mj-ea"/>
            </a:endParaRPr>
          </a:p>
        </p:txBody>
      </p:sp>
      <p:sp>
        <p:nvSpPr>
          <p:cNvPr id="9" name="矩形: 圆角 7"/>
          <p:cNvSpPr/>
          <p:nvPr/>
        </p:nvSpPr>
        <p:spPr>
          <a:xfrm>
            <a:off x="9934477" y="2252002"/>
            <a:ext cx="1812478" cy="699796"/>
          </a:xfrm>
          <a:prstGeom prst="roundRect">
            <a:avLst/>
          </a:prstGeom>
          <a:solidFill>
            <a:schemeClr val="bg1">
              <a:alpha val="21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APP</a:t>
            </a:r>
            <a:r>
              <a:rPr lang="zh-CN" altLang="en-US" dirty="0" smtClean="0">
                <a:latin typeface="+mj-ea"/>
                <a:ea typeface="+mj-ea"/>
              </a:rPr>
              <a:t>激活列表</a:t>
            </a:r>
            <a:endParaRPr lang="zh-CN" altLang="en-US" dirty="0">
              <a:latin typeface="+mj-ea"/>
              <a:ea typeface="+mj-ea"/>
            </a:endParaRPr>
          </a:p>
        </p:txBody>
      </p:sp>
      <p:sp>
        <p:nvSpPr>
          <p:cNvPr id="10" name="矩形: 圆角 7"/>
          <p:cNvSpPr/>
          <p:nvPr/>
        </p:nvSpPr>
        <p:spPr>
          <a:xfrm>
            <a:off x="8089354" y="3383434"/>
            <a:ext cx="1526881" cy="699796"/>
          </a:xfrm>
          <a:prstGeom prst="roundRect">
            <a:avLst/>
          </a:prstGeom>
          <a:solidFill>
            <a:schemeClr val="bg1">
              <a:alpha val="21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APP</a:t>
            </a:r>
            <a:r>
              <a:rPr lang="zh-CN" altLang="en-US" dirty="0" smtClean="0">
                <a:latin typeface="+mj-ea"/>
                <a:ea typeface="+mj-ea"/>
              </a:rPr>
              <a:t>类别</a:t>
            </a:r>
            <a:endParaRPr lang="zh-CN" altLang="en-US" dirty="0">
              <a:latin typeface="+mj-ea"/>
              <a:ea typeface="+mj-ea"/>
            </a:endParaRPr>
          </a:p>
        </p:txBody>
      </p:sp>
      <p:sp>
        <p:nvSpPr>
          <p:cNvPr id="12" name="矩形: 圆角 7"/>
          <p:cNvSpPr/>
          <p:nvPr/>
        </p:nvSpPr>
        <p:spPr>
          <a:xfrm>
            <a:off x="9934477" y="3360891"/>
            <a:ext cx="1812478" cy="699796"/>
          </a:xfrm>
          <a:prstGeom prst="roundRect">
            <a:avLst/>
          </a:prstGeom>
          <a:solidFill>
            <a:schemeClr val="bg1">
              <a:alpha val="21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ea"/>
                <a:ea typeface="+mj-ea"/>
              </a:rPr>
              <a:t>APP</a:t>
            </a:r>
            <a:r>
              <a:rPr lang="zh-CN" altLang="en-US" dirty="0" smtClean="0">
                <a:latin typeface="+mj-ea"/>
                <a:ea typeface="+mj-ea"/>
              </a:rPr>
              <a:t>使用行为</a:t>
            </a:r>
            <a:endParaRPr lang="zh-CN" altLang="en-US" dirty="0">
              <a:latin typeface="+mj-ea"/>
              <a:ea typeface="+mj-ea"/>
            </a:endParaRPr>
          </a:p>
        </p:txBody>
      </p:sp>
      <p:sp>
        <p:nvSpPr>
          <p:cNvPr id="14" name="矩形: 圆角 7"/>
          <p:cNvSpPr/>
          <p:nvPr/>
        </p:nvSpPr>
        <p:spPr>
          <a:xfrm>
            <a:off x="9137884" y="5090483"/>
            <a:ext cx="1526881" cy="699796"/>
          </a:xfrm>
          <a:prstGeom prst="roundRect">
            <a:avLst/>
          </a:prstGeom>
          <a:solidFill>
            <a:schemeClr val="bg1">
              <a:alpha val="21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rPr>
              <a:t>用户</a:t>
            </a:r>
            <a:r>
              <a:rPr lang="zh-CN" altLang="en-US" dirty="0" smtClean="0">
                <a:latin typeface="+mj-ea"/>
              </a:rPr>
              <a:t>年龄</a:t>
            </a:r>
            <a:r>
              <a:rPr lang="zh-CN" altLang="en-US" dirty="0">
                <a:latin typeface="+mj-ea"/>
              </a:rPr>
              <a:t>段</a:t>
            </a:r>
            <a:endParaRPr lang="zh-CN" altLang="en-US" dirty="0">
              <a:latin typeface="+mj-ea"/>
            </a:endParaRPr>
          </a:p>
        </p:txBody>
      </p:sp>
      <p:sp>
        <p:nvSpPr>
          <p:cNvPr id="15" name="右箭头 14"/>
          <p:cNvSpPr/>
          <p:nvPr/>
        </p:nvSpPr>
        <p:spPr>
          <a:xfrm rot="5400000">
            <a:off x="9570893" y="4534042"/>
            <a:ext cx="660860" cy="210443"/>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137884" y="4476091"/>
            <a:ext cx="646331" cy="369332"/>
          </a:xfrm>
          <a:prstGeom prst="rect">
            <a:avLst/>
          </a:prstGeom>
        </p:spPr>
        <p:txBody>
          <a:bodyPr wrap="none">
            <a:spAutoFit/>
          </a:bodyPr>
          <a:lstStyle/>
          <a:p>
            <a:pPr algn="ctr"/>
            <a:r>
              <a:rPr lang="zh-CN" altLang="en-US" b="1" dirty="0" smtClean="0">
                <a:solidFill>
                  <a:schemeClr val="bg1"/>
                </a:solidFill>
                <a:latin typeface="+mj-ea"/>
              </a:rPr>
              <a:t>预测</a:t>
            </a:r>
            <a:endParaRPr lang="zh-CN" altLang="en-US" b="1" dirty="0">
              <a:solidFill>
                <a:schemeClr val="bg1"/>
              </a:solidFill>
              <a:latin typeface="+mj-ea"/>
            </a:endParaRPr>
          </a:p>
        </p:txBody>
      </p:sp>
      <p:sp>
        <p:nvSpPr>
          <p:cNvPr id="16" name="标题 2"/>
          <p:cNvSpPr>
            <a:spLocks noGrp="1"/>
          </p:cNvSpPr>
          <p:nvPr>
            <p:ph type="title"/>
          </p:nvPr>
        </p:nvSpPr>
        <p:spPr>
          <a:xfrm>
            <a:off x="838200" y="365126"/>
            <a:ext cx="10515600" cy="598702"/>
          </a:xfrm>
        </p:spPr>
        <p:txBody>
          <a:bodyPr/>
          <a:lstStyle/>
          <a:p>
            <a:r>
              <a:rPr lang="zh-CN" altLang="en-US" dirty="0">
                <a:latin typeface="微软雅黑" panose="020B0503020204020204" pitchFamily="34" charset="-122"/>
              </a:rPr>
              <a:t>赛题理解</a:t>
            </a:r>
            <a:endParaRPr lang="zh-CN" altLang="en-US"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18267" y="1582885"/>
            <a:ext cx="4035079"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400" dirty="0" smtClean="0">
                <a:solidFill>
                  <a:schemeClr val="bg1"/>
                </a:solidFill>
                <a:latin typeface="微软雅黑" panose="020B0503020204020204" pitchFamily="34" charset="-122"/>
                <a:ea typeface="微软雅黑" panose="020B0503020204020204" pitchFamily="34" charset="-122"/>
              </a:rPr>
              <a:t>数据总</a:t>
            </a:r>
            <a:r>
              <a:rPr lang="zh-CN" altLang="en-US" sz="2400" dirty="0">
                <a:solidFill>
                  <a:schemeClr val="bg1"/>
                </a:solidFill>
                <a:latin typeface="微软雅黑" panose="020B0503020204020204" pitchFamily="34" charset="-122"/>
                <a:ea typeface="微软雅黑" panose="020B0503020204020204" pitchFamily="34" charset="-122"/>
              </a:rPr>
              <a:t>览</a:t>
            </a:r>
            <a:endParaRPr lang="en-US" altLang="zh-CN" sz="2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rPr>
              <a:t>用户基本特征及行为类汇总</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(2) App</a:t>
            </a:r>
            <a:r>
              <a:rPr lang="zh-CN" altLang="en-US" sz="2000" dirty="0">
                <a:solidFill>
                  <a:schemeClr val="bg1"/>
                </a:solidFill>
                <a:latin typeface="微软雅黑" panose="020B0503020204020204" pitchFamily="34" charset="-122"/>
                <a:ea typeface="微软雅黑" panose="020B0503020204020204" pitchFamily="34" charset="-122"/>
              </a:rPr>
              <a:t>使用情况相关特征</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5921829" y="2110177"/>
            <a:ext cx="5671524" cy="394931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0"/>
            <a:endCxn id="12" idx="2"/>
          </p:cNvCxnSpPr>
          <p:nvPr/>
        </p:nvCxnSpPr>
        <p:spPr>
          <a:xfrm>
            <a:off x="8757591" y="2110177"/>
            <a:ext cx="0" cy="39493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028415" y="2222374"/>
            <a:ext cx="2646878" cy="338554"/>
          </a:xfrm>
          <a:prstGeom prst="rect">
            <a:avLst/>
          </a:prstGeom>
          <a:noFill/>
        </p:spPr>
        <p:txBody>
          <a:bodyPr wrap="none" rtlCol="0">
            <a:spAutoFit/>
          </a:bodyPr>
          <a:lstStyle/>
          <a:p>
            <a:r>
              <a:rPr lang="zh-CN" altLang="en-US" sz="1600" dirty="0" smtClean="0">
                <a:solidFill>
                  <a:schemeClr val="bg1"/>
                </a:solidFill>
              </a:rPr>
              <a:t>用户基本特征及行为类特征</a:t>
            </a:r>
            <a:endParaRPr lang="zh-CN" altLang="en-US" sz="1600" dirty="0">
              <a:solidFill>
                <a:schemeClr val="bg1"/>
              </a:solidFill>
            </a:endParaRPr>
          </a:p>
        </p:txBody>
      </p:sp>
      <p:sp>
        <p:nvSpPr>
          <p:cNvPr id="15" name="文本框 14"/>
          <p:cNvSpPr txBox="1"/>
          <p:nvPr/>
        </p:nvSpPr>
        <p:spPr>
          <a:xfrm>
            <a:off x="9101051" y="2242713"/>
            <a:ext cx="2190023" cy="338554"/>
          </a:xfrm>
          <a:prstGeom prst="rect">
            <a:avLst/>
          </a:prstGeom>
          <a:noFill/>
        </p:spPr>
        <p:txBody>
          <a:bodyPr wrap="none" rtlCol="0">
            <a:spAutoFit/>
          </a:bodyPr>
          <a:lstStyle/>
          <a:p>
            <a:r>
              <a:rPr lang="en-US" altLang="zh-CN" sz="1600" dirty="0" smtClean="0">
                <a:solidFill>
                  <a:schemeClr val="bg1"/>
                </a:solidFill>
              </a:rPr>
              <a:t>App</a:t>
            </a:r>
            <a:r>
              <a:rPr lang="zh-CN" altLang="en-US" sz="1600" dirty="0" smtClean="0">
                <a:solidFill>
                  <a:schemeClr val="bg1"/>
                </a:solidFill>
              </a:rPr>
              <a:t>使用情况相关特征</a:t>
            </a:r>
            <a:endParaRPr lang="zh-CN" altLang="en-US" sz="1600" dirty="0">
              <a:solidFill>
                <a:schemeClr val="bg1"/>
              </a:solidFill>
            </a:endParaRPr>
          </a:p>
        </p:txBody>
      </p:sp>
      <p:sp>
        <p:nvSpPr>
          <p:cNvPr id="16" name="圆角矩形 15"/>
          <p:cNvSpPr/>
          <p:nvPr/>
        </p:nvSpPr>
        <p:spPr>
          <a:xfrm>
            <a:off x="6398660" y="2785102"/>
            <a:ext cx="2087952" cy="734886"/>
          </a:xfrm>
          <a:prstGeom prst="roundRect">
            <a:avLst/>
          </a:prstGeom>
          <a:solidFill>
            <a:srgbClr val="5B9BD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6811694" y="2785102"/>
            <a:ext cx="1261884" cy="307777"/>
          </a:xfrm>
          <a:prstGeom prst="rect">
            <a:avLst/>
          </a:prstGeom>
          <a:noFill/>
        </p:spPr>
        <p:txBody>
          <a:bodyPr wrap="none" rtlCol="0">
            <a:spAutoFit/>
          </a:bodyPr>
          <a:lstStyle/>
          <a:p>
            <a:r>
              <a:rPr lang="zh-CN" altLang="en-US" sz="1400" dirty="0" smtClean="0">
                <a:solidFill>
                  <a:schemeClr val="bg1"/>
                </a:solidFill>
              </a:rPr>
              <a:t>用户基本信息</a:t>
            </a:r>
            <a:endParaRPr lang="zh-CN" altLang="en-US" sz="1400" dirty="0">
              <a:solidFill>
                <a:schemeClr val="bg1"/>
              </a:solidFill>
            </a:endParaRPr>
          </a:p>
        </p:txBody>
      </p:sp>
      <p:sp>
        <p:nvSpPr>
          <p:cNvPr id="18" name="文本框 17"/>
          <p:cNvSpPr txBox="1"/>
          <p:nvPr/>
        </p:nvSpPr>
        <p:spPr>
          <a:xfrm>
            <a:off x="6537580" y="3152545"/>
            <a:ext cx="1810111" cy="276999"/>
          </a:xfrm>
          <a:prstGeom prst="rect">
            <a:avLst/>
          </a:prstGeom>
          <a:noFill/>
        </p:spPr>
        <p:txBody>
          <a:bodyPr wrap="none" rtlCol="0">
            <a:spAutoFit/>
          </a:bodyPr>
          <a:lstStyle/>
          <a:p>
            <a:r>
              <a:rPr lang="zh-CN" altLang="en-US" sz="1200" dirty="0" smtClean="0">
                <a:solidFill>
                  <a:schemeClr val="bg1"/>
                </a:solidFill>
              </a:rPr>
              <a:t>性别 城市 设备信息</a:t>
            </a:r>
            <a:r>
              <a:rPr lang="en-US" altLang="zh-CN" sz="1200" dirty="0" smtClean="0">
                <a:solidFill>
                  <a:schemeClr val="bg1"/>
                </a:solidFill>
              </a:rPr>
              <a:t>……</a:t>
            </a:r>
            <a:endParaRPr lang="zh-CN" altLang="en-US" sz="1200" dirty="0">
              <a:solidFill>
                <a:schemeClr val="bg1"/>
              </a:solidFill>
            </a:endParaRPr>
          </a:p>
        </p:txBody>
      </p:sp>
      <p:sp>
        <p:nvSpPr>
          <p:cNvPr id="19" name="圆角矩形 18"/>
          <p:cNvSpPr/>
          <p:nvPr/>
        </p:nvSpPr>
        <p:spPr>
          <a:xfrm>
            <a:off x="6398660" y="4601869"/>
            <a:ext cx="2087952" cy="1115420"/>
          </a:xfrm>
          <a:prstGeom prst="roundRect">
            <a:avLst/>
          </a:prstGeom>
          <a:solidFill>
            <a:srgbClr val="5B9BD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6721926" y="4622609"/>
            <a:ext cx="1441420" cy="307777"/>
          </a:xfrm>
          <a:prstGeom prst="rect">
            <a:avLst/>
          </a:prstGeom>
          <a:noFill/>
        </p:spPr>
        <p:txBody>
          <a:bodyPr wrap="none" rtlCol="0">
            <a:spAutoFit/>
          </a:bodyPr>
          <a:lstStyle/>
          <a:p>
            <a:r>
              <a:rPr lang="zh-CN" altLang="en-US" sz="1400" dirty="0" smtClean="0">
                <a:solidFill>
                  <a:schemeClr val="bg1"/>
                </a:solidFill>
              </a:rPr>
              <a:t>用户行为类汇总</a:t>
            </a:r>
            <a:endParaRPr lang="zh-CN" altLang="en-US" sz="1400" dirty="0">
              <a:solidFill>
                <a:schemeClr val="bg1"/>
              </a:solidFill>
            </a:endParaRPr>
          </a:p>
        </p:txBody>
      </p:sp>
      <p:sp>
        <p:nvSpPr>
          <p:cNvPr id="21" name="文本框 20"/>
          <p:cNvSpPr txBox="1"/>
          <p:nvPr/>
        </p:nvSpPr>
        <p:spPr>
          <a:xfrm>
            <a:off x="6868552" y="5000672"/>
            <a:ext cx="1453467" cy="646331"/>
          </a:xfrm>
          <a:prstGeom prst="rect">
            <a:avLst/>
          </a:prstGeom>
          <a:noFill/>
        </p:spPr>
        <p:txBody>
          <a:bodyPr wrap="square" rtlCol="0">
            <a:spAutoFit/>
          </a:bodyPr>
          <a:lstStyle/>
          <a:p>
            <a:r>
              <a:rPr lang="zh-CN" altLang="en-US" sz="1200" dirty="0" smtClean="0">
                <a:solidFill>
                  <a:schemeClr val="bg1"/>
                </a:solidFill>
              </a:rPr>
              <a:t>开机次数  </a:t>
            </a:r>
            <a:r>
              <a:rPr lang="en-US" altLang="zh-CN" sz="1200" dirty="0" smtClean="0">
                <a:solidFill>
                  <a:schemeClr val="bg1"/>
                </a:solidFill>
              </a:rPr>
              <a:t>AFunctionTimes ……</a:t>
            </a:r>
            <a:endParaRPr lang="zh-CN" altLang="en-US" sz="1200" dirty="0">
              <a:solidFill>
                <a:schemeClr val="bg1"/>
              </a:solidFill>
            </a:endParaRPr>
          </a:p>
        </p:txBody>
      </p:sp>
      <p:sp>
        <p:nvSpPr>
          <p:cNvPr id="22" name="圆角矩形 21"/>
          <p:cNvSpPr/>
          <p:nvPr/>
        </p:nvSpPr>
        <p:spPr>
          <a:xfrm>
            <a:off x="9152088" y="3039350"/>
            <a:ext cx="2087952" cy="654135"/>
          </a:xfrm>
          <a:prstGeom prst="roundRect">
            <a:avLst/>
          </a:prstGeom>
          <a:solidFill>
            <a:srgbClr val="5B9BD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9764695" y="3237515"/>
            <a:ext cx="862737" cy="307777"/>
          </a:xfrm>
          <a:prstGeom prst="rect">
            <a:avLst/>
          </a:prstGeom>
          <a:noFill/>
        </p:spPr>
        <p:txBody>
          <a:bodyPr wrap="none" rtlCol="0">
            <a:spAutoFit/>
          </a:bodyPr>
          <a:lstStyle/>
          <a:p>
            <a:r>
              <a:rPr lang="en-US" altLang="zh-CN" sz="1400" dirty="0" smtClean="0">
                <a:solidFill>
                  <a:schemeClr val="bg1"/>
                </a:solidFill>
              </a:rPr>
              <a:t>App</a:t>
            </a:r>
            <a:r>
              <a:rPr lang="zh-CN" altLang="en-US" sz="1400" dirty="0" smtClean="0">
                <a:solidFill>
                  <a:schemeClr val="bg1"/>
                </a:solidFill>
              </a:rPr>
              <a:t>类别</a:t>
            </a:r>
            <a:endParaRPr lang="zh-CN" altLang="en-US" sz="1400" dirty="0">
              <a:solidFill>
                <a:schemeClr val="bg1"/>
              </a:solidFill>
            </a:endParaRPr>
          </a:p>
        </p:txBody>
      </p:sp>
      <p:sp>
        <p:nvSpPr>
          <p:cNvPr id="24" name="圆角矩形 23"/>
          <p:cNvSpPr/>
          <p:nvPr/>
        </p:nvSpPr>
        <p:spPr>
          <a:xfrm>
            <a:off x="9167597" y="4320845"/>
            <a:ext cx="2087952" cy="1011936"/>
          </a:xfrm>
          <a:prstGeom prst="roundRect">
            <a:avLst/>
          </a:prstGeom>
          <a:solidFill>
            <a:srgbClr val="5B9BD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9568328" y="4341585"/>
            <a:ext cx="1255472" cy="307777"/>
          </a:xfrm>
          <a:prstGeom prst="rect">
            <a:avLst/>
          </a:prstGeom>
          <a:noFill/>
        </p:spPr>
        <p:txBody>
          <a:bodyPr wrap="none" rtlCol="0">
            <a:spAutoFit/>
          </a:bodyPr>
          <a:lstStyle/>
          <a:p>
            <a:r>
              <a:rPr lang="en-US" altLang="zh-CN" sz="1400" dirty="0" smtClean="0">
                <a:solidFill>
                  <a:schemeClr val="bg1"/>
                </a:solidFill>
              </a:rPr>
              <a:t>App</a:t>
            </a:r>
            <a:r>
              <a:rPr lang="zh-CN" altLang="en-US" sz="1400" dirty="0" smtClean="0">
                <a:solidFill>
                  <a:schemeClr val="bg1"/>
                </a:solidFill>
              </a:rPr>
              <a:t>使用信息</a:t>
            </a:r>
            <a:endParaRPr lang="zh-CN" altLang="en-US" sz="1400" dirty="0">
              <a:solidFill>
                <a:schemeClr val="bg1"/>
              </a:solidFill>
            </a:endParaRPr>
          </a:p>
        </p:txBody>
      </p:sp>
      <p:sp>
        <p:nvSpPr>
          <p:cNvPr id="26" name="文本框 25"/>
          <p:cNvSpPr txBox="1"/>
          <p:nvPr/>
        </p:nvSpPr>
        <p:spPr>
          <a:xfrm>
            <a:off x="9478816" y="4716310"/>
            <a:ext cx="1453467" cy="461665"/>
          </a:xfrm>
          <a:prstGeom prst="rect">
            <a:avLst/>
          </a:prstGeom>
          <a:noFill/>
        </p:spPr>
        <p:txBody>
          <a:bodyPr wrap="square" rtlCol="0">
            <a:spAutoFit/>
          </a:bodyPr>
          <a:lstStyle/>
          <a:p>
            <a:r>
              <a:rPr lang="en-US" altLang="zh-CN" sz="1200" dirty="0" smtClean="0">
                <a:solidFill>
                  <a:schemeClr val="bg1"/>
                </a:solidFill>
              </a:rPr>
              <a:t>30</a:t>
            </a:r>
            <a:r>
              <a:rPr lang="zh-CN" altLang="en-US" sz="1200" dirty="0" smtClean="0">
                <a:solidFill>
                  <a:schemeClr val="bg1"/>
                </a:solidFill>
              </a:rPr>
              <a:t>天内每天使用次数及时长</a:t>
            </a:r>
            <a:endParaRPr lang="zh-CN" altLang="en-US" sz="1200" dirty="0">
              <a:solidFill>
                <a:schemeClr val="bg1"/>
              </a:solidFill>
            </a:endParaRPr>
          </a:p>
        </p:txBody>
      </p:sp>
      <p:sp>
        <p:nvSpPr>
          <p:cNvPr id="27" name="圆角矩形 26"/>
          <p:cNvSpPr/>
          <p:nvPr/>
        </p:nvSpPr>
        <p:spPr>
          <a:xfrm>
            <a:off x="6398660" y="3693485"/>
            <a:ext cx="2087952" cy="734886"/>
          </a:xfrm>
          <a:prstGeom prst="roundRect">
            <a:avLst/>
          </a:prstGeom>
          <a:solidFill>
            <a:srgbClr val="5B9BD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6811694" y="3880381"/>
            <a:ext cx="1560042" cy="307777"/>
          </a:xfrm>
          <a:prstGeom prst="rect">
            <a:avLst/>
          </a:prstGeom>
          <a:noFill/>
        </p:spPr>
        <p:txBody>
          <a:bodyPr wrap="none" rtlCol="0">
            <a:spAutoFit/>
          </a:bodyPr>
          <a:lstStyle/>
          <a:p>
            <a:r>
              <a:rPr lang="zh-CN" altLang="en-US" sz="1400" dirty="0" smtClean="0">
                <a:solidFill>
                  <a:schemeClr val="bg1"/>
                </a:solidFill>
              </a:rPr>
              <a:t>用户激活过的</a:t>
            </a:r>
            <a:r>
              <a:rPr lang="en-US" altLang="zh-CN" sz="1400" dirty="0" smtClean="0">
                <a:solidFill>
                  <a:schemeClr val="bg1"/>
                </a:solidFill>
              </a:rPr>
              <a:t>app</a:t>
            </a:r>
            <a:endParaRPr lang="zh-CN" altLang="en-US" sz="1400" dirty="0">
              <a:solidFill>
                <a:schemeClr val="bg1"/>
              </a:solidFill>
            </a:endParaRPr>
          </a:p>
        </p:txBody>
      </p:sp>
      <p:sp>
        <p:nvSpPr>
          <p:cNvPr id="29" name="右箭头 28"/>
          <p:cNvSpPr/>
          <p:nvPr/>
        </p:nvSpPr>
        <p:spPr>
          <a:xfrm>
            <a:off x="8491228" y="3955706"/>
            <a:ext cx="660860" cy="210443"/>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1" name="图表 30"/>
          <p:cNvGraphicFramePr/>
          <p:nvPr/>
        </p:nvGraphicFramePr>
        <p:xfrm>
          <a:off x="741239" y="3511461"/>
          <a:ext cx="3855626" cy="2837850"/>
        </p:xfrm>
        <a:graphic>
          <a:graphicData uri="http://schemas.openxmlformats.org/drawingml/2006/chart">
            <c:chart xmlns:c="http://schemas.openxmlformats.org/drawingml/2006/chart" xmlns:r="http://schemas.openxmlformats.org/officeDocument/2006/relationships" r:id="rId1"/>
          </a:graphicData>
        </a:graphic>
      </p:graphicFrame>
      <p:sp>
        <p:nvSpPr>
          <p:cNvPr id="32" name="标题 2"/>
          <p:cNvSpPr>
            <a:spLocks noGrp="1"/>
          </p:cNvSpPr>
          <p:nvPr>
            <p:ph type="title"/>
          </p:nvPr>
        </p:nvSpPr>
        <p:spPr>
          <a:xfrm>
            <a:off x="838200" y="365126"/>
            <a:ext cx="10515600" cy="598702"/>
          </a:xfrm>
        </p:spPr>
        <p:txBody>
          <a:bodyPr/>
          <a:lstStyle/>
          <a:p>
            <a:r>
              <a:rPr lang="zh-CN" altLang="en-US" dirty="0" smtClean="0">
                <a:latin typeface="微软雅黑" panose="020B0503020204020204" pitchFamily="34" charset="-122"/>
              </a:rPr>
              <a:t>数据探索</a:t>
            </a:r>
            <a:endParaRPr lang="zh-CN" altLang="en-US"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50434" y="1499231"/>
            <a:ext cx="3243196" cy="113505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探索性</a:t>
            </a:r>
            <a:r>
              <a:rPr lang="zh-CN" altLang="en-US" sz="2400" dirty="0" smtClean="0">
                <a:solidFill>
                  <a:schemeClr val="bg1"/>
                </a:solidFill>
                <a:latin typeface="微软雅黑" panose="020B0503020204020204" pitchFamily="34" charset="-122"/>
                <a:ea typeface="微软雅黑" panose="020B0503020204020204" pitchFamily="34" charset="-122"/>
              </a:rPr>
              <a:t>分析与</a:t>
            </a:r>
            <a:r>
              <a:rPr lang="zh-CN" altLang="en-US" sz="2400" dirty="0">
                <a:solidFill>
                  <a:schemeClr val="bg1"/>
                </a:solidFill>
                <a:latin typeface="微软雅黑" panose="020B0503020204020204" pitchFamily="34" charset="-122"/>
                <a:ea typeface="微软雅黑" panose="020B0503020204020204" pitchFamily="34" charset="-122"/>
              </a:rPr>
              <a:t>预处理</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50433" y="2273588"/>
            <a:ext cx="8824545" cy="923330"/>
          </a:xfrm>
          <a:prstGeom prst="rect">
            <a:avLst/>
          </a:prstGeom>
        </p:spPr>
        <p:txBody>
          <a:bodyPr wrap="square">
            <a:spAutoFit/>
          </a:bodyPr>
          <a:lstStyle/>
          <a:p>
            <a:pP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rPr>
              <a:t>(1) </a:t>
            </a:r>
            <a:r>
              <a:rPr lang="zh-CN" altLang="en-US" dirty="0" smtClean="0">
                <a:solidFill>
                  <a:schemeClr val="bg1"/>
                </a:solidFill>
                <a:latin typeface="微软雅黑" panose="020B0503020204020204" pitchFamily="34" charset="-122"/>
                <a:ea typeface="微软雅黑" panose="020B0503020204020204" pitchFamily="34" charset="-122"/>
              </a:rPr>
              <a:t>缺失</a:t>
            </a:r>
            <a:r>
              <a:rPr lang="zh-CN" altLang="en-US" dirty="0">
                <a:solidFill>
                  <a:schemeClr val="bg1"/>
                </a:solidFill>
                <a:latin typeface="微软雅黑" panose="020B0503020204020204" pitchFamily="34" charset="-122"/>
                <a:ea typeface="微软雅黑" panose="020B0503020204020204" pitchFamily="34" charset="-122"/>
              </a:rPr>
              <a:t>值填充</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     用户设备数据存在较多缺失值。我们对缺失值进行了</a:t>
            </a:r>
            <a:r>
              <a:rPr lang="en-US" altLang="zh-CN" dirty="0" smtClean="0">
                <a:solidFill>
                  <a:schemeClr val="bg1"/>
                </a:solidFill>
                <a:latin typeface="微软雅黑" panose="020B0503020204020204" pitchFamily="34" charset="-122"/>
                <a:ea typeface="微软雅黑" panose="020B0503020204020204" pitchFamily="34" charset="-122"/>
              </a:rPr>
              <a:t>0/</a:t>
            </a:r>
            <a:r>
              <a:rPr lang="zh-CN" altLang="en-US" dirty="0" smtClean="0">
                <a:solidFill>
                  <a:schemeClr val="bg1"/>
                </a:solidFill>
                <a:latin typeface="微软雅黑" panose="020B0503020204020204" pitchFamily="34" charset="-122"/>
                <a:ea typeface="微软雅黑" panose="020B0503020204020204" pitchFamily="34" charset="-122"/>
              </a:rPr>
              <a:t>均值填充和中位数填充。</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650434" y="3894148"/>
            <a:ext cx="8145758" cy="2169825"/>
          </a:xfrm>
          <a:prstGeom prst="rect">
            <a:avLst/>
          </a:prstGeom>
        </p:spPr>
        <p:txBody>
          <a:bodyPr wrap="square">
            <a:spAutoFit/>
          </a:bodyPr>
          <a:lstStyle/>
          <a:p>
            <a:pP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rPr>
              <a:t>(2) </a:t>
            </a:r>
            <a:r>
              <a:rPr lang="zh-CN" altLang="en-US" dirty="0" smtClean="0">
                <a:solidFill>
                  <a:schemeClr val="bg1"/>
                </a:solidFill>
                <a:latin typeface="微软雅黑" panose="020B0503020204020204" pitchFamily="34" charset="-122"/>
                <a:ea typeface="微软雅黑" panose="020B0503020204020204" pitchFamily="34" charset="-122"/>
              </a:rPr>
              <a:t>异常值处理</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rPr>
              <a:t>     APP</a:t>
            </a:r>
            <a:r>
              <a:rPr lang="zh-CN" altLang="en-US" dirty="0" smtClean="0">
                <a:solidFill>
                  <a:schemeClr val="bg1"/>
                </a:solidFill>
                <a:latin typeface="微软雅黑" panose="020B0503020204020204" pitchFamily="34" charset="-122"/>
                <a:ea typeface="微软雅黑" panose="020B0503020204020204" pitchFamily="34" charset="-122"/>
              </a:rPr>
              <a:t>行为数据中，存在着使用时长为</a:t>
            </a:r>
            <a:r>
              <a:rPr lang="en-US" altLang="zh-CN" dirty="0" smtClean="0">
                <a:solidFill>
                  <a:schemeClr val="bg1"/>
                </a:solidFill>
                <a:latin typeface="微软雅黑" panose="020B0503020204020204" pitchFamily="34" charset="-122"/>
                <a:ea typeface="微软雅黑" panose="020B0503020204020204" pitchFamily="34" charset="-122"/>
              </a:rPr>
              <a:t>86400s</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24h) </a:t>
            </a:r>
            <a:r>
              <a:rPr lang="zh-CN" altLang="en-US" dirty="0" smtClean="0">
                <a:solidFill>
                  <a:schemeClr val="bg1"/>
                </a:solidFill>
                <a:latin typeface="微软雅黑" panose="020B0503020204020204" pitchFamily="34" charset="-122"/>
                <a:ea typeface="微软雅黑" panose="020B0503020204020204" pitchFamily="34" charset="-122"/>
              </a:rPr>
              <a:t>的数据，这些</a:t>
            </a:r>
            <a:r>
              <a:rPr lang="en-US" altLang="zh-CN" dirty="0" smtClean="0">
                <a:solidFill>
                  <a:schemeClr val="bg1"/>
                </a:solidFill>
                <a:latin typeface="微软雅黑" panose="020B0503020204020204" pitchFamily="34" charset="-122"/>
                <a:ea typeface="微软雅黑" panose="020B0503020204020204" pitchFamily="34" charset="-122"/>
              </a:rPr>
              <a:t>app</a:t>
            </a:r>
            <a:r>
              <a:rPr lang="zh-CN" altLang="en-US" dirty="0" smtClean="0">
                <a:solidFill>
                  <a:schemeClr val="bg1"/>
                </a:solidFill>
                <a:latin typeface="微软雅黑" panose="020B0503020204020204" pitchFamily="34" charset="-122"/>
                <a:ea typeface="微软雅黑" panose="020B0503020204020204" pitchFamily="34" charset="-122"/>
              </a:rPr>
              <a:t>可能只是全天在后台运行而非用户真正的使用时间；还有使用时间（</a:t>
            </a:r>
            <a:r>
              <a:rPr lang="en-US" altLang="zh-CN" dirty="0" smtClean="0">
                <a:solidFill>
                  <a:schemeClr val="bg1"/>
                </a:solidFill>
                <a:latin typeface="微软雅黑" panose="020B0503020204020204" pitchFamily="34" charset="-122"/>
                <a:ea typeface="微软雅黑" panose="020B0503020204020204" pitchFamily="34" charset="-122"/>
              </a:rPr>
              <a:t>s</a:t>
            </a:r>
            <a:r>
              <a:rPr lang="zh-CN" altLang="en-US" dirty="0" smtClean="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&lt;= </a:t>
            </a:r>
            <a:r>
              <a:rPr lang="zh-CN" altLang="en-US" dirty="0" smtClean="0">
                <a:solidFill>
                  <a:schemeClr val="bg1"/>
                </a:solidFill>
                <a:latin typeface="微软雅黑" panose="020B0503020204020204" pitchFamily="34" charset="-122"/>
                <a:ea typeface="微软雅黑" panose="020B0503020204020204" pitchFamily="34" charset="-122"/>
              </a:rPr>
              <a:t>打开次数的</a:t>
            </a:r>
            <a:r>
              <a:rPr lang="en-US" altLang="zh-CN" dirty="0" smtClean="0">
                <a:solidFill>
                  <a:schemeClr val="bg1"/>
                </a:solidFill>
                <a:latin typeface="微软雅黑" panose="020B0503020204020204" pitchFamily="34" charset="-122"/>
                <a:ea typeface="微软雅黑" panose="020B0503020204020204" pitchFamily="34" charset="-122"/>
              </a:rPr>
              <a:t>APP</a:t>
            </a:r>
            <a:r>
              <a:rPr lang="zh-CN" altLang="en-US" dirty="0" smtClean="0">
                <a:solidFill>
                  <a:schemeClr val="bg1"/>
                </a:solidFill>
                <a:latin typeface="微软雅黑" panose="020B0503020204020204" pitchFamily="34" charset="-122"/>
                <a:ea typeface="微软雅黑" panose="020B0503020204020204" pitchFamily="34" charset="-122"/>
              </a:rPr>
              <a:t>，这部分可能是因为用户误操作造成的。因此我们剔除了这部分数据。</a:t>
            </a:r>
            <a:endParaRPr lang="zh-CN" altLang="en-US" dirty="0"/>
          </a:p>
        </p:txBody>
      </p:sp>
      <p:sp>
        <p:nvSpPr>
          <p:cNvPr id="17" name="标题 2"/>
          <p:cNvSpPr>
            <a:spLocks noGrp="1"/>
          </p:cNvSpPr>
          <p:nvPr>
            <p:ph type="title"/>
          </p:nvPr>
        </p:nvSpPr>
        <p:spPr>
          <a:xfrm>
            <a:off x="838200" y="365126"/>
            <a:ext cx="10515600" cy="598702"/>
          </a:xfrm>
        </p:spPr>
        <p:txBody>
          <a:bodyPr/>
          <a:lstStyle/>
          <a:p>
            <a:r>
              <a:rPr lang="zh-CN" altLang="en-US" dirty="0" smtClean="0">
                <a:latin typeface="微软雅黑" panose="020B0503020204020204" pitchFamily="34" charset="-122"/>
              </a:rPr>
              <a:t>数据探索</a:t>
            </a:r>
            <a:endParaRPr lang="zh-CN" altLang="en-US"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38200" y="1406708"/>
            <a:ext cx="1795684" cy="64633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400" dirty="0" smtClean="0">
                <a:solidFill>
                  <a:schemeClr val="bg1"/>
                </a:solidFill>
                <a:latin typeface="微软雅黑" panose="020B0503020204020204" pitchFamily="34" charset="-122"/>
                <a:ea typeface="微软雅黑" panose="020B0503020204020204" pitchFamily="34" charset="-122"/>
              </a:rPr>
              <a:t>统计</a:t>
            </a:r>
            <a:r>
              <a:rPr lang="zh-CN" altLang="en-US" sz="2400" dirty="0">
                <a:solidFill>
                  <a:schemeClr val="bg1"/>
                </a:solidFill>
                <a:latin typeface="微软雅黑" panose="020B0503020204020204" pitchFamily="34" charset="-122"/>
                <a:ea typeface="微软雅黑" panose="020B0503020204020204" pitchFamily="34" charset="-122"/>
              </a:rPr>
              <a:t>特征 </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124800" y="2053039"/>
            <a:ext cx="7301144"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smtClean="0">
                <a:solidFill>
                  <a:schemeClr val="bg1"/>
                </a:solidFill>
                <a:latin typeface="+mj-ea"/>
                <a:ea typeface="+mj-ea"/>
              </a:rPr>
              <a:t>usage</a:t>
            </a:r>
            <a:r>
              <a:rPr lang="zh-CN" altLang="en-US" sz="2000" dirty="0" smtClean="0">
                <a:solidFill>
                  <a:schemeClr val="bg1"/>
                </a:solidFill>
                <a:latin typeface="+mj-ea"/>
                <a:ea typeface="+mj-ea"/>
              </a:rPr>
              <a:t>表中</a:t>
            </a:r>
            <a:r>
              <a:rPr lang="en-US" altLang="zh-CN" sz="2000" dirty="0" smtClean="0">
                <a:solidFill>
                  <a:schemeClr val="bg1"/>
                </a:solidFill>
                <a:latin typeface="+mj-ea"/>
                <a:ea typeface="+mj-ea"/>
              </a:rPr>
              <a:t>30</a:t>
            </a:r>
            <a:r>
              <a:rPr lang="zh-CN" altLang="en-US" sz="2000" dirty="0" smtClean="0">
                <a:solidFill>
                  <a:schemeClr val="bg1"/>
                </a:solidFill>
                <a:latin typeface="+mj-ea"/>
                <a:ea typeface="+mj-ea"/>
              </a:rPr>
              <a:t>天和每周</a:t>
            </a:r>
            <a:r>
              <a:rPr lang="en-US" altLang="zh-CN" sz="2000" dirty="0" smtClean="0">
                <a:solidFill>
                  <a:schemeClr val="bg1"/>
                </a:solidFill>
                <a:latin typeface="+mj-ea"/>
                <a:ea typeface="+mj-ea"/>
              </a:rPr>
              <a:t>7</a:t>
            </a:r>
            <a:r>
              <a:rPr lang="zh-CN" altLang="en-US" sz="2000" dirty="0" smtClean="0">
                <a:solidFill>
                  <a:schemeClr val="bg1"/>
                </a:solidFill>
                <a:latin typeface="+mj-ea"/>
                <a:ea typeface="+mj-ea"/>
              </a:rPr>
              <a:t>天用户的使用时长、次数、使用天数和</a:t>
            </a:r>
            <a:r>
              <a:rPr lang="en-US" altLang="zh-CN" sz="2000" dirty="0" smtClean="0">
                <a:solidFill>
                  <a:schemeClr val="bg1"/>
                </a:solidFill>
                <a:latin typeface="+mj-ea"/>
                <a:ea typeface="+mj-ea"/>
              </a:rPr>
              <a:t>app</a:t>
            </a:r>
            <a:r>
              <a:rPr lang="zh-CN" altLang="en-US" sz="2000" dirty="0" smtClean="0">
                <a:solidFill>
                  <a:schemeClr val="bg1"/>
                </a:solidFill>
                <a:latin typeface="+mj-ea"/>
                <a:ea typeface="+mj-ea"/>
              </a:rPr>
              <a:t>数量；</a:t>
            </a:r>
            <a:endParaRPr lang="en-US" altLang="zh-CN" sz="2000" dirty="0" smtClean="0">
              <a:solidFill>
                <a:schemeClr val="bg1"/>
              </a:solidFill>
              <a:latin typeface="+mj-ea"/>
              <a:ea typeface="+mj-ea"/>
            </a:endParaRPr>
          </a:p>
          <a:p>
            <a:pPr marL="285750" indent="-285750">
              <a:lnSpc>
                <a:spcPct val="150000"/>
              </a:lnSpc>
              <a:buFont typeface="Arial" panose="020B0604020202020204" pitchFamily="34" charset="0"/>
              <a:buChar char="•"/>
            </a:pPr>
            <a:r>
              <a:rPr lang="zh-CN" altLang="en-US" sz="2000" dirty="0" smtClean="0">
                <a:solidFill>
                  <a:schemeClr val="bg1"/>
                </a:solidFill>
                <a:latin typeface="+mj-ea"/>
                <a:ea typeface="+mj-ea"/>
              </a:rPr>
              <a:t>根据用户使用</a:t>
            </a:r>
            <a:r>
              <a:rPr lang="en-US" altLang="zh-CN" sz="2000" dirty="0" smtClean="0">
                <a:solidFill>
                  <a:schemeClr val="bg1"/>
                </a:solidFill>
                <a:latin typeface="+mj-ea"/>
                <a:ea typeface="+mj-ea"/>
              </a:rPr>
              <a:t>app</a:t>
            </a:r>
            <a:r>
              <a:rPr lang="zh-CN" altLang="en-US" sz="2000" dirty="0" smtClean="0">
                <a:solidFill>
                  <a:schemeClr val="bg1"/>
                </a:solidFill>
                <a:latin typeface="+mj-ea"/>
                <a:ea typeface="+mj-ea"/>
              </a:rPr>
              <a:t>类别统计用户对该类别</a:t>
            </a:r>
            <a:r>
              <a:rPr lang="en-US" altLang="zh-CN" sz="2000" dirty="0" smtClean="0">
                <a:solidFill>
                  <a:schemeClr val="bg1"/>
                </a:solidFill>
                <a:latin typeface="+mj-ea"/>
                <a:ea typeface="+mj-ea"/>
              </a:rPr>
              <a:t>app</a:t>
            </a:r>
            <a:r>
              <a:rPr lang="zh-CN" altLang="en-US" sz="2000" dirty="0" smtClean="0">
                <a:solidFill>
                  <a:schemeClr val="bg1"/>
                </a:solidFill>
                <a:latin typeface="+mj-ea"/>
                <a:ea typeface="+mj-ea"/>
              </a:rPr>
              <a:t>的使用时长、次数和天数；</a:t>
            </a:r>
            <a:endParaRPr lang="en-US" altLang="zh-CN" sz="2000" dirty="0" smtClean="0">
              <a:solidFill>
                <a:schemeClr val="bg1"/>
              </a:solidFill>
              <a:latin typeface="+mj-ea"/>
              <a:ea typeface="+mj-ea"/>
            </a:endParaRPr>
          </a:p>
          <a:p>
            <a:pPr marL="285750" indent="-285750">
              <a:lnSpc>
                <a:spcPct val="150000"/>
              </a:lnSpc>
              <a:buFont typeface="Arial" panose="020B0604020202020204" pitchFamily="34" charset="0"/>
              <a:buChar char="•"/>
            </a:pPr>
            <a:r>
              <a:rPr lang="zh-CN" altLang="en-US" sz="2000" dirty="0" smtClean="0">
                <a:solidFill>
                  <a:schemeClr val="bg1"/>
                </a:solidFill>
                <a:latin typeface="+mj-ea"/>
                <a:ea typeface="+mj-ea"/>
              </a:rPr>
              <a:t>用户使用每个</a:t>
            </a:r>
            <a:r>
              <a:rPr lang="en-US" altLang="zh-CN" sz="2000" dirty="0" smtClean="0">
                <a:solidFill>
                  <a:schemeClr val="bg1"/>
                </a:solidFill>
                <a:latin typeface="+mj-ea"/>
                <a:ea typeface="+mj-ea"/>
              </a:rPr>
              <a:t>APP</a:t>
            </a:r>
            <a:r>
              <a:rPr lang="zh-CN" altLang="en-US" sz="2000" dirty="0" smtClean="0">
                <a:solidFill>
                  <a:schemeClr val="bg1"/>
                </a:solidFill>
                <a:latin typeface="+mj-ea"/>
                <a:ea typeface="+mj-ea"/>
              </a:rPr>
              <a:t>时间和次数的</a:t>
            </a:r>
            <a:r>
              <a:rPr lang="en-US" altLang="zh-CN" sz="2000" dirty="0" smtClean="0">
                <a:solidFill>
                  <a:schemeClr val="bg1"/>
                </a:solidFill>
                <a:latin typeface="+mj-ea"/>
                <a:ea typeface="+mj-ea"/>
              </a:rPr>
              <a:t>mean</a:t>
            </a:r>
            <a:r>
              <a:rPr lang="zh-CN" altLang="en-US" sz="2000" dirty="0" smtClean="0">
                <a:solidFill>
                  <a:schemeClr val="bg1"/>
                </a:solidFill>
                <a:latin typeface="+mj-ea"/>
                <a:ea typeface="+mj-ea"/>
              </a:rPr>
              <a:t>，</a:t>
            </a:r>
            <a:r>
              <a:rPr lang="en-US" altLang="zh-CN" sz="2000" dirty="0" err="1" smtClean="0">
                <a:solidFill>
                  <a:schemeClr val="bg1"/>
                </a:solidFill>
                <a:latin typeface="+mj-ea"/>
                <a:ea typeface="+mj-ea"/>
              </a:rPr>
              <a:t>std</a:t>
            </a:r>
            <a:r>
              <a:rPr lang="zh-CN" altLang="en-US" sz="2000" dirty="0" smtClean="0">
                <a:solidFill>
                  <a:schemeClr val="bg1"/>
                </a:solidFill>
                <a:latin typeface="+mj-ea"/>
                <a:ea typeface="+mj-ea"/>
              </a:rPr>
              <a:t>，</a:t>
            </a:r>
            <a:r>
              <a:rPr lang="en-US" altLang="zh-CN" sz="2000" dirty="0" smtClean="0">
                <a:solidFill>
                  <a:schemeClr val="bg1"/>
                </a:solidFill>
                <a:latin typeface="+mj-ea"/>
                <a:ea typeface="+mj-ea"/>
              </a:rPr>
              <a:t>max</a:t>
            </a:r>
            <a:r>
              <a:rPr lang="zh-CN" altLang="en-US" sz="2000" dirty="0" smtClean="0">
                <a:solidFill>
                  <a:schemeClr val="bg1"/>
                </a:solidFill>
                <a:latin typeface="+mj-ea"/>
                <a:ea typeface="+mj-ea"/>
              </a:rPr>
              <a:t>等统计特征。</a:t>
            </a:r>
            <a:endParaRPr lang="en-US" altLang="zh-CN" sz="2000" dirty="0">
              <a:solidFill>
                <a:schemeClr val="bg1"/>
              </a:solidFill>
              <a:latin typeface="+mj-ea"/>
              <a:ea typeface="+mj-ea"/>
            </a:endParaRPr>
          </a:p>
          <a:p>
            <a:pPr marL="285750" indent="-285750">
              <a:buFont typeface="Arial" panose="020B0604020202020204" pitchFamily="34" charset="0"/>
              <a:buChar char="•"/>
            </a:pPr>
            <a:r>
              <a:rPr lang="en-US" altLang="zh-CN" b="1" dirty="0" smtClean="0">
                <a:solidFill>
                  <a:schemeClr val="bg1"/>
                </a:solidFill>
                <a:latin typeface="+mj-ea"/>
                <a:ea typeface="+mj-ea"/>
              </a:rPr>
              <a:t>……</a:t>
            </a:r>
            <a:endParaRPr lang="en-US" altLang="zh-CN" b="1" dirty="0" smtClean="0">
              <a:solidFill>
                <a:schemeClr val="bg1"/>
              </a:solidFill>
              <a:latin typeface="+mj-ea"/>
              <a:ea typeface="+mj-ea"/>
            </a:endParaRPr>
          </a:p>
        </p:txBody>
      </p:sp>
      <p:sp>
        <p:nvSpPr>
          <p:cNvPr id="16" name="标题 2"/>
          <p:cNvSpPr>
            <a:spLocks noGrp="1"/>
          </p:cNvSpPr>
          <p:nvPr>
            <p:ph type="title"/>
          </p:nvPr>
        </p:nvSpPr>
        <p:spPr>
          <a:xfrm>
            <a:off x="838200" y="365126"/>
            <a:ext cx="10515600" cy="598702"/>
          </a:xfrm>
        </p:spPr>
        <p:txBody>
          <a:bodyPr/>
          <a:lstStyle/>
          <a:p>
            <a:r>
              <a:rPr lang="zh-CN" altLang="en-US" dirty="0" smtClean="0">
                <a:latin typeface="微软雅黑" panose="020B0503020204020204" pitchFamily="34" charset="-122"/>
              </a:rPr>
              <a:t>特征工程</a:t>
            </a:r>
            <a:endParaRPr lang="zh-CN" altLang="en-US"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0868" y="1305036"/>
            <a:ext cx="3642344" cy="64633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400" dirty="0" smtClean="0">
                <a:solidFill>
                  <a:schemeClr val="bg1"/>
                </a:solidFill>
                <a:latin typeface="微软雅黑" panose="020B0503020204020204" pitchFamily="34" charset="-122"/>
                <a:ea typeface="微软雅黑" panose="020B0503020204020204" pitchFamily="34" charset="-122"/>
              </a:rPr>
              <a:t>基于</a:t>
            </a:r>
            <a:r>
              <a:rPr lang="zh-CN" altLang="en-US" sz="2400" dirty="0">
                <a:solidFill>
                  <a:schemeClr val="bg1"/>
                </a:solidFill>
                <a:latin typeface="微软雅黑" panose="020B0503020204020204" pitchFamily="34" charset="-122"/>
                <a:ea typeface="微软雅黑" panose="020B0503020204020204" pitchFamily="34" charset="-122"/>
              </a:rPr>
              <a:t>神经网络提取特征 </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7808921" y="3510020"/>
            <a:ext cx="180000" cy="1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808921" y="3994820"/>
            <a:ext cx="180000" cy="1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808921" y="4745949"/>
            <a:ext cx="180000" cy="1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7593929" y="4251818"/>
            <a:ext cx="677108" cy="404919"/>
          </a:xfrm>
          <a:prstGeom prst="rect">
            <a:avLst/>
          </a:prstGeom>
          <a:noFill/>
        </p:spPr>
        <p:txBody>
          <a:bodyPr vert="eaVert" wrap="none" rtlCol="0">
            <a:spAutoFit/>
          </a:bodyPr>
          <a:lstStyle/>
          <a:p>
            <a:r>
              <a:rPr lang="en-US" altLang="zh-CN" sz="3200" dirty="0">
                <a:solidFill>
                  <a:schemeClr val="bg1"/>
                </a:solidFill>
              </a:rPr>
              <a:t>···</a:t>
            </a:r>
            <a:endParaRPr lang="zh-CN" altLang="en-US" sz="3200" dirty="0">
              <a:solidFill>
                <a:schemeClr val="bg1"/>
              </a:solidFill>
            </a:endParaRPr>
          </a:p>
        </p:txBody>
      </p:sp>
      <p:sp>
        <p:nvSpPr>
          <p:cNvPr id="59" name="椭圆 58"/>
          <p:cNvSpPr/>
          <p:nvPr/>
        </p:nvSpPr>
        <p:spPr>
          <a:xfrm>
            <a:off x="8953549" y="3474020"/>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953549" y="3958820"/>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8953549" y="4709949"/>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8768988" y="4252765"/>
            <a:ext cx="677108" cy="404919"/>
          </a:xfrm>
          <a:prstGeom prst="rect">
            <a:avLst/>
          </a:prstGeom>
          <a:noFill/>
        </p:spPr>
        <p:txBody>
          <a:bodyPr vert="eaVert" wrap="none" rtlCol="0">
            <a:spAutoFit/>
          </a:bodyPr>
          <a:lstStyle/>
          <a:p>
            <a:r>
              <a:rPr lang="en-US" altLang="zh-CN" sz="3200" dirty="0">
                <a:solidFill>
                  <a:schemeClr val="bg1"/>
                </a:solidFill>
              </a:rPr>
              <a:t>···</a:t>
            </a:r>
            <a:endParaRPr lang="zh-CN" altLang="en-US" sz="3200" dirty="0">
              <a:solidFill>
                <a:schemeClr val="bg1"/>
              </a:solidFill>
            </a:endParaRPr>
          </a:p>
        </p:txBody>
      </p:sp>
      <p:sp>
        <p:nvSpPr>
          <p:cNvPr id="63" name="椭圆 62"/>
          <p:cNvSpPr/>
          <p:nvPr/>
        </p:nvSpPr>
        <p:spPr>
          <a:xfrm>
            <a:off x="10044177" y="3474020"/>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0044177" y="3958820"/>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044177" y="4709949"/>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9859616" y="4252765"/>
            <a:ext cx="677108" cy="404919"/>
          </a:xfrm>
          <a:prstGeom prst="rect">
            <a:avLst/>
          </a:prstGeom>
          <a:noFill/>
        </p:spPr>
        <p:txBody>
          <a:bodyPr vert="eaVert" wrap="none" rtlCol="0">
            <a:spAutoFit/>
          </a:bodyPr>
          <a:lstStyle/>
          <a:p>
            <a:r>
              <a:rPr lang="en-US" altLang="zh-CN" sz="3200" dirty="0">
                <a:solidFill>
                  <a:schemeClr val="bg1"/>
                </a:solidFill>
              </a:rPr>
              <a:t>···</a:t>
            </a:r>
            <a:endParaRPr lang="zh-CN" altLang="en-US" sz="3200" dirty="0">
              <a:solidFill>
                <a:schemeClr val="bg1"/>
              </a:solidFill>
            </a:endParaRPr>
          </a:p>
        </p:txBody>
      </p:sp>
      <p:cxnSp>
        <p:nvCxnSpPr>
          <p:cNvPr id="67" name="直接箭头连接符 66"/>
          <p:cNvCxnSpPr>
            <a:stCxn id="55" idx="3"/>
            <a:endCxn id="60" idx="2"/>
          </p:cNvCxnSpPr>
          <p:nvPr/>
        </p:nvCxnSpPr>
        <p:spPr>
          <a:xfrm>
            <a:off x="7988921" y="3600020"/>
            <a:ext cx="964628" cy="4848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5" idx="3"/>
            <a:endCxn id="59" idx="2"/>
          </p:cNvCxnSpPr>
          <p:nvPr/>
        </p:nvCxnSpPr>
        <p:spPr>
          <a:xfrm>
            <a:off x="7988921" y="3600020"/>
            <a:ext cx="964628" cy="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5" idx="3"/>
            <a:endCxn id="61" idx="2"/>
          </p:cNvCxnSpPr>
          <p:nvPr/>
        </p:nvCxnSpPr>
        <p:spPr>
          <a:xfrm>
            <a:off x="7988921" y="3600020"/>
            <a:ext cx="964628" cy="12359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6" idx="3"/>
            <a:endCxn id="59" idx="2"/>
          </p:cNvCxnSpPr>
          <p:nvPr/>
        </p:nvCxnSpPr>
        <p:spPr>
          <a:xfrm flipV="1">
            <a:off x="7988921" y="3600020"/>
            <a:ext cx="964628" cy="4848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6" idx="3"/>
            <a:endCxn id="60" idx="2"/>
          </p:cNvCxnSpPr>
          <p:nvPr/>
        </p:nvCxnSpPr>
        <p:spPr>
          <a:xfrm>
            <a:off x="7988921" y="4084820"/>
            <a:ext cx="964628" cy="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6" idx="3"/>
            <a:endCxn id="61" idx="2"/>
          </p:cNvCxnSpPr>
          <p:nvPr/>
        </p:nvCxnSpPr>
        <p:spPr>
          <a:xfrm>
            <a:off x="7988921" y="4084820"/>
            <a:ext cx="964628" cy="7511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7" idx="3"/>
            <a:endCxn id="59" idx="2"/>
          </p:cNvCxnSpPr>
          <p:nvPr/>
        </p:nvCxnSpPr>
        <p:spPr>
          <a:xfrm flipV="1">
            <a:off x="7988921" y="3600020"/>
            <a:ext cx="964628" cy="12359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7" idx="3"/>
            <a:endCxn id="60" idx="2"/>
          </p:cNvCxnSpPr>
          <p:nvPr/>
        </p:nvCxnSpPr>
        <p:spPr>
          <a:xfrm flipV="1">
            <a:off x="7988921" y="4084820"/>
            <a:ext cx="964628" cy="7511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57" idx="3"/>
            <a:endCxn id="61" idx="2"/>
          </p:cNvCxnSpPr>
          <p:nvPr/>
        </p:nvCxnSpPr>
        <p:spPr>
          <a:xfrm>
            <a:off x="7988921" y="4835949"/>
            <a:ext cx="964628" cy="0"/>
          </a:xfrm>
          <a:prstGeom prst="straightConnector1">
            <a:avLst/>
          </a:prstGeom>
          <a:ln w="158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59" idx="6"/>
            <a:endCxn id="63" idx="2"/>
          </p:cNvCxnSpPr>
          <p:nvPr/>
        </p:nvCxnSpPr>
        <p:spPr>
          <a:xfrm>
            <a:off x="9205549" y="3600020"/>
            <a:ext cx="838628" cy="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6"/>
            <a:endCxn id="64" idx="2"/>
          </p:cNvCxnSpPr>
          <p:nvPr/>
        </p:nvCxnSpPr>
        <p:spPr>
          <a:xfrm>
            <a:off x="9205549" y="3600020"/>
            <a:ext cx="838628" cy="4848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59" idx="6"/>
            <a:endCxn id="65" idx="2"/>
          </p:cNvCxnSpPr>
          <p:nvPr/>
        </p:nvCxnSpPr>
        <p:spPr>
          <a:xfrm>
            <a:off x="9205549" y="3600020"/>
            <a:ext cx="838628" cy="12359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0" idx="6"/>
            <a:endCxn id="64" idx="2"/>
          </p:cNvCxnSpPr>
          <p:nvPr/>
        </p:nvCxnSpPr>
        <p:spPr>
          <a:xfrm>
            <a:off x="9205549" y="4084820"/>
            <a:ext cx="838628" cy="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1" idx="6"/>
            <a:endCxn id="65" idx="2"/>
          </p:cNvCxnSpPr>
          <p:nvPr/>
        </p:nvCxnSpPr>
        <p:spPr>
          <a:xfrm>
            <a:off x="9205549" y="4835949"/>
            <a:ext cx="838628" cy="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1" idx="6"/>
            <a:endCxn id="64" idx="2"/>
          </p:cNvCxnSpPr>
          <p:nvPr/>
        </p:nvCxnSpPr>
        <p:spPr>
          <a:xfrm flipV="1">
            <a:off x="9205549" y="4084820"/>
            <a:ext cx="838628" cy="7511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1" idx="6"/>
            <a:endCxn id="63" idx="2"/>
          </p:cNvCxnSpPr>
          <p:nvPr/>
        </p:nvCxnSpPr>
        <p:spPr>
          <a:xfrm flipV="1">
            <a:off x="9205549" y="3600020"/>
            <a:ext cx="838628" cy="12359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60" idx="6"/>
            <a:endCxn id="63" idx="2"/>
          </p:cNvCxnSpPr>
          <p:nvPr/>
        </p:nvCxnSpPr>
        <p:spPr>
          <a:xfrm flipV="1">
            <a:off x="9205549" y="3600020"/>
            <a:ext cx="838628" cy="4848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60" idx="6"/>
            <a:endCxn id="65" idx="2"/>
          </p:cNvCxnSpPr>
          <p:nvPr/>
        </p:nvCxnSpPr>
        <p:spPr>
          <a:xfrm>
            <a:off x="9205549" y="4084820"/>
            <a:ext cx="838628" cy="7511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11008805" y="4298384"/>
            <a:ext cx="252000" cy="252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1008805" y="3706820"/>
            <a:ext cx="252000" cy="252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箭头连接符 86"/>
          <p:cNvCxnSpPr>
            <a:stCxn id="63" idx="6"/>
            <a:endCxn id="86" idx="2"/>
          </p:cNvCxnSpPr>
          <p:nvPr/>
        </p:nvCxnSpPr>
        <p:spPr>
          <a:xfrm>
            <a:off x="10296177" y="3600020"/>
            <a:ext cx="712628" cy="2328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3" idx="6"/>
            <a:endCxn id="85" idx="2"/>
          </p:cNvCxnSpPr>
          <p:nvPr/>
        </p:nvCxnSpPr>
        <p:spPr>
          <a:xfrm>
            <a:off x="10296177" y="3600020"/>
            <a:ext cx="712628" cy="824364"/>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64" idx="6"/>
            <a:endCxn id="86" idx="2"/>
          </p:cNvCxnSpPr>
          <p:nvPr/>
        </p:nvCxnSpPr>
        <p:spPr>
          <a:xfrm flipV="1">
            <a:off x="10296177" y="3832820"/>
            <a:ext cx="712628" cy="252000"/>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4" idx="6"/>
            <a:endCxn id="85" idx="2"/>
          </p:cNvCxnSpPr>
          <p:nvPr/>
        </p:nvCxnSpPr>
        <p:spPr>
          <a:xfrm>
            <a:off x="10296177" y="4084820"/>
            <a:ext cx="712628" cy="339564"/>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65" idx="6"/>
            <a:endCxn id="86" idx="2"/>
          </p:cNvCxnSpPr>
          <p:nvPr/>
        </p:nvCxnSpPr>
        <p:spPr>
          <a:xfrm flipV="1">
            <a:off x="10296177" y="3832820"/>
            <a:ext cx="712628" cy="1003129"/>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5" idx="6"/>
            <a:endCxn id="85" idx="2"/>
          </p:cNvCxnSpPr>
          <p:nvPr/>
        </p:nvCxnSpPr>
        <p:spPr>
          <a:xfrm flipV="1">
            <a:off x="10296177" y="4424384"/>
            <a:ext cx="712628" cy="411565"/>
          </a:xfrm>
          <a:prstGeom prst="straightConnector1">
            <a:avLst/>
          </a:prstGeom>
          <a:ln w="158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7359286" y="2912583"/>
            <a:ext cx="1079270" cy="338554"/>
          </a:xfrm>
          <a:prstGeom prst="rect">
            <a:avLst/>
          </a:prstGeom>
          <a:noFill/>
        </p:spPr>
        <p:txBody>
          <a:bodyPr wrap="none" rtlCol="0">
            <a:spAutoFit/>
          </a:bodyPr>
          <a:lstStyle/>
          <a:p>
            <a:r>
              <a:rPr lang="en-US" altLang="zh-CN" sz="1600" dirty="0">
                <a:solidFill>
                  <a:schemeClr val="bg1"/>
                </a:solidFill>
              </a:rPr>
              <a:t>Input layer</a:t>
            </a:r>
            <a:endParaRPr lang="zh-CN" altLang="en-US" sz="1600" dirty="0">
              <a:solidFill>
                <a:schemeClr val="bg1"/>
              </a:solidFill>
            </a:endParaRPr>
          </a:p>
        </p:txBody>
      </p:sp>
      <p:sp>
        <p:nvSpPr>
          <p:cNvPr id="94" name="文本框 93"/>
          <p:cNvSpPr txBox="1"/>
          <p:nvPr/>
        </p:nvSpPr>
        <p:spPr>
          <a:xfrm>
            <a:off x="8983189" y="2912583"/>
            <a:ext cx="1312988" cy="338554"/>
          </a:xfrm>
          <a:prstGeom prst="rect">
            <a:avLst/>
          </a:prstGeom>
          <a:noFill/>
        </p:spPr>
        <p:txBody>
          <a:bodyPr wrap="none" rtlCol="0">
            <a:spAutoFit/>
          </a:bodyPr>
          <a:lstStyle/>
          <a:p>
            <a:r>
              <a:rPr lang="en-US" altLang="zh-CN" sz="1600" dirty="0">
                <a:solidFill>
                  <a:schemeClr val="bg1"/>
                </a:solidFill>
              </a:rPr>
              <a:t>Hidden layers</a:t>
            </a:r>
            <a:endParaRPr lang="zh-CN" altLang="en-US" sz="1600" dirty="0">
              <a:solidFill>
                <a:schemeClr val="bg1"/>
              </a:solidFill>
            </a:endParaRPr>
          </a:p>
        </p:txBody>
      </p:sp>
      <p:cxnSp>
        <p:nvCxnSpPr>
          <p:cNvPr id="95" name="直接箭头连接符 94"/>
          <p:cNvCxnSpPr/>
          <p:nvPr/>
        </p:nvCxnSpPr>
        <p:spPr>
          <a:xfrm flipH="1">
            <a:off x="9107542" y="3209110"/>
            <a:ext cx="98007" cy="16802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9954177" y="3213247"/>
            <a:ext cx="90000" cy="16920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0536724" y="2912583"/>
            <a:ext cx="1233158" cy="338554"/>
          </a:xfrm>
          <a:prstGeom prst="rect">
            <a:avLst/>
          </a:prstGeom>
          <a:noFill/>
        </p:spPr>
        <p:txBody>
          <a:bodyPr wrap="none" rtlCol="0">
            <a:spAutoFit/>
          </a:bodyPr>
          <a:lstStyle/>
          <a:p>
            <a:r>
              <a:rPr lang="en-US" altLang="zh-CN" sz="1600" dirty="0">
                <a:solidFill>
                  <a:schemeClr val="bg1"/>
                </a:solidFill>
              </a:rPr>
              <a:t>Output layer</a:t>
            </a:r>
            <a:endParaRPr lang="zh-CN" altLang="en-US" sz="1600" dirty="0">
              <a:solidFill>
                <a:schemeClr val="bg1"/>
              </a:solidFill>
            </a:endParaRPr>
          </a:p>
        </p:txBody>
      </p:sp>
      <p:sp>
        <p:nvSpPr>
          <p:cNvPr id="2" name="矩形 1"/>
          <p:cNvSpPr/>
          <p:nvPr/>
        </p:nvSpPr>
        <p:spPr>
          <a:xfrm>
            <a:off x="1139989" y="1948610"/>
            <a:ext cx="2914580" cy="400110"/>
          </a:xfrm>
          <a:prstGeom prst="rect">
            <a:avLst/>
          </a:prstGeom>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rPr>
              <a:t>基于</a:t>
            </a:r>
            <a:r>
              <a:rPr lang="en-US" altLang="zh-CN" sz="2000" dirty="0">
                <a:solidFill>
                  <a:schemeClr val="bg1"/>
                </a:solidFill>
                <a:latin typeface="微软雅黑" panose="020B0503020204020204" pitchFamily="34" charset="-122"/>
                <a:ea typeface="微软雅黑" panose="020B0503020204020204" pitchFamily="34" charset="-122"/>
              </a:rPr>
              <a:t>MLP</a:t>
            </a:r>
            <a:r>
              <a:rPr lang="zh-CN" altLang="en-US" sz="2000" dirty="0">
                <a:solidFill>
                  <a:schemeClr val="bg1"/>
                </a:solidFill>
                <a:latin typeface="微软雅黑" panose="020B0503020204020204" pitchFamily="34" charset="-122"/>
                <a:ea typeface="微软雅黑" panose="020B0503020204020204" pitchFamily="34" charset="-122"/>
              </a:rPr>
              <a:t>的特征提取</a:t>
            </a:r>
            <a:endParaRPr lang="zh-CN" altLang="en-US" sz="2000" dirty="0"/>
          </a:p>
        </p:txBody>
      </p:sp>
      <p:sp>
        <p:nvSpPr>
          <p:cNvPr id="4" name="文本框 3"/>
          <p:cNvSpPr txBox="1"/>
          <p:nvPr/>
        </p:nvSpPr>
        <p:spPr>
          <a:xfrm>
            <a:off x="1139989" y="2348601"/>
            <a:ext cx="5854346" cy="1338828"/>
          </a:xfrm>
          <a:prstGeom prst="rect">
            <a:avLst/>
          </a:prstGeom>
          <a:noFill/>
        </p:spPr>
        <p:txBody>
          <a:bodyPr wrap="square" rtlCol="0">
            <a:spAutoFit/>
          </a:bodyPr>
          <a:lstStyle/>
          <a:p>
            <a:pPr>
              <a:lnSpc>
                <a:spcPct val="150000"/>
              </a:lnSpc>
            </a:pPr>
            <a:r>
              <a:rPr lang="zh-CN" altLang="en-US" dirty="0" smtClean="0">
                <a:solidFill>
                  <a:schemeClr val="bg1"/>
                </a:solidFill>
                <a:latin typeface="+mj-ea"/>
                <a:ea typeface="+mj-ea"/>
              </a:rPr>
              <a:t>输入：</a:t>
            </a:r>
            <a:endParaRPr lang="en-US" altLang="zh-CN" dirty="0">
              <a:solidFill>
                <a:schemeClr val="bg1"/>
              </a:solidFill>
              <a:latin typeface="+mj-ea"/>
              <a:ea typeface="+mj-ea"/>
            </a:endParaRPr>
          </a:p>
          <a:p>
            <a:pPr marL="285750" indent="-285750">
              <a:buFont typeface="Arial" panose="020B0604020202020204" pitchFamily="34" charset="0"/>
              <a:buChar char="•"/>
            </a:pPr>
            <a:r>
              <a:rPr lang="zh-CN" altLang="en-US" dirty="0" smtClean="0">
                <a:solidFill>
                  <a:schemeClr val="bg1"/>
                </a:solidFill>
                <a:latin typeface="+mj-ea"/>
                <a:ea typeface="+mj-ea"/>
              </a:rPr>
              <a:t>激活</a:t>
            </a:r>
            <a:r>
              <a:rPr lang="en-US" altLang="zh-CN" dirty="0" smtClean="0">
                <a:solidFill>
                  <a:schemeClr val="bg1"/>
                </a:solidFill>
                <a:latin typeface="+mj-ea"/>
                <a:ea typeface="+mj-ea"/>
              </a:rPr>
              <a:t>APP</a:t>
            </a:r>
            <a:r>
              <a:rPr lang="zh-CN" altLang="en-US" dirty="0" smtClean="0">
                <a:solidFill>
                  <a:schemeClr val="bg1"/>
                </a:solidFill>
                <a:latin typeface="+mj-ea"/>
                <a:ea typeface="+mj-ea"/>
              </a:rPr>
              <a:t>列表</a:t>
            </a:r>
            <a:r>
              <a:rPr lang="en-US" altLang="zh-CN" dirty="0" smtClean="0">
                <a:solidFill>
                  <a:schemeClr val="bg1"/>
                </a:solidFill>
                <a:latin typeface="+mj-ea"/>
                <a:ea typeface="+mj-ea"/>
              </a:rPr>
              <a:t>multi-hot</a:t>
            </a:r>
            <a:r>
              <a:rPr lang="zh-CN" altLang="en-US" dirty="0">
                <a:solidFill>
                  <a:schemeClr val="bg1"/>
                </a:solidFill>
                <a:latin typeface="+mj-ea"/>
                <a:ea typeface="+mj-ea"/>
              </a:rPr>
              <a:t>后的</a:t>
            </a:r>
            <a:r>
              <a:rPr lang="zh-CN" altLang="en-US" dirty="0" smtClean="0">
                <a:solidFill>
                  <a:schemeClr val="bg1"/>
                </a:solidFill>
                <a:latin typeface="+mj-ea"/>
                <a:ea typeface="+mj-ea"/>
              </a:rPr>
              <a:t>稀疏矩阵</a:t>
            </a:r>
            <a:endParaRPr lang="en-US" altLang="zh-CN" dirty="0" smtClean="0">
              <a:solidFill>
                <a:schemeClr val="bg1"/>
              </a:solidFill>
              <a:latin typeface="+mj-ea"/>
              <a:ea typeface="+mj-ea"/>
            </a:endParaRPr>
          </a:p>
          <a:p>
            <a:pPr marL="285750" indent="-285750">
              <a:buFont typeface="Arial" panose="020B0604020202020204" pitchFamily="34" charset="0"/>
              <a:buChar char="•"/>
            </a:pPr>
            <a:r>
              <a:rPr lang="en-US" altLang="zh-CN" dirty="0" smtClean="0">
                <a:solidFill>
                  <a:schemeClr val="bg1"/>
                </a:solidFill>
                <a:latin typeface="+mj-ea"/>
                <a:ea typeface="+mj-ea"/>
              </a:rPr>
              <a:t>APP</a:t>
            </a:r>
            <a:r>
              <a:rPr lang="zh-CN" altLang="en-US" dirty="0" smtClean="0">
                <a:solidFill>
                  <a:schemeClr val="bg1"/>
                </a:solidFill>
                <a:latin typeface="+mj-ea"/>
                <a:ea typeface="+mj-ea"/>
              </a:rPr>
              <a:t>使用列表</a:t>
            </a:r>
            <a:r>
              <a:rPr lang="zh-CN" altLang="en-US" dirty="0" smtClean="0">
                <a:solidFill>
                  <a:schemeClr val="bg1"/>
                </a:solidFill>
                <a:latin typeface="+mj-ea"/>
              </a:rPr>
              <a:t>中使用量</a:t>
            </a:r>
            <a:r>
              <a:rPr lang="en-US" altLang="zh-CN" dirty="0" smtClean="0">
                <a:solidFill>
                  <a:schemeClr val="bg1"/>
                </a:solidFill>
                <a:latin typeface="+mj-ea"/>
              </a:rPr>
              <a:t>top k </a:t>
            </a:r>
            <a:r>
              <a:rPr lang="zh-CN" altLang="en-US" dirty="0" smtClean="0">
                <a:solidFill>
                  <a:schemeClr val="bg1"/>
                </a:solidFill>
                <a:latin typeface="+mj-ea"/>
              </a:rPr>
              <a:t>的</a:t>
            </a:r>
            <a:r>
              <a:rPr lang="en-US" altLang="zh-CN" dirty="0">
                <a:solidFill>
                  <a:schemeClr val="bg1"/>
                </a:solidFill>
                <a:latin typeface="+mj-ea"/>
              </a:rPr>
              <a:t>app</a:t>
            </a:r>
            <a:r>
              <a:rPr lang="zh-CN" altLang="en-US" dirty="0" smtClean="0">
                <a:solidFill>
                  <a:schemeClr val="bg1"/>
                </a:solidFill>
                <a:latin typeface="+mj-ea"/>
              </a:rPr>
              <a:t>列表</a:t>
            </a:r>
            <a:r>
              <a:rPr lang="en-US" altLang="zh-CN" dirty="0">
                <a:solidFill>
                  <a:schemeClr val="bg1"/>
                </a:solidFill>
                <a:latin typeface="+mj-ea"/>
              </a:rPr>
              <a:t>multi</a:t>
            </a:r>
            <a:r>
              <a:rPr lang="en-US" altLang="zh-CN" dirty="0" smtClean="0">
                <a:solidFill>
                  <a:schemeClr val="bg1"/>
                </a:solidFill>
                <a:latin typeface="+mj-ea"/>
              </a:rPr>
              <a:t>-hot</a:t>
            </a:r>
            <a:r>
              <a:rPr lang="zh-CN" altLang="en-US" dirty="0">
                <a:solidFill>
                  <a:schemeClr val="bg1"/>
                </a:solidFill>
                <a:latin typeface="+mj-ea"/>
              </a:rPr>
              <a:t>后的</a:t>
            </a:r>
            <a:r>
              <a:rPr lang="zh-CN" altLang="en-US" dirty="0" smtClean="0">
                <a:solidFill>
                  <a:schemeClr val="bg1"/>
                </a:solidFill>
                <a:latin typeface="+mj-ea"/>
              </a:rPr>
              <a:t>稀疏矩阵（初赛）</a:t>
            </a:r>
            <a:endParaRPr lang="en-US" altLang="zh-CN" dirty="0">
              <a:solidFill>
                <a:schemeClr val="bg1"/>
              </a:solidFill>
              <a:latin typeface="+mj-ea"/>
            </a:endParaRPr>
          </a:p>
        </p:txBody>
      </p:sp>
      <p:sp>
        <p:nvSpPr>
          <p:cNvPr id="5" name="文本框 4"/>
          <p:cNvSpPr txBox="1"/>
          <p:nvPr/>
        </p:nvSpPr>
        <p:spPr>
          <a:xfrm>
            <a:off x="1045603" y="4949083"/>
            <a:ext cx="5682358" cy="1338828"/>
          </a:xfrm>
          <a:prstGeom prst="rect">
            <a:avLst/>
          </a:prstGeom>
          <a:noFill/>
        </p:spPr>
        <p:txBody>
          <a:bodyPr wrap="square" rtlCol="0">
            <a:spAutoFit/>
          </a:bodyPr>
          <a:lstStyle/>
          <a:p>
            <a:pPr>
              <a:lnSpc>
                <a:spcPct val="150000"/>
              </a:lnSpc>
            </a:pPr>
            <a:r>
              <a:rPr lang="zh-CN" altLang="en-US" dirty="0">
                <a:solidFill>
                  <a:schemeClr val="bg1"/>
                </a:solidFill>
                <a:latin typeface="+mj-ea"/>
                <a:ea typeface="+mj-ea"/>
              </a:rPr>
              <a:t>隐藏层及其节点数</a:t>
            </a:r>
            <a:r>
              <a:rPr lang="zh-CN" altLang="en-US" dirty="0" smtClean="0">
                <a:solidFill>
                  <a:schemeClr val="bg1"/>
                </a:solidFill>
                <a:latin typeface="+mj-ea"/>
                <a:ea typeface="+mj-ea"/>
              </a:rPr>
              <a:t>：</a:t>
            </a:r>
            <a:endParaRPr lang="en-US" altLang="zh-CN" dirty="0" smtClean="0">
              <a:solidFill>
                <a:schemeClr val="bg1"/>
              </a:solidFill>
              <a:latin typeface="+mj-ea"/>
              <a:ea typeface="+mj-ea"/>
            </a:endParaRPr>
          </a:p>
          <a:p>
            <a:r>
              <a:rPr lang="zh-CN" altLang="en-US" dirty="0" smtClean="0">
                <a:solidFill>
                  <a:schemeClr val="bg1"/>
                </a:solidFill>
                <a:latin typeface="+mj-ea"/>
                <a:ea typeface="+mj-ea"/>
              </a:rPr>
              <a:t>       使用</a:t>
            </a:r>
            <a:r>
              <a:rPr lang="en-US" altLang="zh-CN" dirty="0" smtClean="0">
                <a:solidFill>
                  <a:schemeClr val="bg1"/>
                </a:solidFill>
                <a:latin typeface="+mj-ea"/>
                <a:ea typeface="+mj-ea"/>
              </a:rPr>
              <a:t>4</a:t>
            </a:r>
            <a:r>
              <a:rPr lang="zh-CN" altLang="en-US" dirty="0" smtClean="0">
                <a:solidFill>
                  <a:schemeClr val="bg1"/>
                </a:solidFill>
                <a:latin typeface="+mj-ea"/>
                <a:ea typeface="+mj-ea"/>
              </a:rPr>
              <a:t>个</a:t>
            </a:r>
            <a:r>
              <a:rPr lang="en-US" altLang="zh-CN" dirty="0" smtClean="0">
                <a:solidFill>
                  <a:schemeClr val="bg1"/>
                </a:solidFill>
                <a:latin typeface="+mj-ea"/>
                <a:ea typeface="+mj-ea"/>
              </a:rPr>
              <a:t>MLP</a:t>
            </a:r>
            <a:r>
              <a:rPr lang="zh-CN" altLang="en-US" dirty="0" smtClean="0">
                <a:solidFill>
                  <a:schemeClr val="bg1"/>
                </a:solidFill>
                <a:latin typeface="+mj-ea"/>
                <a:ea typeface="+mj-ea"/>
              </a:rPr>
              <a:t>网络，其隐藏层分别为</a:t>
            </a:r>
            <a:r>
              <a:rPr lang="en-US" altLang="zh-CN" dirty="0" smtClean="0">
                <a:solidFill>
                  <a:schemeClr val="bg1"/>
                </a:solidFill>
                <a:latin typeface="+mj-ea"/>
                <a:ea typeface="+mj-ea"/>
              </a:rPr>
              <a:t>1</a:t>
            </a:r>
            <a:r>
              <a:rPr lang="zh-CN" altLang="en-US" dirty="0" smtClean="0">
                <a:solidFill>
                  <a:schemeClr val="bg1"/>
                </a:solidFill>
                <a:latin typeface="+mj-ea"/>
                <a:ea typeface="+mj-ea"/>
              </a:rPr>
              <a:t>、</a:t>
            </a:r>
            <a:r>
              <a:rPr lang="en-US" altLang="zh-CN" dirty="0" smtClean="0">
                <a:solidFill>
                  <a:schemeClr val="bg1"/>
                </a:solidFill>
                <a:latin typeface="+mj-ea"/>
                <a:ea typeface="+mj-ea"/>
              </a:rPr>
              <a:t>2</a:t>
            </a:r>
            <a:r>
              <a:rPr lang="zh-CN" altLang="en-US" dirty="0" smtClean="0">
                <a:solidFill>
                  <a:schemeClr val="bg1"/>
                </a:solidFill>
                <a:latin typeface="+mj-ea"/>
                <a:ea typeface="+mj-ea"/>
              </a:rPr>
              <a:t>、</a:t>
            </a:r>
            <a:r>
              <a:rPr lang="en-US" altLang="zh-CN" dirty="0" smtClean="0">
                <a:solidFill>
                  <a:schemeClr val="bg1"/>
                </a:solidFill>
                <a:latin typeface="+mj-ea"/>
                <a:ea typeface="+mj-ea"/>
              </a:rPr>
              <a:t>3</a:t>
            </a:r>
            <a:r>
              <a:rPr lang="zh-CN" altLang="en-US" dirty="0" smtClean="0">
                <a:solidFill>
                  <a:schemeClr val="bg1"/>
                </a:solidFill>
                <a:latin typeface="+mj-ea"/>
                <a:ea typeface="+mj-ea"/>
              </a:rPr>
              <a:t>、</a:t>
            </a:r>
            <a:r>
              <a:rPr lang="en-US" altLang="zh-CN" dirty="0" smtClean="0">
                <a:solidFill>
                  <a:schemeClr val="bg1"/>
                </a:solidFill>
                <a:latin typeface="+mj-ea"/>
                <a:ea typeface="+mj-ea"/>
              </a:rPr>
              <a:t>4</a:t>
            </a:r>
            <a:r>
              <a:rPr lang="zh-CN" altLang="en-US" dirty="0" smtClean="0">
                <a:solidFill>
                  <a:schemeClr val="bg1"/>
                </a:solidFill>
                <a:latin typeface="+mj-ea"/>
                <a:ea typeface="+mj-ea"/>
              </a:rPr>
              <a:t>层，对应网络节点数分别为</a:t>
            </a:r>
            <a:r>
              <a:rPr lang="en-US" altLang="zh-CN" dirty="0" smtClean="0">
                <a:solidFill>
                  <a:schemeClr val="bg1"/>
                </a:solidFill>
                <a:latin typeface="+mj-ea"/>
                <a:ea typeface="+mj-ea"/>
              </a:rPr>
              <a:t>[256]</a:t>
            </a:r>
            <a:r>
              <a:rPr lang="zh-CN" altLang="en-US" dirty="0" smtClean="0">
                <a:solidFill>
                  <a:schemeClr val="bg1"/>
                </a:solidFill>
                <a:latin typeface="+mj-ea"/>
                <a:ea typeface="+mj-ea"/>
              </a:rPr>
              <a:t>、</a:t>
            </a:r>
            <a:r>
              <a:rPr lang="en-US" altLang="zh-CN" dirty="0" smtClean="0">
                <a:solidFill>
                  <a:schemeClr val="bg1"/>
                </a:solidFill>
                <a:latin typeface="+mj-ea"/>
                <a:ea typeface="+mj-ea"/>
              </a:rPr>
              <a:t>[512, 256]</a:t>
            </a:r>
            <a:r>
              <a:rPr lang="zh-CN" altLang="en-US" dirty="0" smtClean="0">
                <a:solidFill>
                  <a:schemeClr val="bg1"/>
                </a:solidFill>
                <a:latin typeface="+mj-ea"/>
                <a:ea typeface="+mj-ea"/>
              </a:rPr>
              <a:t>、</a:t>
            </a:r>
            <a:r>
              <a:rPr lang="en-US" altLang="zh-CN" dirty="0" smtClean="0">
                <a:solidFill>
                  <a:schemeClr val="bg1"/>
                </a:solidFill>
                <a:latin typeface="+mj-ea"/>
                <a:ea typeface="+mj-ea"/>
              </a:rPr>
              <a:t>[1024, 512, 256]</a:t>
            </a:r>
            <a:r>
              <a:rPr lang="zh-CN" altLang="en-US" dirty="0" smtClean="0">
                <a:solidFill>
                  <a:schemeClr val="bg1"/>
                </a:solidFill>
                <a:latin typeface="+mj-ea"/>
                <a:ea typeface="+mj-ea"/>
              </a:rPr>
              <a:t>、</a:t>
            </a:r>
            <a:r>
              <a:rPr lang="en-US" altLang="zh-CN" dirty="0" smtClean="0">
                <a:solidFill>
                  <a:schemeClr val="bg1"/>
                </a:solidFill>
                <a:latin typeface="+mj-ea"/>
                <a:ea typeface="+mj-ea"/>
              </a:rPr>
              <a:t>[2048, 1024, 512, 256]</a:t>
            </a:r>
            <a:r>
              <a:rPr lang="zh-CN" altLang="en-US" dirty="0" smtClean="0">
                <a:solidFill>
                  <a:schemeClr val="bg1"/>
                </a:solidFill>
                <a:latin typeface="+mj-ea"/>
                <a:ea typeface="+mj-ea"/>
              </a:rPr>
              <a:t>。</a:t>
            </a:r>
            <a:endParaRPr lang="en-US" altLang="zh-CN" dirty="0">
              <a:solidFill>
                <a:schemeClr val="bg1"/>
              </a:solidFill>
              <a:latin typeface="+mj-ea"/>
              <a:ea typeface="+mj-ea"/>
            </a:endParaRPr>
          </a:p>
        </p:txBody>
      </p:sp>
      <p:sp>
        <p:nvSpPr>
          <p:cNvPr id="53" name="文本框 52"/>
          <p:cNvSpPr txBox="1"/>
          <p:nvPr/>
        </p:nvSpPr>
        <p:spPr>
          <a:xfrm>
            <a:off x="1139989" y="3649703"/>
            <a:ext cx="5682358" cy="1338828"/>
          </a:xfrm>
          <a:prstGeom prst="rect">
            <a:avLst/>
          </a:prstGeom>
          <a:noFill/>
        </p:spPr>
        <p:txBody>
          <a:bodyPr wrap="square" rtlCol="0">
            <a:spAutoFit/>
          </a:bodyPr>
          <a:lstStyle/>
          <a:p>
            <a:pPr>
              <a:lnSpc>
                <a:spcPct val="150000"/>
              </a:lnSpc>
            </a:pPr>
            <a:r>
              <a:rPr lang="zh-CN" altLang="en-US" dirty="0" smtClean="0">
                <a:solidFill>
                  <a:schemeClr val="bg1"/>
                </a:solidFill>
                <a:latin typeface="+mj-ea"/>
                <a:ea typeface="+mj-ea"/>
              </a:rPr>
              <a:t>输出：</a:t>
            </a:r>
            <a:endParaRPr lang="en-US" altLang="zh-CN" dirty="0">
              <a:solidFill>
                <a:schemeClr val="bg1"/>
              </a:solidFill>
              <a:latin typeface="+mj-ea"/>
              <a:ea typeface="+mj-ea"/>
            </a:endParaRPr>
          </a:p>
          <a:p>
            <a:pPr>
              <a:lnSpc>
                <a:spcPct val="150000"/>
              </a:lnSpc>
            </a:pPr>
            <a:r>
              <a:rPr lang="en-US" altLang="zh-CN" dirty="0">
                <a:solidFill>
                  <a:schemeClr val="bg1"/>
                </a:solidFill>
                <a:latin typeface="+mj-ea"/>
                <a:ea typeface="+mj-ea"/>
              </a:rPr>
              <a:t> </a:t>
            </a:r>
            <a:r>
              <a:rPr lang="en-US" altLang="zh-CN" dirty="0" smtClean="0">
                <a:solidFill>
                  <a:schemeClr val="bg1"/>
                </a:solidFill>
                <a:latin typeface="+mj-ea"/>
                <a:ea typeface="+mj-ea"/>
              </a:rPr>
              <a:t>   </a:t>
            </a:r>
            <a:r>
              <a:rPr lang="zh-CN" altLang="en-US" dirty="0" smtClean="0">
                <a:solidFill>
                  <a:schemeClr val="bg1"/>
                </a:solidFill>
                <a:latin typeface="+mj-ea"/>
                <a:ea typeface="+mj-ea"/>
              </a:rPr>
              <a:t>年龄作为标签，使用</a:t>
            </a:r>
            <a:r>
              <a:rPr lang="en-US" altLang="zh-CN" dirty="0" smtClean="0">
                <a:solidFill>
                  <a:schemeClr val="bg1"/>
                </a:solidFill>
                <a:latin typeface="+mj-ea"/>
                <a:ea typeface="+mj-ea"/>
              </a:rPr>
              <a:t>Stacking</a:t>
            </a:r>
            <a:r>
              <a:rPr lang="zh-CN" altLang="en-US" dirty="0" smtClean="0">
                <a:solidFill>
                  <a:schemeClr val="bg1"/>
                </a:solidFill>
                <a:latin typeface="+mj-ea"/>
                <a:ea typeface="+mj-ea"/>
              </a:rPr>
              <a:t>的方式训练网络，取其中一层输出作为特征。</a:t>
            </a:r>
            <a:endParaRPr lang="en-US" altLang="zh-CN" dirty="0" smtClean="0">
              <a:solidFill>
                <a:schemeClr val="bg1"/>
              </a:solidFill>
              <a:latin typeface="+mj-ea"/>
              <a:ea typeface="+mj-ea"/>
            </a:endParaRPr>
          </a:p>
        </p:txBody>
      </p:sp>
      <p:sp>
        <p:nvSpPr>
          <p:cNvPr id="100" name="标题 2"/>
          <p:cNvSpPr>
            <a:spLocks noGrp="1"/>
          </p:cNvSpPr>
          <p:nvPr>
            <p:ph type="title"/>
          </p:nvPr>
        </p:nvSpPr>
        <p:spPr>
          <a:xfrm>
            <a:off x="838200" y="365126"/>
            <a:ext cx="10515600" cy="598702"/>
          </a:xfrm>
        </p:spPr>
        <p:txBody>
          <a:bodyPr/>
          <a:lstStyle/>
          <a:p>
            <a:r>
              <a:rPr lang="zh-CN" altLang="en-US" dirty="0" smtClean="0">
                <a:latin typeface="微软雅黑" panose="020B0503020204020204" pitchFamily="34" charset="-122"/>
              </a:rPr>
              <a:t>特征工程</a:t>
            </a:r>
            <a:endParaRPr lang="zh-CN" altLang="en-US"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6094" y="1252929"/>
            <a:ext cx="3836307" cy="64633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基于神经网络提取特征 </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7398406" y="2961770"/>
            <a:ext cx="1610686" cy="1661020"/>
          </a:xfrm>
          <a:prstGeom prst="rect">
            <a:avLst/>
          </a:prstGeom>
          <a:solidFill>
            <a:schemeClr val="bg1">
              <a:alpha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550806" y="3114170"/>
            <a:ext cx="1610686" cy="1661020"/>
          </a:xfrm>
          <a:prstGeom prst="rect">
            <a:avLst/>
          </a:prstGeom>
          <a:solidFill>
            <a:schemeClr val="bg1">
              <a:alpha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703206" y="3266570"/>
            <a:ext cx="1610686" cy="1661020"/>
          </a:xfrm>
          <a:prstGeom prst="rect">
            <a:avLst/>
          </a:prstGeom>
          <a:solidFill>
            <a:schemeClr val="bg1">
              <a:alpha val="66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7703206" y="5079990"/>
            <a:ext cx="0" cy="252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313892" y="5088379"/>
            <a:ext cx="0" cy="252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512432" y="3264104"/>
            <a:ext cx="25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512432" y="4930387"/>
            <a:ext cx="25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9632674" y="3264104"/>
            <a:ext cx="0" cy="1587985"/>
          </a:xfrm>
          <a:prstGeom prst="line">
            <a:avLst/>
          </a:prstGeom>
          <a:ln w="2857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文本框 15"/>
          <p:cNvSpPr txBox="1"/>
          <p:nvPr/>
        </p:nvSpPr>
        <p:spPr>
          <a:xfrm>
            <a:off x="9752917" y="3912414"/>
            <a:ext cx="1465466" cy="369332"/>
          </a:xfrm>
          <a:prstGeom prst="rect">
            <a:avLst/>
          </a:prstGeom>
          <a:noFill/>
        </p:spPr>
        <p:txBody>
          <a:bodyPr wrap="none" rtlCol="0">
            <a:spAutoFit/>
          </a:bodyPr>
          <a:lstStyle/>
          <a:p>
            <a:r>
              <a:rPr lang="en-US" altLang="zh-CN" dirty="0">
                <a:solidFill>
                  <a:schemeClr val="bg1">
                    <a:lumMod val="50000"/>
                  </a:schemeClr>
                </a:solidFill>
              </a:rPr>
              <a:t>Days (30 dim)</a:t>
            </a:r>
            <a:endParaRPr lang="zh-CN" altLang="en-US" dirty="0">
              <a:solidFill>
                <a:schemeClr val="bg1">
                  <a:lumMod val="50000"/>
                </a:schemeClr>
              </a:solidFill>
            </a:endParaRPr>
          </a:p>
        </p:txBody>
      </p:sp>
      <p:sp>
        <p:nvSpPr>
          <p:cNvPr id="17" name="文本框 16"/>
          <p:cNvSpPr txBox="1"/>
          <p:nvPr/>
        </p:nvSpPr>
        <p:spPr>
          <a:xfrm>
            <a:off x="7772391" y="5262515"/>
            <a:ext cx="1360116" cy="369332"/>
          </a:xfrm>
          <a:prstGeom prst="rect">
            <a:avLst/>
          </a:prstGeom>
          <a:noFill/>
        </p:spPr>
        <p:txBody>
          <a:bodyPr wrap="none" rtlCol="0">
            <a:spAutoFit/>
          </a:bodyPr>
          <a:lstStyle/>
          <a:p>
            <a:r>
              <a:rPr lang="en-US" altLang="zh-CN" dirty="0">
                <a:solidFill>
                  <a:schemeClr val="bg1">
                    <a:lumMod val="50000"/>
                  </a:schemeClr>
                </a:solidFill>
              </a:rPr>
              <a:t>Apps (k dim)</a:t>
            </a:r>
            <a:endParaRPr lang="zh-CN" altLang="en-US" dirty="0">
              <a:solidFill>
                <a:schemeClr val="bg1">
                  <a:lumMod val="50000"/>
                </a:schemeClr>
              </a:solidFill>
            </a:endParaRPr>
          </a:p>
        </p:txBody>
      </p:sp>
      <p:cxnSp>
        <p:nvCxnSpPr>
          <p:cNvPr id="18" name="直接箭头连接符 17"/>
          <p:cNvCxnSpPr/>
          <p:nvPr/>
        </p:nvCxnSpPr>
        <p:spPr>
          <a:xfrm flipH="1">
            <a:off x="9380751" y="2990899"/>
            <a:ext cx="455890" cy="234056"/>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9035006" y="2351372"/>
            <a:ext cx="360922" cy="53642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9211676" y="2654333"/>
            <a:ext cx="448295" cy="41012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404723" y="2080761"/>
            <a:ext cx="1915909" cy="369332"/>
          </a:xfrm>
          <a:prstGeom prst="rect">
            <a:avLst/>
          </a:prstGeom>
          <a:noFill/>
        </p:spPr>
        <p:txBody>
          <a:bodyPr wrap="none" rtlCol="0">
            <a:spAutoFit/>
          </a:bodyPr>
          <a:lstStyle/>
          <a:p>
            <a:r>
              <a:rPr lang="en-US" altLang="zh-CN" dirty="0">
                <a:solidFill>
                  <a:schemeClr val="accent1">
                    <a:lumMod val="75000"/>
                  </a:schemeClr>
                </a:solidFill>
              </a:rPr>
              <a:t>d</a:t>
            </a:r>
            <a:r>
              <a:rPr lang="en-US" altLang="zh-CN" dirty="0" smtClean="0">
                <a:solidFill>
                  <a:schemeClr val="accent1">
                    <a:lumMod val="75000"/>
                  </a:schemeClr>
                </a:solidFill>
              </a:rPr>
              <a:t>uration </a:t>
            </a:r>
            <a:r>
              <a:rPr lang="en-US" altLang="zh-CN" dirty="0">
                <a:solidFill>
                  <a:schemeClr val="accent1">
                    <a:lumMod val="75000"/>
                  </a:schemeClr>
                </a:solidFill>
              </a:rPr>
              <a:t>per time</a:t>
            </a:r>
            <a:endParaRPr lang="zh-CN" altLang="en-US" dirty="0">
              <a:solidFill>
                <a:schemeClr val="accent1">
                  <a:lumMod val="75000"/>
                </a:schemeClr>
              </a:solidFill>
            </a:endParaRPr>
          </a:p>
        </p:txBody>
      </p:sp>
      <p:sp>
        <p:nvSpPr>
          <p:cNvPr id="22" name="文本框 21"/>
          <p:cNvSpPr txBox="1"/>
          <p:nvPr/>
        </p:nvSpPr>
        <p:spPr>
          <a:xfrm>
            <a:off x="9668766" y="2424490"/>
            <a:ext cx="704039" cy="369332"/>
          </a:xfrm>
          <a:prstGeom prst="rect">
            <a:avLst/>
          </a:prstGeom>
          <a:noFill/>
        </p:spPr>
        <p:txBody>
          <a:bodyPr wrap="none" rtlCol="0">
            <a:spAutoFit/>
          </a:bodyPr>
          <a:lstStyle/>
          <a:p>
            <a:r>
              <a:rPr lang="en-US" altLang="zh-CN" dirty="0">
                <a:solidFill>
                  <a:schemeClr val="accent1">
                    <a:lumMod val="75000"/>
                  </a:schemeClr>
                </a:solidFill>
              </a:rPr>
              <a:t>times</a:t>
            </a:r>
            <a:endParaRPr lang="zh-CN" altLang="en-US" sz="1600" dirty="0">
              <a:solidFill>
                <a:schemeClr val="accent1">
                  <a:lumMod val="75000"/>
                </a:schemeClr>
              </a:solidFill>
            </a:endParaRPr>
          </a:p>
        </p:txBody>
      </p:sp>
      <p:sp>
        <p:nvSpPr>
          <p:cNvPr id="23" name="文本框 22"/>
          <p:cNvSpPr txBox="1"/>
          <p:nvPr/>
        </p:nvSpPr>
        <p:spPr>
          <a:xfrm>
            <a:off x="9839319" y="2782473"/>
            <a:ext cx="985719" cy="369332"/>
          </a:xfrm>
          <a:prstGeom prst="rect">
            <a:avLst/>
          </a:prstGeom>
          <a:noFill/>
        </p:spPr>
        <p:txBody>
          <a:bodyPr wrap="none" rtlCol="0">
            <a:spAutoFit/>
          </a:bodyPr>
          <a:lstStyle/>
          <a:p>
            <a:r>
              <a:rPr lang="en-US" altLang="zh-CN" dirty="0">
                <a:solidFill>
                  <a:schemeClr val="accent1">
                    <a:lumMod val="75000"/>
                  </a:schemeClr>
                </a:solidFill>
              </a:rPr>
              <a:t>duration</a:t>
            </a:r>
            <a:endParaRPr lang="zh-CN" altLang="en-US" dirty="0">
              <a:solidFill>
                <a:schemeClr val="accent1">
                  <a:lumMod val="75000"/>
                </a:schemeClr>
              </a:solidFill>
            </a:endParaRPr>
          </a:p>
        </p:txBody>
      </p:sp>
      <p:sp>
        <p:nvSpPr>
          <p:cNvPr id="24" name="文本框 23"/>
          <p:cNvSpPr txBox="1"/>
          <p:nvPr/>
        </p:nvSpPr>
        <p:spPr>
          <a:xfrm>
            <a:off x="8766409" y="5631198"/>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数据结构</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7763060" y="5218409"/>
            <a:ext cx="1537981" cy="0"/>
          </a:xfrm>
          <a:prstGeom prst="line">
            <a:avLst/>
          </a:prstGeom>
          <a:ln w="2857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矩形 3"/>
          <p:cNvSpPr/>
          <p:nvPr/>
        </p:nvSpPr>
        <p:spPr>
          <a:xfrm>
            <a:off x="1183711" y="1943471"/>
            <a:ext cx="3135345" cy="400110"/>
          </a:xfrm>
          <a:prstGeom prst="rect">
            <a:avLst/>
          </a:prstGeom>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rPr>
              <a:t>基于</a:t>
            </a:r>
            <a:r>
              <a:rPr lang="en-US" altLang="zh-CN" sz="2000" dirty="0">
                <a:solidFill>
                  <a:schemeClr val="bg1"/>
                </a:solidFill>
                <a:latin typeface="微软雅黑" panose="020B0503020204020204" pitchFamily="34" charset="-122"/>
                <a:ea typeface="微软雅黑" panose="020B0503020204020204" pitchFamily="34" charset="-122"/>
              </a:rPr>
              <a:t>resnet</a:t>
            </a:r>
            <a:r>
              <a:rPr lang="zh-CN" altLang="en-US" sz="2000" dirty="0">
                <a:solidFill>
                  <a:schemeClr val="bg1"/>
                </a:solidFill>
                <a:latin typeface="微软雅黑" panose="020B0503020204020204" pitchFamily="34" charset="-122"/>
                <a:ea typeface="微软雅黑" panose="020B0503020204020204" pitchFamily="34" charset="-122"/>
              </a:rPr>
              <a:t>的特征提取</a:t>
            </a:r>
            <a:endParaRPr lang="zh-CN" altLang="en-US" sz="2000" dirty="0"/>
          </a:p>
        </p:txBody>
      </p:sp>
      <p:sp>
        <p:nvSpPr>
          <p:cNvPr id="26" name="文本框 25"/>
          <p:cNvSpPr txBox="1"/>
          <p:nvPr/>
        </p:nvSpPr>
        <p:spPr>
          <a:xfrm>
            <a:off x="1211801" y="2440298"/>
            <a:ext cx="5682358" cy="2169825"/>
          </a:xfrm>
          <a:prstGeom prst="rect">
            <a:avLst/>
          </a:prstGeom>
          <a:noFill/>
        </p:spPr>
        <p:txBody>
          <a:bodyPr wrap="square" rtlCol="0">
            <a:spAutoFit/>
          </a:bodyPr>
          <a:lstStyle/>
          <a:p>
            <a:pPr>
              <a:lnSpc>
                <a:spcPct val="150000"/>
              </a:lnSpc>
            </a:pPr>
            <a:r>
              <a:rPr lang="zh-CN" altLang="en-US" dirty="0">
                <a:solidFill>
                  <a:schemeClr val="bg1"/>
                </a:solidFill>
                <a:latin typeface="+mj-ea"/>
                <a:ea typeface="+mj-ea"/>
              </a:rPr>
              <a:t>构造</a:t>
            </a:r>
            <a:r>
              <a:rPr lang="en-US" altLang="zh-CN" dirty="0">
                <a:solidFill>
                  <a:schemeClr val="bg1"/>
                </a:solidFill>
                <a:latin typeface="+mj-ea"/>
                <a:ea typeface="+mj-ea"/>
              </a:rPr>
              <a:t>app</a:t>
            </a:r>
            <a:r>
              <a:rPr lang="zh-CN" altLang="en-US" dirty="0">
                <a:solidFill>
                  <a:schemeClr val="bg1"/>
                </a:solidFill>
                <a:latin typeface="+mj-ea"/>
                <a:ea typeface="+mj-ea"/>
              </a:rPr>
              <a:t>使用量</a:t>
            </a:r>
            <a:r>
              <a:rPr lang="en-US" altLang="zh-CN" dirty="0">
                <a:solidFill>
                  <a:schemeClr val="bg1"/>
                </a:solidFill>
                <a:latin typeface="+mj-ea"/>
                <a:ea typeface="+mj-ea"/>
              </a:rPr>
              <a:t>top-k</a:t>
            </a:r>
            <a:r>
              <a:rPr lang="zh-CN" altLang="en-US" dirty="0">
                <a:solidFill>
                  <a:schemeClr val="bg1"/>
                </a:solidFill>
                <a:latin typeface="+mj-ea"/>
                <a:ea typeface="+mj-ea"/>
              </a:rPr>
              <a:t>二维数据：</a:t>
            </a:r>
            <a:endParaRPr lang="en-US" altLang="zh-CN" dirty="0">
              <a:solidFill>
                <a:schemeClr val="bg1"/>
              </a:solidFill>
              <a:latin typeface="+mj-ea"/>
              <a:ea typeface="+mj-ea"/>
            </a:endParaRPr>
          </a:p>
          <a:p>
            <a:pPr marL="285750" indent="-285750">
              <a:buFont typeface="Arial" panose="020B0604020202020204" pitchFamily="34" charset="0"/>
              <a:buChar char="•"/>
            </a:pPr>
            <a:r>
              <a:rPr lang="zh-CN" altLang="en-US" dirty="0">
                <a:solidFill>
                  <a:schemeClr val="bg1"/>
                </a:solidFill>
                <a:latin typeface="+mj-ea"/>
                <a:ea typeface="+mj-ea"/>
              </a:rPr>
              <a:t>提取</a:t>
            </a:r>
            <a:r>
              <a:rPr lang="en-US" altLang="zh-CN" dirty="0">
                <a:solidFill>
                  <a:schemeClr val="bg1"/>
                </a:solidFill>
                <a:latin typeface="+mj-ea"/>
                <a:ea typeface="+mj-ea"/>
              </a:rPr>
              <a:t>usage</a:t>
            </a:r>
            <a:r>
              <a:rPr lang="zh-CN" altLang="en-US" dirty="0">
                <a:solidFill>
                  <a:schemeClr val="bg1"/>
                </a:solidFill>
                <a:latin typeface="+mj-ea"/>
                <a:ea typeface="+mj-ea"/>
              </a:rPr>
              <a:t>中</a:t>
            </a:r>
            <a:r>
              <a:rPr lang="en-US" altLang="zh-CN" dirty="0">
                <a:solidFill>
                  <a:schemeClr val="bg1"/>
                </a:solidFill>
                <a:latin typeface="+mj-ea"/>
                <a:ea typeface="+mj-ea"/>
              </a:rPr>
              <a:t>app</a:t>
            </a:r>
            <a:r>
              <a:rPr lang="zh-CN" altLang="en-US" dirty="0">
                <a:solidFill>
                  <a:schemeClr val="bg1"/>
                </a:solidFill>
                <a:latin typeface="+mj-ea"/>
                <a:ea typeface="+mj-ea"/>
              </a:rPr>
              <a:t>使用量</a:t>
            </a:r>
            <a:r>
              <a:rPr lang="en-US" altLang="zh-CN" dirty="0">
                <a:solidFill>
                  <a:schemeClr val="bg1"/>
                </a:solidFill>
                <a:latin typeface="+mj-ea"/>
                <a:ea typeface="+mj-ea"/>
              </a:rPr>
              <a:t>top k</a:t>
            </a:r>
            <a:r>
              <a:rPr lang="zh-CN" altLang="en-US" dirty="0">
                <a:solidFill>
                  <a:schemeClr val="bg1"/>
                </a:solidFill>
                <a:latin typeface="+mj-ea"/>
                <a:ea typeface="+mj-ea"/>
              </a:rPr>
              <a:t>的用户记录</a:t>
            </a:r>
            <a:endParaRPr lang="en-US" altLang="zh-CN" dirty="0">
              <a:solidFill>
                <a:schemeClr val="bg1"/>
              </a:solidFill>
              <a:latin typeface="+mj-ea"/>
              <a:ea typeface="+mj-ea"/>
            </a:endParaRPr>
          </a:p>
          <a:p>
            <a:pPr marL="285750" indent="-285750">
              <a:buFont typeface="Arial" panose="020B0604020202020204" pitchFamily="34" charset="0"/>
              <a:buChar char="•"/>
            </a:pPr>
            <a:r>
              <a:rPr lang="zh-CN" altLang="en-US" dirty="0">
                <a:solidFill>
                  <a:schemeClr val="bg1"/>
                </a:solidFill>
                <a:latin typeface="+mj-ea"/>
                <a:ea typeface="+mj-ea"/>
              </a:rPr>
              <a:t>以</a:t>
            </a:r>
            <a:r>
              <a:rPr lang="en-US" altLang="zh-CN" dirty="0">
                <a:solidFill>
                  <a:schemeClr val="bg1"/>
                </a:solidFill>
                <a:latin typeface="+mj-ea"/>
                <a:ea typeface="+mj-ea"/>
              </a:rPr>
              <a:t>Days</a:t>
            </a:r>
            <a:r>
              <a:rPr lang="zh-CN" altLang="en-US" dirty="0">
                <a:solidFill>
                  <a:schemeClr val="bg1"/>
                </a:solidFill>
                <a:latin typeface="+mj-ea"/>
                <a:ea typeface="+mj-ea"/>
              </a:rPr>
              <a:t>为行，以</a:t>
            </a:r>
            <a:r>
              <a:rPr lang="en-US" altLang="zh-CN" dirty="0">
                <a:solidFill>
                  <a:schemeClr val="bg1"/>
                </a:solidFill>
                <a:latin typeface="+mj-ea"/>
                <a:ea typeface="+mj-ea"/>
              </a:rPr>
              <a:t>app</a:t>
            </a:r>
            <a:r>
              <a:rPr lang="zh-CN" altLang="en-US" dirty="0">
                <a:solidFill>
                  <a:schemeClr val="bg1"/>
                </a:solidFill>
                <a:latin typeface="+mj-ea"/>
                <a:ea typeface="+mj-ea"/>
              </a:rPr>
              <a:t>为列</a:t>
            </a:r>
            <a:endParaRPr lang="en-US" altLang="zh-CN" dirty="0">
              <a:solidFill>
                <a:schemeClr val="bg1"/>
              </a:solidFill>
              <a:latin typeface="+mj-ea"/>
              <a:ea typeface="+mj-ea"/>
            </a:endParaRPr>
          </a:p>
          <a:p>
            <a:pPr marL="285750" indent="-285750">
              <a:buFont typeface="Arial" panose="020B0604020202020204" pitchFamily="34" charset="0"/>
              <a:buChar char="•"/>
            </a:pPr>
            <a:r>
              <a:rPr lang="zh-CN" altLang="en-US" dirty="0">
                <a:solidFill>
                  <a:schemeClr val="bg1"/>
                </a:solidFill>
                <a:latin typeface="+mj-ea"/>
                <a:ea typeface="+mj-ea"/>
              </a:rPr>
              <a:t>以</a:t>
            </a:r>
            <a:r>
              <a:rPr lang="en-US" altLang="zh-CN" dirty="0">
                <a:solidFill>
                  <a:schemeClr val="bg1"/>
                </a:solidFill>
                <a:latin typeface="+mj-ea"/>
                <a:ea typeface="+mj-ea"/>
              </a:rPr>
              <a:t>duration</a:t>
            </a:r>
            <a:r>
              <a:rPr lang="zh-CN" altLang="en-US" dirty="0">
                <a:solidFill>
                  <a:schemeClr val="bg1"/>
                </a:solidFill>
                <a:latin typeface="+mj-ea"/>
                <a:ea typeface="+mj-ea"/>
              </a:rPr>
              <a:t>和</a:t>
            </a:r>
            <a:r>
              <a:rPr lang="en-US" altLang="zh-CN" dirty="0">
                <a:solidFill>
                  <a:schemeClr val="bg1"/>
                </a:solidFill>
                <a:latin typeface="+mj-ea"/>
                <a:ea typeface="+mj-ea"/>
              </a:rPr>
              <a:t>times</a:t>
            </a:r>
            <a:r>
              <a:rPr lang="zh-CN" altLang="en-US" dirty="0">
                <a:solidFill>
                  <a:schemeClr val="bg1"/>
                </a:solidFill>
                <a:latin typeface="+mj-ea"/>
                <a:ea typeface="+mj-ea"/>
              </a:rPr>
              <a:t>为值，构造出两个</a:t>
            </a:r>
            <a:r>
              <a:rPr lang="en-US" altLang="zh-CN" dirty="0">
                <a:solidFill>
                  <a:schemeClr val="bg1"/>
                </a:solidFill>
                <a:latin typeface="+mj-ea"/>
                <a:ea typeface="+mj-ea"/>
              </a:rPr>
              <a:t>2</a:t>
            </a:r>
            <a:r>
              <a:rPr lang="zh-CN" altLang="en-US" dirty="0">
                <a:solidFill>
                  <a:schemeClr val="bg1"/>
                </a:solidFill>
                <a:latin typeface="+mj-ea"/>
                <a:ea typeface="+mj-ea"/>
              </a:rPr>
              <a:t>维矩阵（</a:t>
            </a:r>
            <a:r>
              <a:rPr lang="en-US" altLang="zh-CN" dirty="0">
                <a:solidFill>
                  <a:schemeClr val="bg1"/>
                </a:solidFill>
                <a:latin typeface="+mj-ea"/>
                <a:ea typeface="+mj-ea"/>
              </a:rPr>
              <a:t>30 x k</a:t>
            </a:r>
            <a:r>
              <a:rPr lang="zh-CN" altLang="en-US" dirty="0">
                <a:solidFill>
                  <a:schemeClr val="bg1"/>
                </a:solidFill>
                <a:latin typeface="+mj-ea"/>
                <a:ea typeface="+mj-ea"/>
              </a:rPr>
              <a:t>）</a:t>
            </a:r>
            <a:endParaRPr lang="en-US" altLang="zh-CN" dirty="0">
              <a:solidFill>
                <a:schemeClr val="bg1"/>
              </a:solidFill>
              <a:latin typeface="+mj-ea"/>
              <a:ea typeface="+mj-ea"/>
            </a:endParaRPr>
          </a:p>
          <a:p>
            <a:pPr marL="285750" indent="-285750">
              <a:buFont typeface="Arial" panose="020B0604020202020204" pitchFamily="34" charset="0"/>
              <a:buChar char="•"/>
            </a:pPr>
            <a:r>
              <a:rPr lang="zh-CN" altLang="en-US" dirty="0">
                <a:solidFill>
                  <a:schemeClr val="bg1"/>
                </a:solidFill>
                <a:latin typeface="+mj-ea"/>
                <a:ea typeface="+mj-ea"/>
              </a:rPr>
              <a:t>两个矩阵每一位相除，得到代表</a:t>
            </a:r>
            <a:r>
              <a:rPr lang="en-US" altLang="zh-CN" dirty="0">
                <a:solidFill>
                  <a:schemeClr val="bg1"/>
                </a:solidFill>
                <a:latin typeface="+mj-ea"/>
                <a:ea typeface="+mj-ea"/>
              </a:rPr>
              <a:t>duration per time</a:t>
            </a:r>
            <a:r>
              <a:rPr lang="zh-CN" altLang="en-US" dirty="0">
                <a:solidFill>
                  <a:schemeClr val="bg1"/>
                </a:solidFill>
                <a:latin typeface="+mj-ea"/>
                <a:ea typeface="+mj-ea"/>
              </a:rPr>
              <a:t>的新的矩阵</a:t>
            </a:r>
            <a:endParaRPr lang="en-US" altLang="zh-CN" dirty="0">
              <a:solidFill>
                <a:schemeClr val="bg1"/>
              </a:solidFill>
              <a:latin typeface="+mj-ea"/>
              <a:ea typeface="+mj-ea"/>
            </a:endParaRPr>
          </a:p>
        </p:txBody>
      </p:sp>
      <p:sp>
        <p:nvSpPr>
          <p:cNvPr id="27" name="文本框 26"/>
          <p:cNvSpPr txBox="1"/>
          <p:nvPr/>
        </p:nvSpPr>
        <p:spPr>
          <a:xfrm>
            <a:off x="1183711" y="4756791"/>
            <a:ext cx="5682358" cy="874407"/>
          </a:xfrm>
          <a:prstGeom prst="rect">
            <a:avLst/>
          </a:prstGeom>
          <a:noFill/>
        </p:spPr>
        <p:txBody>
          <a:bodyPr wrap="square" rtlCol="0">
            <a:spAutoFit/>
          </a:bodyPr>
          <a:lstStyle/>
          <a:p>
            <a:pPr>
              <a:lnSpc>
                <a:spcPct val="150000"/>
              </a:lnSpc>
            </a:pPr>
            <a:r>
              <a:rPr lang="zh-CN" altLang="en-US" dirty="0">
                <a:solidFill>
                  <a:schemeClr val="bg1"/>
                </a:solidFill>
                <a:latin typeface="+mj-ea"/>
                <a:ea typeface="+mj-ea"/>
              </a:rPr>
              <a:t>三个矩阵构造成一张三通道的图，使用</a:t>
            </a:r>
            <a:r>
              <a:rPr lang="en-US" altLang="zh-CN" dirty="0">
                <a:solidFill>
                  <a:schemeClr val="bg1"/>
                </a:solidFill>
                <a:latin typeface="+mj-ea"/>
                <a:ea typeface="+mj-ea"/>
              </a:rPr>
              <a:t>resnet</a:t>
            </a:r>
            <a:r>
              <a:rPr lang="zh-CN" altLang="en-US" dirty="0">
                <a:solidFill>
                  <a:schemeClr val="bg1"/>
                </a:solidFill>
                <a:latin typeface="+mj-ea"/>
                <a:ea typeface="+mj-ea"/>
              </a:rPr>
              <a:t>网络训练，取倒数第二层输出（</a:t>
            </a:r>
            <a:r>
              <a:rPr lang="en-US" altLang="zh-CN" dirty="0">
                <a:solidFill>
                  <a:schemeClr val="bg1"/>
                </a:solidFill>
                <a:latin typeface="+mj-ea"/>
                <a:ea typeface="+mj-ea"/>
              </a:rPr>
              <a:t>100</a:t>
            </a:r>
            <a:r>
              <a:rPr lang="zh-CN" altLang="en-US" dirty="0">
                <a:solidFill>
                  <a:schemeClr val="bg1"/>
                </a:solidFill>
                <a:latin typeface="+mj-ea"/>
                <a:ea typeface="+mj-ea"/>
              </a:rPr>
              <a:t>维）作为新的特征。</a:t>
            </a:r>
            <a:endParaRPr lang="en-US" altLang="zh-CN" dirty="0">
              <a:solidFill>
                <a:schemeClr val="bg1"/>
              </a:solidFill>
              <a:latin typeface="+mj-ea"/>
              <a:ea typeface="+mj-ea"/>
            </a:endParaRPr>
          </a:p>
        </p:txBody>
      </p:sp>
      <p:sp>
        <p:nvSpPr>
          <p:cNvPr id="30" name="标题 2"/>
          <p:cNvSpPr>
            <a:spLocks noGrp="1"/>
          </p:cNvSpPr>
          <p:nvPr>
            <p:ph type="title"/>
          </p:nvPr>
        </p:nvSpPr>
        <p:spPr>
          <a:xfrm>
            <a:off x="838200" y="365126"/>
            <a:ext cx="10515600" cy="598702"/>
          </a:xfrm>
        </p:spPr>
        <p:txBody>
          <a:bodyPr/>
          <a:lstStyle/>
          <a:p>
            <a:r>
              <a:rPr lang="zh-CN" altLang="en-US" dirty="0" smtClean="0">
                <a:latin typeface="微软雅黑" panose="020B0503020204020204" pitchFamily="34" charset="-122"/>
              </a:rPr>
              <a:t>特征工程</a:t>
            </a:r>
            <a:endParaRPr lang="zh-CN" altLang="en-US"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6094" y="1824375"/>
            <a:ext cx="5756704" cy="2677656"/>
          </a:xfrm>
          <a:prstGeom prst="rect">
            <a:avLst/>
          </a:prstGeom>
          <a:noFill/>
        </p:spPr>
        <p:txBody>
          <a:bodyPr wrap="none" rtlCol="0">
            <a:spAutoFit/>
          </a:bodyPr>
          <a:lstStyle/>
          <a:p>
            <a:r>
              <a:rPr lang="zh-CN" altLang="en-US" sz="2400" dirty="0" smtClean="0">
                <a:solidFill>
                  <a:schemeClr val="bg1"/>
                </a:solidFill>
                <a:latin typeface="+mj-ea"/>
                <a:ea typeface="+mj-ea"/>
              </a:rPr>
              <a:t>模型选择：</a:t>
            </a:r>
            <a:r>
              <a:rPr lang="en-US" altLang="zh-CN" sz="2400" dirty="0" smtClean="0">
                <a:solidFill>
                  <a:schemeClr val="bg1"/>
                </a:solidFill>
                <a:latin typeface="+mj-ea"/>
                <a:ea typeface="+mj-ea"/>
              </a:rPr>
              <a:t>CatBoost + MLP </a:t>
            </a:r>
            <a:endParaRPr lang="en-US" altLang="zh-CN" sz="2400" dirty="0" smtClean="0">
              <a:solidFill>
                <a:schemeClr val="bg1"/>
              </a:solidFill>
              <a:latin typeface="+mj-ea"/>
              <a:ea typeface="+mj-ea"/>
            </a:endParaRPr>
          </a:p>
          <a:p>
            <a:endParaRPr lang="en-US" altLang="zh-CN" sz="2400" dirty="0">
              <a:solidFill>
                <a:schemeClr val="bg1"/>
              </a:solidFill>
              <a:latin typeface="+mj-ea"/>
              <a:ea typeface="+mj-ea"/>
            </a:endParaRPr>
          </a:p>
          <a:p>
            <a:r>
              <a:rPr lang="zh-CN" altLang="en-US" sz="2400" dirty="0" smtClean="0">
                <a:solidFill>
                  <a:schemeClr val="bg1"/>
                </a:solidFill>
                <a:latin typeface="+mj-ea"/>
                <a:ea typeface="+mj-ea"/>
              </a:rPr>
              <a:t>输入：原始特征</a:t>
            </a:r>
            <a:r>
              <a:rPr lang="en-US" altLang="zh-CN" sz="2400" dirty="0" smtClean="0">
                <a:solidFill>
                  <a:schemeClr val="bg1"/>
                </a:solidFill>
                <a:latin typeface="+mj-ea"/>
                <a:ea typeface="+mj-ea"/>
              </a:rPr>
              <a:t>+</a:t>
            </a:r>
            <a:r>
              <a:rPr lang="zh-CN" altLang="en-US" sz="2400" dirty="0" smtClean="0">
                <a:solidFill>
                  <a:schemeClr val="bg1"/>
                </a:solidFill>
                <a:latin typeface="+mj-ea"/>
                <a:ea typeface="+mj-ea"/>
              </a:rPr>
              <a:t>统计特征</a:t>
            </a:r>
            <a:r>
              <a:rPr lang="en-US" altLang="zh-CN" sz="2400" dirty="0" smtClean="0">
                <a:solidFill>
                  <a:schemeClr val="bg1"/>
                </a:solidFill>
                <a:latin typeface="+mj-ea"/>
                <a:ea typeface="+mj-ea"/>
              </a:rPr>
              <a:t>+NN</a:t>
            </a:r>
            <a:r>
              <a:rPr lang="zh-CN" altLang="en-US" sz="2400" dirty="0" smtClean="0">
                <a:solidFill>
                  <a:schemeClr val="bg1"/>
                </a:solidFill>
                <a:latin typeface="+mj-ea"/>
                <a:ea typeface="+mj-ea"/>
              </a:rPr>
              <a:t>提取特征</a:t>
            </a:r>
            <a:endParaRPr lang="en-US" altLang="zh-CN" sz="2400" dirty="0" smtClean="0">
              <a:solidFill>
                <a:schemeClr val="bg1"/>
              </a:solidFill>
              <a:latin typeface="+mj-ea"/>
              <a:ea typeface="+mj-ea"/>
            </a:endParaRPr>
          </a:p>
          <a:p>
            <a:endParaRPr lang="en-US" altLang="zh-CN" sz="2400" dirty="0">
              <a:solidFill>
                <a:schemeClr val="bg1"/>
              </a:solidFill>
              <a:latin typeface="+mj-ea"/>
              <a:ea typeface="+mj-ea"/>
            </a:endParaRPr>
          </a:p>
          <a:p>
            <a:r>
              <a:rPr lang="zh-CN" altLang="en-US" sz="2400" dirty="0" smtClean="0">
                <a:solidFill>
                  <a:schemeClr val="bg1"/>
                </a:solidFill>
                <a:latin typeface="+mj-ea"/>
                <a:ea typeface="+mj-ea"/>
              </a:rPr>
              <a:t>训练方式：</a:t>
            </a:r>
            <a:r>
              <a:rPr lang="en-US" altLang="zh-CN" sz="2400" dirty="0" smtClean="0">
                <a:solidFill>
                  <a:schemeClr val="bg1"/>
                </a:solidFill>
                <a:latin typeface="+mj-ea"/>
                <a:ea typeface="+mj-ea"/>
              </a:rPr>
              <a:t>k</a:t>
            </a:r>
            <a:r>
              <a:rPr lang="zh-CN" altLang="en-US" sz="2400" dirty="0" smtClean="0">
                <a:solidFill>
                  <a:schemeClr val="bg1"/>
                </a:solidFill>
                <a:latin typeface="+mj-ea"/>
                <a:ea typeface="+mj-ea"/>
              </a:rPr>
              <a:t>折交叉验证</a:t>
            </a:r>
            <a:endParaRPr lang="en-US" altLang="zh-CN" sz="2400" dirty="0" smtClean="0">
              <a:solidFill>
                <a:schemeClr val="bg1"/>
              </a:solidFill>
              <a:latin typeface="+mj-ea"/>
              <a:ea typeface="+mj-ea"/>
            </a:endParaRPr>
          </a:p>
          <a:p>
            <a:endParaRPr lang="en-US" altLang="zh-CN" sz="2400" dirty="0">
              <a:solidFill>
                <a:schemeClr val="bg1"/>
              </a:solidFill>
              <a:latin typeface="+mj-ea"/>
              <a:ea typeface="+mj-ea"/>
            </a:endParaRPr>
          </a:p>
          <a:p>
            <a:r>
              <a:rPr lang="zh-CN" altLang="en-US" sz="2400" dirty="0" smtClean="0">
                <a:solidFill>
                  <a:schemeClr val="bg1"/>
                </a:solidFill>
                <a:latin typeface="+mj-ea"/>
                <a:ea typeface="+mj-ea"/>
              </a:rPr>
              <a:t>模型融合：</a:t>
            </a:r>
            <a:r>
              <a:rPr lang="en-US" altLang="zh-CN" sz="2400" dirty="0" smtClean="0">
                <a:solidFill>
                  <a:schemeClr val="bg1"/>
                </a:solidFill>
                <a:latin typeface="+mj-ea"/>
                <a:ea typeface="+mj-ea"/>
              </a:rPr>
              <a:t>Stacking</a:t>
            </a:r>
            <a:endParaRPr lang="zh-CN" altLang="en-US" sz="2400" dirty="0">
              <a:solidFill>
                <a:schemeClr val="bg1"/>
              </a:solidFill>
              <a:latin typeface="+mj-ea"/>
              <a:ea typeface="+mj-ea"/>
            </a:endParaRPr>
          </a:p>
        </p:txBody>
      </p:sp>
      <p:sp>
        <p:nvSpPr>
          <p:cNvPr id="2" name="标题 1"/>
          <p:cNvSpPr>
            <a:spLocks noGrp="1"/>
          </p:cNvSpPr>
          <p:nvPr>
            <p:ph type="title"/>
          </p:nvPr>
        </p:nvSpPr>
        <p:spPr/>
        <p:txBody>
          <a:bodyPr/>
          <a:lstStyle/>
          <a:p>
            <a:r>
              <a:rPr lang="zh-CN" altLang="en-US" dirty="0" smtClean="0"/>
              <a:t>算法实现</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rPr>
              <a:t>实验过程</a:t>
            </a:r>
            <a:endParaRPr lang="zh-CN" altLang="en-US" dirty="0">
              <a:latin typeface="微软雅黑" panose="020B0503020204020204" pitchFamily="34" charset="-122"/>
            </a:endParaRPr>
          </a:p>
        </p:txBody>
      </p:sp>
      <p:sp>
        <p:nvSpPr>
          <p:cNvPr id="4" name="文本框 3"/>
          <p:cNvSpPr txBox="1"/>
          <p:nvPr/>
        </p:nvSpPr>
        <p:spPr>
          <a:xfrm>
            <a:off x="838200" y="1578162"/>
            <a:ext cx="8192539" cy="4247317"/>
          </a:xfrm>
          <a:prstGeom prst="rect">
            <a:avLst/>
          </a:prstGeom>
          <a:noFill/>
        </p:spPr>
        <p:txBody>
          <a:bodyPr wrap="square" rtlCol="0">
            <a:spAutoFit/>
          </a:bodyPr>
          <a:lstStyle/>
          <a:p>
            <a:pPr>
              <a:lnSpc>
                <a:spcPct val="150000"/>
              </a:lnSpc>
            </a:pPr>
            <a:r>
              <a:rPr lang="en-US" altLang="zh-CN" dirty="0" smtClean="0">
                <a:solidFill>
                  <a:schemeClr val="bg1"/>
                </a:solidFill>
                <a:latin typeface="+mj-ea"/>
                <a:ea typeface="+mj-ea"/>
              </a:rPr>
              <a:t>1. </a:t>
            </a:r>
            <a:r>
              <a:rPr lang="zh-CN" altLang="en-US" dirty="0" smtClean="0">
                <a:solidFill>
                  <a:schemeClr val="bg1"/>
                </a:solidFill>
                <a:latin typeface="+mj-ea"/>
                <a:ea typeface="+mj-ea"/>
              </a:rPr>
              <a:t>特征筛选：</a:t>
            </a:r>
            <a:endParaRPr lang="en-US" altLang="zh-CN" dirty="0" smtClean="0">
              <a:solidFill>
                <a:schemeClr val="bg1"/>
              </a:solidFill>
              <a:latin typeface="+mj-ea"/>
              <a:ea typeface="+mj-ea"/>
            </a:endParaRPr>
          </a:p>
          <a:p>
            <a:pPr>
              <a:lnSpc>
                <a:spcPct val="150000"/>
              </a:lnSpc>
            </a:pPr>
            <a:r>
              <a:rPr lang="zh-CN" altLang="en-US" dirty="0" smtClean="0">
                <a:solidFill>
                  <a:schemeClr val="bg1"/>
                </a:solidFill>
                <a:latin typeface="+mj-ea"/>
                <a:ea typeface="+mj-ea"/>
              </a:rPr>
              <a:t>（</a:t>
            </a:r>
            <a:r>
              <a:rPr lang="en-US" altLang="zh-CN" dirty="0" smtClean="0">
                <a:solidFill>
                  <a:schemeClr val="bg1"/>
                </a:solidFill>
                <a:latin typeface="+mj-ea"/>
                <a:ea typeface="+mj-ea"/>
              </a:rPr>
              <a:t>1</a:t>
            </a:r>
            <a:r>
              <a:rPr lang="zh-CN" altLang="en-US" dirty="0" smtClean="0">
                <a:solidFill>
                  <a:schemeClr val="bg1"/>
                </a:solidFill>
                <a:latin typeface="+mj-ea"/>
                <a:ea typeface="+mj-ea"/>
              </a:rPr>
              <a:t>）根据树模型输出特征重要性筛选掉特征重要性为零的特征</a:t>
            </a:r>
            <a:endParaRPr lang="en-US" altLang="zh-CN" dirty="0" smtClean="0">
              <a:solidFill>
                <a:schemeClr val="bg1"/>
              </a:solidFill>
              <a:latin typeface="+mj-ea"/>
              <a:ea typeface="+mj-ea"/>
            </a:endParaRPr>
          </a:p>
          <a:p>
            <a:pPr>
              <a:lnSpc>
                <a:spcPct val="150000"/>
              </a:lnSpc>
            </a:pPr>
            <a:r>
              <a:rPr lang="zh-CN" altLang="en-US" dirty="0" smtClean="0">
                <a:solidFill>
                  <a:schemeClr val="bg1"/>
                </a:solidFill>
                <a:latin typeface="+mj-ea"/>
                <a:ea typeface="+mj-ea"/>
              </a:rPr>
              <a:t>（</a:t>
            </a:r>
            <a:r>
              <a:rPr lang="en-US" altLang="zh-CN" dirty="0" smtClean="0">
                <a:solidFill>
                  <a:schemeClr val="bg1"/>
                </a:solidFill>
                <a:latin typeface="+mj-ea"/>
                <a:ea typeface="+mj-ea"/>
              </a:rPr>
              <a:t>2</a:t>
            </a:r>
            <a:r>
              <a:rPr lang="zh-CN" altLang="en-US" dirty="0" smtClean="0">
                <a:solidFill>
                  <a:schemeClr val="bg1"/>
                </a:solidFill>
                <a:latin typeface="+mj-ea"/>
                <a:ea typeface="+mj-ea"/>
              </a:rPr>
              <a:t>）根据验证集分数筛选掉降分</a:t>
            </a:r>
            <a:r>
              <a:rPr lang="zh-CN" altLang="en-US" dirty="0" smtClean="0">
                <a:solidFill>
                  <a:schemeClr val="bg1"/>
                </a:solidFill>
                <a:latin typeface="+mj-ea"/>
                <a:ea typeface="+mj-ea"/>
              </a:rPr>
              <a:t>特征</a:t>
            </a:r>
            <a:endParaRPr lang="en-US" altLang="zh-CN" dirty="0" smtClean="0">
              <a:solidFill>
                <a:schemeClr val="bg1"/>
              </a:solidFill>
              <a:latin typeface="+mj-ea"/>
              <a:ea typeface="+mj-ea"/>
            </a:endParaRPr>
          </a:p>
          <a:p>
            <a:pPr>
              <a:lnSpc>
                <a:spcPct val="150000"/>
              </a:lnSpc>
            </a:pP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2. </a:t>
            </a:r>
            <a:r>
              <a:rPr lang="zh-CN" altLang="en-US" dirty="0" smtClean="0">
                <a:solidFill>
                  <a:schemeClr val="bg1"/>
                </a:solidFill>
                <a:latin typeface="+mj-ea"/>
                <a:ea typeface="+mj-ea"/>
              </a:rPr>
              <a:t>模型调参：</a:t>
            </a:r>
            <a:endParaRPr lang="en-US" altLang="zh-CN" dirty="0" smtClean="0">
              <a:solidFill>
                <a:schemeClr val="bg1"/>
              </a:solidFill>
              <a:latin typeface="+mj-ea"/>
              <a:ea typeface="+mj-ea"/>
            </a:endParaRPr>
          </a:p>
          <a:p>
            <a:pPr>
              <a:lnSpc>
                <a:spcPct val="150000"/>
              </a:lnSpc>
            </a:pPr>
            <a:r>
              <a:rPr lang="zh-CN" altLang="en-US" dirty="0" smtClean="0">
                <a:solidFill>
                  <a:schemeClr val="bg1"/>
                </a:solidFill>
                <a:latin typeface="+mj-ea"/>
                <a:ea typeface="+mj-ea"/>
              </a:rPr>
              <a:t>（</a:t>
            </a:r>
            <a:r>
              <a:rPr lang="en-US" altLang="zh-CN" dirty="0" smtClean="0">
                <a:solidFill>
                  <a:schemeClr val="bg1"/>
                </a:solidFill>
                <a:latin typeface="+mj-ea"/>
                <a:ea typeface="+mj-ea"/>
              </a:rPr>
              <a:t>1</a:t>
            </a:r>
            <a:r>
              <a:rPr lang="zh-CN" altLang="en-US" dirty="0" smtClean="0">
                <a:solidFill>
                  <a:schemeClr val="bg1"/>
                </a:solidFill>
                <a:latin typeface="+mj-ea"/>
                <a:ea typeface="+mj-ea"/>
              </a:rPr>
              <a:t>）</a:t>
            </a:r>
            <a:r>
              <a:rPr lang="en-US" altLang="zh-CN" dirty="0">
                <a:solidFill>
                  <a:schemeClr val="bg1"/>
                </a:solidFill>
                <a:latin typeface="+mj-ea"/>
                <a:ea typeface="+mj-ea"/>
              </a:rPr>
              <a:t>MLP</a:t>
            </a:r>
            <a:r>
              <a:rPr lang="zh-CN" altLang="en-US" dirty="0" smtClean="0">
                <a:solidFill>
                  <a:schemeClr val="bg1"/>
                </a:solidFill>
                <a:latin typeface="+mj-ea"/>
                <a:ea typeface="+mj-ea"/>
              </a:rPr>
              <a:t>模型的层数和节点数 （线上 </a:t>
            </a:r>
            <a:r>
              <a:rPr lang="en-US" altLang="zh-CN" dirty="0" smtClean="0">
                <a:solidFill>
                  <a:schemeClr val="bg1"/>
                </a:solidFill>
                <a:latin typeface="+mj-ea"/>
                <a:ea typeface="+mj-ea"/>
              </a:rPr>
              <a:t>0.59+</a:t>
            </a:r>
            <a:r>
              <a:rPr lang="zh-CN" altLang="en-US" dirty="0" smtClean="0">
                <a:solidFill>
                  <a:schemeClr val="bg1"/>
                </a:solidFill>
                <a:latin typeface="+mj-ea"/>
                <a:ea typeface="+mj-ea"/>
              </a:rPr>
              <a:t>）</a:t>
            </a:r>
            <a:endParaRPr lang="en-US" altLang="zh-CN" dirty="0" smtClean="0">
              <a:solidFill>
                <a:schemeClr val="bg1"/>
              </a:solidFill>
              <a:latin typeface="+mj-ea"/>
              <a:ea typeface="+mj-ea"/>
            </a:endParaRPr>
          </a:p>
          <a:p>
            <a:pPr>
              <a:lnSpc>
                <a:spcPct val="150000"/>
              </a:lnSpc>
            </a:pPr>
            <a:r>
              <a:rPr lang="zh-CN" altLang="en-US" dirty="0" smtClean="0">
                <a:solidFill>
                  <a:schemeClr val="bg1"/>
                </a:solidFill>
                <a:latin typeface="+mj-ea"/>
                <a:ea typeface="+mj-ea"/>
              </a:rPr>
              <a:t>（</a:t>
            </a:r>
            <a:r>
              <a:rPr lang="en-US" altLang="zh-CN" dirty="0" smtClean="0">
                <a:solidFill>
                  <a:schemeClr val="bg1"/>
                </a:solidFill>
                <a:latin typeface="+mj-ea"/>
                <a:ea typeface="+mj-ea"/>
              </a:rPr>
              <a:t>2</a:t>
            </a:r>
            <a:r>
              <a:rPr lang="zh-CN" altLang="en-US" dirty="0" smtClean="0">
                <a:solidFill>
                  <a:schemeClr val="bg1"/>
                </a:solidFill>
                <a:latin typeface="+mj-ea"/>
                <a:ea typeface="+mj-ea"/>
              </a:rPr>
              <a:t>）</a:t>
            </a:r>
            <a:r>
              <a:rPr lang="en-US" altLang="zh-CN" dirty="0" err="1" smtClean="0">
                <a:solidFill>
                  <a:schemeClr val="bg1"/>
                </a:solidFill>
                <a:latin typeface="+mj-ea"/>
                <a:ea typeface="+mj-ea"/>
              </a:rPr>
              <a:t>Catboost</a:t>
            </a:r>
            <a:r>
              <a:rPr lang="en-US" altLang="zh-CN" dirty="0" smtClean="0">
                <a:solidFill>
                  <a:schemeClr val="bg1"/>
                </a:solidFill>
                <a:latin typeface="+mj-ea"/>
                <a:ea typeface="+mj-ea"/>
              </a:rPr>
              <a:t> </a:t>
            </a:r>
            <a:r>
              <a:rPr lang="zh-CN" altLang="en-US" dirty="0" smtClean="0">
                <a:solidFill>
                  <a:schemeClr val="bg1"/>
                </a:solidFill>
                <a:latin typeface="+mj-ea"/>
                <a:ea typeface="+mj-ea"/>
              </a:rPr>
              <a:t>的 </a:t>
            </a:r>
            <a:r>
              <a:rPr lang="en-US" altLang="zh-CN" dirty="0" smtClean="0">
                <a:solidFill>
                  <a:schemeClr val="bg1"/>
                </a:solidFill>
                <a:latin typeface="+mj-ea"/>
                <a:ea typeface="+mj-ea"/>
              </a:rPr>
              <a:t>depth </a:t>
            </a:r>
            <a:r>
              <a:rPr lang="zh-CN" altLang="en-US" dirty="0" smtClean="0">
                <a:solidFill>
                  <a:schemeClr val="bg1"/>
                </a:solidFill>
                <a:latin typeface="+mj-ea"/>
                <a:ea typeface="+mj-ea"/>
              </a:rPr>
              <a:t>和 </a:t>
            </a:r>
            <a:r>
              <a:rPr lang="en-US" altLang="zh-CN" dirty="0" smtClean="0">
                <a:solidFill>
                  <a:schemeClr val="bg1"/>
                </a:solidFill>
                <a:latin typeface="+mj-ea"/>
                <a:ea typeface="+mj-ea"/>
              </a:rPr>
              <a:t>learning rate </a:t>
            </a:r>
            <a:r>
              <a:rPr lang="zh-CN" altLang="en-US" dirty="0" smtClean="0">
                <a:solidFill>
                  <a:schemeClr val="bg1"/>
                </a:solidFill>
                <a:latin typeface="+mj-ea"/>
                <a:ea typeface="+mj-ea"/>
              </a:rPr>
              <a:t>（</a:t>
            </a:r>
            <a:r>
              <a:rPr lang="zh-CN" altLang="en-US" dirty="0" smtClean="0">
                <a:solidFill>
                  <a:schemeClr val="bg1"/>
                </a:solidFill>
                <a:latin typeface="+mj-ea"/>
              </a:rPr>
              <a:t>线上</a:t>
            </a:r>
            <a:r>
              <a:rPr lang="en-US" altLang="zh-CN" dirty="0">
                <a:solidFill>
                  <a:schemeClr val="bg1"/>
                </a:solidFill>
                <a:latin typeface="+mj-ea"/>
              </a:rPr>
              <a:t> </a:t>
            </a:r>
            <a:r>
              <a:rPr lang="en-US" altLang="zh-CN" dirty="0" smtClean="0">
                <a:solidFill>
                  <a:schemeClr val="bg1"/>
                </a:solidFill>
                <a:latin typeface="+mj-ea"/>
              </a:rPr>
              <a:t>0.608</a:t>
            </a:r>
            <a:r>
              <a:rPr lang="zh-CN" altLang="en-US" dirty="0">
                <a:solidFill>
                  <a:schemeClr val="bg1"/>
                </a:solidFill>
                <a:latin typeface="+mj-ea"/>
              </a:rPr>
              <a:t>、</a:t>
            </a:r>
            <a:r>
              <a:rPr lang="en-US" altLang="zh-CN" dirty="0" smtClean="0">
                <a:solidFill>
                  <a:schemeClr val="bg1"/>
                </a:solidFill>
                <a:latin typeface="+mj-ea"/>
              </a:rPr>
              <a:t>0.605</a:t>
            </a:r>
            <a:r>
              <a:rPr lang="zh-CN" altLang="en-US" dirty="0" smtClean="0">
                <a:solidFill>
                  <a:schemeClr val="bg1"/>
                </a:solidFill>
                <a:latin typeface="+mj-ea"/>
                <a:ea typeface="+mj-ea"/>
              </a:rPr>
              <a:t>）</a:t>
            </a:r>
            <a:endParaRPr lang="en-US" altLang="zh-CN" dirty="0" smtClean="0">
              <a:solidFill>
                <a:schemeClr val="bg1"/>
              </a:solidFill>
              <a:latin typeface="+mj-ea"/>
              <a:ea typeface="+mj-ea"/>
            </a:endParaRPr>
          </a:p>
          <a:p>
            <a:pPr>
              <a:lnSpc>
                <a:spcPct val="150000"/>
              </a:lnSpc>
            </a:pP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3. </a:t>
            </a:r>
            <a:r>
              <a:rPr lang="zh-CN" altLang="en-US" dirty="0" smtClean="0">
                <a:solidFill>
                  <a:schemeClr val="bg1"/>
                </a:solidFill>
                <a:latin typeface="+mj-ea"/>
                <a:ea typeface="+mj-ea"/>
              </a:rPr>
              <a:t>模型融合：</a:t>
            </a:r>
            <a:endParaRPr lang="en-US" altLang="zh-CN" dirty="0" smtClean="0">
              <a:solidFill>
                <a:schemeClr val="bg1"/>
              </a:solidFill>
              <a:latin typeface="+mj-ea"/>
              <a:ea typeface="+mj-ea"/>
            </a:endParaRPr>
          </a:p>
          <a:p>
            <a:pPr>
              <a:lnSpc>
                <a:spcPct val="150000"/>
              </a:lnSpc>
            </a:pPr>
            <a:r>
              <a:rPr lang="en-US" altLang="zh-CN" dirty="0" smtClean="0">
                <a:solidFill>
                  <a:schemeClr val="bg1"/>
                </a:solidFill>
                <a:latin typeface="+mj-ea"/>
                <a:ea typeface="+mj-ea"/>
              </a:rPr>
              <a:t>    </a:t>
            </a:r>
            <a:r>
              <a:rPr lang="en-US" altLang="zh-CN" dirty="0" err="1" smtClean="0">
                <a:solidFill>
                  <a:schemeClr val="bg1"/>
                </a:solidFill>
                <a:latin typeface="+mj-ea"/>
                <a:ea typeface="+mj-ea"/>
              </a:rPr>
              <a:t>Catboost</a:t>
            </a:r>
            <a:r>
              <a:rPr lang="zh-CN" altLang="en-US" dirty="0" smtClean="0">
                <a:solidFill>
                  <a:schemeClr val="bg1"/>
                </a:solidFill>
                <a:latin typeface="+mj-ea"/>
                <a:ea typeface="+mj-ea"/>
              </a:rPr>
              <a:t>预测结果和</a:t>
            </a:r>
            <a:r>
              <a:rPr lang="en-US" altLang="zh-CN" dirty="0" smtClean="0">
                <a:solidFill>
                  <a:schemeClr val="bg1"/>
                </a:solidFill>
                <a:latin typeface="+mj-ea"/>
                <a:ea typeface="+mj-ea"/>
              </a:rPr>
              <a:t>MLP</a:t>
            </a:r>
            <a:r>
              <a:rPr lang="zh-CN" altLang="en-US" dirty="0" smtClean="0">
                <a:solidFill>
                  <a:schemeClr val="bg1"/>
                </a:solidFill>
                <a:latin typeface="+mj-ea"/>
                <a:ea typeface="+mj-ea"/>
              </a:rPr>
              <a:t>预测结果做</a:t>
            </a:r>
            <a:r>
              <a:rPr lang="en-US" altLang="zh-CN" dirty="0" smtClean="0">
                <a:solidFill>
                  <a:schemeClr val="bg1"/>
                </a:solidFill>
                <a:latin typeface="+mj-ea"/>
                <a:ea typeface="+mj-ea"/>
              </a:rPr>
              <a:t>Stacking </a:t>
            </a:r>
            <a:r>
              <a:rPr lang="zh-CN" altLang="en-US" dirty="0">
                <a:solidFill>
                  <a:schemeClr val="bg1"/>
                </a:solidFill>
                <a:latin typeface="+mj-ea"/>
              </a:rPr>
              <a:t>（线上</a:t>
            </a:r>
            <a:r>
              <a:rPr lang="en-US" altLang="zh-CN" dirty="0">
                <a:solidFill>
                  <a:schemeClr val="bg1"/>
                </a:solidFill>
                <a:latin typeface="+mj-ea"/>
              </a:rPr>
              <a:t> </a:t>
            </a:r>
            <a:r>
              <a:rPr lang="en-US" altLang="zh-CN" dirty="0" smtClean="0">
                <a:solidFill>
                  <a:schemeClr val="bg1"/>
                </a:solidFill>
                <a:latin typeface="+mj-ea"/>
              </a:rPr>
              <a:t>0.615</a:t>
            </a:r>
            <a:r>
              <a:rPr lang="zh-CN" altLang="en-US" dirty="0" smtClean="0">
                <a:solidFill>
                  <a:schemeClr val="bg1"/>
                </a:solidFill>
                <a:latin typeface="+mj-ea"/>
              </a:rPr>
              <a:t>）</a:t>
            </a:r>
            <a:endParaRPr lang="en-US" altLang="zh-CN" dirty="0">
              <a:solidFill>
                <a:schemeClr val="bg1"/>
              </a:solidFill>
              <a:latin typeface="+mj-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365126"/>
            <a:ext cx="10515600" cy="598702"/>
          </a:xfrm>
        </p:spPr>
        <p:txBody>
          <a:bodyPr/>
          <a:lstStyle/>
          <a:p>
            <a:r>
              <a:rPr lang="zh-CN" altLang="en-US" dirty="0">
                <a:latin typeface="微软雅黑" panose="020B0503020204020204" pitchFamily="34" charset="-122"/>
              </a:rPr>
              <a:t>整体设计</a:t>
            </a:r>
            <a:endParaRPr lang="zh-CN" altLang="en-US" dirty="0">
              <a:latin typeface="微软雅黑" panose="020B0503020204020204" pitchFamily="34" charset="-122"/>
            </a:endParaRPr>
          </a:p>
        </p:txBody>
      </p:sp>
      <p:sp>
        <p:nvSpPr>
          <p:cNvPr id="50" name="矩形 49"/>
          <p:cNvSpPr/>
          <p:nvPr/>
        </p:nvSpPr>
        <p:spPr>
          <a:xfrm>
            <a:off x="6670942" y="4230375"/>
            <a:ext cx="1157069" cy="928319"/>
          </a:xfrm>
          <a:prstGeom prst="rect">
            <a:avLst/>
          </a:prstGeom>
          <a:solidFill>
            <a:srgbClr val="18244C"/>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54" name="椭圆 53"/>
          <p:cNvSpPr/>
          <p:nvPr/>
        </p:nvSpPr>
        <p:spPr>
          <a:xfrm>
            <a:off x="1311922" y="1417347"/>
            <a:ext cx="1080000" cy="1080000"/>
          </a:xfrm>
          <a:prstGeom prst="ellipse">
            <a:avLst/>
          </a:prstGeom>
          <a:solidFill>
            <a:srgbClr val="18244C"/>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00" name="椭圆 99"/>
          <p:cNvSpPr/>
          <p:nvPr/>
        </p:nvSpPr>
        <p:spPr>
          <a:xfrm>
            <a:off x="1320275" y="2623238"/>
            <a:ext cx="1080000" cy="1080000"/>
          </a:xfrm>
          <a:prstGeom prst="ellipse">
            <a:avLst/>
          </a:prstGeom>
          <a:solidFill>
            <a:srgbClr val="18244C"/>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1349220" y="1790826"/>
            <a:ext cx="1005403" cy="338554"/>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原始特征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7" name="直接箭头连接符 106"/>
          <p:cNvCxnSpPr/>
          <p:nvPr/>
        </p:nvCxnSpPr>
        <p:spPr>
          <a:xfrm flipV="1">
            <a:off x="2417585" y="1928975"/>
            <a:ext cx="2889301" cy="13786"/>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82087" y="3026719"/>
            <a:ext cx="1005403" cy="338554"/>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统计特征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9" name="椭圆 38"/>
          <p:cNvSpPr/>
          <p:nvPr/>
        </p:nvSpPr>
        <p:spPr>
          <a:xfrm>
            <a:off x="1304314" y="4031164"/>
            <a:ext cx="1080000" cy="1080000"/>
          </a:xfrm>
          <a:prstGeom prst="ellipse">
            <a:avLst/>
          </a:prstGeom>
          <a:solidFill>
            <a:srgbClr val="18244C"/>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4471" y="4410164"/>
            <a:ext cx="1018227"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列表</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flipV="1">
            <a:off x="2382698" y="4608012"/>
            <a:ext cx="1308933" cy="72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382698" y="4158046"/>
            <a:ext cx="1213794"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Multi-Hot</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901872" y="4525257"/>
            <a:ext cx="643125"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MLP</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3691631" y="4115281"/>
            <a:ext cx="1157069" cy="928319"/>
          </a:xfrm>
          <a:prstGeom prst="rect">
            <a:avLst/>
          </a:prstGeom>
          <a:solidFill>
            <a:srgbClr val="18244C"/>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8" name="文本框 47"/>
          <p:cNvSpPr txBox="1"/>
          <p:nvPr/>
        </p:nvSpPr>
        <p:spPr>
          <a:xfrm>
            <a:off x="3971594" y="4438735"/>
            <a:ext cx="643125"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MLP</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0" name="椭圆 59"/>
          <p:cNvSpPr/>
          <p:nvPr/>
        </p:nvSpPr>
        <p:spPr>
          <a:xfrm>
            <a:off x="1311921" y="5345241"/>
            <a:ext cx="1080000" cy="1080000"/>
          </a:xfrm>
          <a:prstGeom prst="ellipse">
            <a:avLst/>
          </a:prstGeom>
          <a:solidFill>
            <a:srgbClr val="18244C"/>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TopK</a:t>
            </a:r>
            <a:endParaRPr lang="en-US" altLang="zh-CN" dirty="0" smtClean="0"/>
          </a:p>
          <a:p>
            <a:pPr algn="ctr"/>
            <a:r>
              <a:rPr lang="zh-CN" altLang="en-US" dirty="0" smtClean="0"/>
              <a:t>数据</a:t>
            </a:r>
            <a:endParaRPr lang="zh-CN" altLang="en-US" dirty="0"/>
          </a:p>
        </p:txBody>
      </p:sp>
      <p:cxnSp>
        <p:nvCxnSpPr>
          <p:cNvPr id="61" name="直接箭头连接符 60"/>
          <p:cNvCxnSpPr/>
          <p:nvPr/>
        </p:nvCxnSpPr>
        <p:spPr>
          <a:xfrm>
            <a:off x="2417585" y="3195996"/>
            <a:ext cx="2889301" cy="7209"/>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2391921" y="5861172"/>
            <a:ext cx="1308933" cy="72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3714621" y="5411730"/>
            <a:ext cx="1157069" cy="928319"/>
          </a:xfrm>
          <a:prstGeom prst="rect">
            <a:avLst/>
          </a:prstGeom>
          <a:solidFill>
            <a:srgbClr val="18244C"/>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78" name="文本框 77"/>
          <p:cNvSpPr txBox="1"/>
          <p:nvPr/>
        </p:nvSpPr>
        <p:spPr>
          <a:xfrm>
            <a:off x="3891852" y="5715964"/>
            <a:ext cx="829651" cy="338554"/>
          </a:xfrm>
          <a:prstGeom prst="rect">
            <a:avLst/>
          </a:prstGeom>
          <a:noFill/>
        </p:spPr>
        <p:txBody>
          <a:bodyPr wrap="none" rtlCol="0">
            <a:spAutoFit/>
          </a:bodyPr>
          <a:lstStyle/>
          <a:p>
            <a:r>
              <a:rPr lang="en-US" altLang="zh-CN" sz="1600" b="1"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resnet</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2" name="矩形 81"/>
          <p:cNvSpPr/>
          <p:nvPr/>
        </p:nvSpPr>
        <p:spPr>
          <a:xfrm>
            <a:off x="6627578" y="2497347"/>
            <a:ext cx="1157069" cy="928319"/>
          </a:xfrm>
          <a:prstGeom prst="rect">
            <a:avLst/>
          </a:prstGeom>
          <a:solidFill>
            <a:srgbClr val="18244C"/>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3" name="文本框 82"/>
          <p:cNvSpPr txBox="1"/>
          <p:nvPr/>
        </p:nvSpPr>
        <p:spPr>
          <a:xfrm>
            <a:off x="6662224" y="2864651"/>
            <a:ext cx="1122423"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CatBoost</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84" name="直接箭头连接符 83"/>
          <p:cNvCxnSpPr/>
          <p:nvPr/>
        </p:nvCxnSpPr>
        <p:spPr>
          <a:xfrm flipV="1">
            <a:off x="4847084" y="4571164"/>
            <a:ext cx="459802" cy="1"/>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V="1">
            <a:off x="4863914" y="5888055"/>
            <a:ext cx="459802" cy="1"/>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5295904" y="1927487"/>
            <a:ext cx="24749" cy="3957754"/>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5309335" y="3033928"/>
            <a:ext cx="1308933" cy="72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50" idx="1"/>
          </p:cNvCxnSpPr>
          <p:nvPr/>
        </p:nvCxnSpPr>
        <p:spPr>
          <a:xfrm>
            <a:off x="5320653" y="4692255"/>
            <a:ext cx="1350289" cy="228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82" idx="3"/>
          </p:cNvCxnSpPr>
          <p:nvPr/>
        </p:nvCxnSpPr>
        <p:spPr>
          <a:xfrm>
            <a:off x="7784647" y="2961507"/>
            <a:ext cx="2224344" cy="944857"/>
          </a:xfrm>
          <a:prstGeom prst="bentConnector3">
            <a:avLst>
              <a:gd name="adj1" fmla="val 5126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p:nvPr/>
        </p:nvCxnSpPr>
        <p:spPr>
          <a:xfrm flipV="1">
            <a:off x="7859944" y="3906364"/>
            <a:ext cx="2180980" cy="767664"/>
          </a:xfrm>
          <a:prstGeom prst="bentConnector3">
            <a:avLst>
              <a:gd name="adj1" fmla="val 48457"/>
            </a:avLst>
          </a:prstGeom>
          <a:ln w="2857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a:off x="8896819" y="3488607"/>
            <a:ext cx="1063817"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Stacking</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30" name="文本框 129"/>
          <p:cNvSpPr txBox="1"/>
          <p:nvPr/>
        </p:nvSpPr>
        <p:spPr>
          <a:xfrm>
            <a:off x="10036394" y="3697486"/>
            <a:ext cx="1005403" cy="338554"/>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最终答案</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全连接颜色">
      <a:dk1>
        <a:srgbClr val="282828"/>
      </a:dk1>
      <a:lt1>
        <a:srgbClr val="FFFFFF"/>
      </a:lt1>
      <a:dk2>
        <a:srgbClr val="000000"/>
      </a:dk2>
      <a:lt2>
        <a:srgbClr val="B2B2B2"/>
      </a:lt2>
      <a:accent1>
        <a:srgbClr val="F66F6A"/>
      </a:accent1>
      <a:accent2>
        <a:srgbClr val="F7A853"/>
      </a:accent2>
      <a:accent3>
        <a:srgbClr val="FFDF4F"/>
      </a:accent3>
      <a:accent4>
        <a:srgbClr val="15B0E8"/>
      </a:accent4>
      <a:accent5>
        <a:srgbClr val="59C8D5"/>
      </a:accent5>
      <a:accent6>
        <a:srgbClr val="84D0A2"/>
      </a:accent6>
      <a:hlink>
        <a:srgbClr val="00B0F0"/>
      </a:hlink>
      <a:folHlink>
        <a:srgbClr val="595959"/>
      </a:folHlink>
    </a:clrScheme>
    <a:fontScheme name="微软雅黑Light">
      <a:majorFont>
        <a:latin typeface="微软雅黑"/>
        <a:ea typeface="微软雅黑"/>
        <a:cs typeface="宋体"/>
      </a:majorFont>
      <a:minorFont>
        <a:latin typeface="微软雅黑 Light"/>
        <a:ea typeface="微软雅黑 Light"/>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1493</Words>
  <Application>WPS 演示</Application>
  <PresentationFormat>宽屏</PresentationFormat>
  <Paragraphs>168</Paragraphs>
  <Slides>9</Slides>
  <Notes>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vt:i4>
      </vt:variant>
    </vt:vector>
  </HeadingPairs>
  <TitlesOfParts>
    <vt:vector size="23" baseType="lpstr">
      <vt:lpstr>Arial</vt:lpstr>
      <vt:lpstr>宋体</vt:lpstr>
      <vt:lpstr>Wingdings</vt:lpstr>
      <vt:lpstr>微软雅黑 Light</vt:lpstr>
      <vt:lpstr>Arial Unicode MS</vt:lpstr>
      <vt:lpstr>微软雅黑</vt:lpstr>
      <vt:lpstr>Times New Roman</vt:lpstr>
      <vt:lpstr>Noto Sans S Chinese Light</vt:lpstr>
      <vt:lpstr>Arial Unicode MS</vt:lpstr>
      <vt:lpstr>Arial Black</vt:lpstr>
      <vt:lpstr>黑体</vt:lpstr>
      <vt:lpstr>等线</vt:lpstr>
      <vt:lpstr>Office 主题</vt:lpstr>
      <vt:lpstr>1_自定义设计方案</vt:lpstr>
      <vt:lpstr>赛题理解</vt:lpstr>
      <vt:lpstr>数据探索</vt:lpstr>
      <vt:lpstr>数据探索</vt:lpstr>
      <vt:lpstr>特征工程</vt:lpstr>
      <vt:lpstr>特征工程</vt:lpstr>
      <vt:lpstr>特征工程</vt:lpstr>
      <vt:lpstr>算法实现</vt:lpstr>
      <vt:lpstr>实验过程</vt:lpstr>
      <vt:lpstr>整体设计</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Xulin (summer)</dc:creator>
  <cp:lastModifiedBy>Travis</cp:lastModifiedBy>
  <cp:revision>219</cp:revision>
  <dcterms:created xsi:type="dcterms:W3CDTF">2019-08-15T13:25:00Z</dcterms:created>
  <dcterms:modified xsi:type="dcterms:W3CDTF">2019-08-28T08:54:15Z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(3)AGsieUA9d/lQjymIoh9CLvnKI0hrKjoaYVIOsLPI+eo9ek9GMTMBgo4SLes6+i5mMdiYm3qG
9BWpDw5YrV+gpBft9ls7l9jph/yOmfsHug2THR6tOzzJfeTYGsd/DM1IKiNwF+widACS13gV
b29exektB9tkkq62/HruM7wmmUnZMFNs0kiWUdq7eWJ47Rjr/c13UdzjdFHOh5XIsbKjrPqy
tSjHNEzha209C3Hlpz</vt:lpwstr>
  </property>
  <property fmtid="{D5CDD505-2E9C-101B-9397-08002B2CF9AE}" pid="3" name="_2015_ms_pID_7253431">
    <vt:lpwstr>z7hX+UBEpl4ewjedpphM2/YlUQrce4IzMaXOVt5sdSlTbznC9IqfLQ
+dvbsH6UFz9TZEqlcN02dgzhxbexzJR+zCPDXk4U+2uE/X67tJVujHR8juquuUFgPSq/5V4o
SorouMZ5WKL0GUxW9gyXWybYhDWhDUkL5aMqDVkbp29af40XMv2/FHLV5ZrwHRCHSjsn+oP2
Q5CeuzUb/vRCZ4pgNUsVtcZ4AK0l9mbhOjnY</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1566219136</vt:lpwstr>
  </property>
  <property fmtid="{D5CDD505-2E9C-101B-9397-08002B2CF9AE}" pid="8" name="_2015_ms_pID_7253432">
    <vt:lpwstr>fA==</vt:lpwstr>
  </property>
  <property fmtid="{D5CDD505-2E9C-101B-9397-08002B2CF9AE}" pid="9" name="KSOProductBuildVer">
    <vt:lpwstr>2052-11.1.0.8976</vt:lpwstr>
  </property>
</Properties>
</file>