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87" r:id="rId19"/>
    <p:sldId id="278" r:id="rId20"/>
    <p:sldId id="279" r:id="rId21"/>
    <p:sldId id="280" r:id="rId22"/>
    <p:sldId id="281" r:id="rId23"/>
    <p:sldId id="282" r:id="rId24"/>
    <p:sldId id="285" r:id="rId25"/>
    <p:sldId id="286" r:id="rId26"/>
    <p:sldId id="284" r:id="rId27"/>
    <p:sldId id="283" r:id="rId28"/>
    <p:sldId id="256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BF60"/>
    <a:srgbClr val="006600"/>
    <a:srgbClr val="55B955"/>
    <a:srgbClr val="545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55" autoAdjust="0"/>
    <p:restoredTop sz="94662" autoAdjust="0"/>
  </p:normalViewPr>
  <p:slideViewPr>
    <p:cSldViewPr>
      <p:cViewPr varScale="1">
        <p:scale>
          <a:sx n="108" d="100"/>
          <a:sy n="108" d="100"/>
        </p:scale>
        <p:origin x="193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3EC3E-9EBC-4FB4-91A0-D81688C87301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F3B38A-DAB2-4820-BD2E-7A10EE47D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56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27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84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512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56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591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849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053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092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800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96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639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35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713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203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41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70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71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99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42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84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62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8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1886C-002B-40DC-BBAF-4CA608631BA0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3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9.png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microsoft.com/office/2007/relationships/hdphoto" Target="../media/hdphoto1.wdp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3.png"/><Relationship Id="rId5" Type="http://schemas.openxmlformats.org/officeDocument/2006/relationships/image" Target="../media/image9.png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BCC0B1-48EA-49D9-A91C-6152C71B8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685800"/>
            <a:ext cx="7086600" cy="54577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3276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685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thuốc</a:t>
            </a:r>
            <a:r>
              <a:rPr lang="en-US" dirty="0">
                <a:latin typeface="+mj-lt"/>
              </a:rPr>
              <a:t> (</a:t>
            </a:r>
            <a:r>
              <a:rPr lang="en-US" dirty="0" err="1">
                <a:latin typeface="+mj-lt"/>
              </a:rPr>
              <a:t>Khuyến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mãi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theo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thuốc</a:t>
            </a:r>
            <a:r>
              <a:rPr lang="en-US" dirty="0">
                <a:latin typeface="+mj-lt"/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C85E5D-8339-4A90-8911-6572A28FAB1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37" y="1524000"/>
            <a:ext cx="1214933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CA780A-86AF-4CC5-93C8-9AA542968897}"/>
              </a:ext>
            </a:extLst>
          </p:cNvPr>
          <p:cNvSpPr txBox="1"/>
          <p:nvPr/>
        </p:nvSpPr>
        <p:spPr>
          <a:xfrm>
            <a:off x="2691757" y="1652016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Tên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thuốc</a:t>
            </a:r>
            <a:endParaRPr lang="en-US" sz="1500" b="1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D7D250-00C2-41C7-AF99-CE4054EFC6EB}"/>
              </a:ext>
            </a:extLst>
          </p:cNvPr>
          <p:cNvSpPr txBox="1"/>
          <p:nvPr/>
        </p:nvSpPr>
        <p:spPr>
          <a:xfrm>
            <a:off x="2702627" y="1975181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Loại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endParaRPr lang="en-US" sz="1200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4F7379-B503-4B35-946D-61820AE3A953}"/>
              </a:ext>
            </a:extLst>
          </p:cNvPr>
          <p:cNvSpPr txBox="1"/>
          <p:nvPr/>
        </p:nvSpPr>
        <p:spPr>
          <a:xfrm>
            <a:off x="2702627" y="226018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Mô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tả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345D2C-1E4C-4A1A-8D6E-410B30EE87E6}"/>
              </a:ext>
            </a:extLst>
          </p:cNvPr>
          <p:cNvSpPr txBox="1"/>
          <p:nvPr/>
        </p:nvSpPr>
        <p:spPr>
          <a:xfrm>
            <a:off x="838200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Khuyến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mãi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theo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thuốc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E0AE89D-4FA9-4115-8B78-5EC058441CB9}"/>
              </a:ext>
            </a:extLst>
          </p:cNvPr>
          <p:cNvSpPr txBox="1"/>
          <p:nvPr/>
        </p:nvSpPr>
        <p:spPr>
          <a:xfrm>
            <a:off x="4648201" y="2904268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Chiết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khấu</a:t>
            </a:r>
            <a:r>
              <a:rPr lang="en-US" sz="1200" dirty="0">
                <a:latin typeface="+mj-lt"/>
              </a:rPr>
              <a:t> %:*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05C8096-46D4-4A7C-A2B8-9D79A1BCDC32}"/>
              </a:ext>
            </a:extLst>
          </p:cNvPr>
          <p:cNvSpPr txBox="1"/>
          <p:nvPr/>
        </p:nvSpPr>
        <p:spPr>
          <a:xfrm>
            <a:off x="4648200" y="3322530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69AF0D9-0AAE-4E50-8597-FDBE5BA3762C}"/>
              </a:ext>
            </a:extLst>
          </p:cNvPr>
          <p:cNvSpPr/>
          <p:nvPr/>
        </p:nvSpPr>
        <p:spPr>
          <a:xfrm>
            <a:off x="6096000" y="2895691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1AFC196-8286-44EA-B141-AB550462EA4C}"/>
              </a:ext>
            </a:extLst>
          </p:cNvPr>
          <p:cNvSpPr/>
          <p:nvPr/>
        </p:nvSpPr>
        <p:spPr>
          <a:xfrm>
            <a:off x="6096000" y="3305375"/>
            <a:ext cx="2971800" cy="598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F1A291-15A0-4EEE-A517-C4C056E66505}"/>
              </a:ext>
            </a:extLst>
          </p:cNvPr>
          <p:cNvSpPr/>
          <p:nvPr/>
        </p:nvSpPr>
        <p:spPr>
          <a:xfrm>
            <a:off x="7714343" y="4052398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313D5D0-14D9-4013-A702-8F05786AB4A7}"/>
              </a:ext>
            </a:extLst>
          </p:cNvPr>
          <p:cNvSpPr/>
          <p:nvPr/>
        </p:nvSpPr>
        <p:spPr>
          <a:xfrm>
            <a:off x="6228443" y="4051096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Tạo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endParaRPr lang="en-US" dirty="0">
              <a:latin typeface="+mj-lt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E490A08-29E0-4571-9E90-06F47C84DC9B}"/>
              </a:ext>
            </a:extLst>
          </p:cNvPr>
          <p:cNvSpPr txBox="1"/>
          <p:nvPr/>
        </p:nvSpPr>
        <p:spPr>
          <a:xfrm>
            <a:off x="487531" y="28956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Khách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hàng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E234CCF-F0D4-4828-A7E0-AD8DBE9D5157}"/>
              </a:ext>
            </a:extLst>
          </p:cNvPr>
          <p:cNvSpPr/>
          <p:nvPr/>
        </p:nvSpPr>
        <p:spPr>
          <a:xfrm>
            <a:off x="1663537" y="2895600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C9318B9-81FA-44F8-BD03-3CBF4DC51669}"/>
              </a:ext>
            </a:extLst>
          </p:cNvPr>
          <p:cNvSpPr/>
          <p:nvPr/>
        </p:nvSpPr>
        <p:spPr>
          <a:xfrm>
            <a:off x="1386975" y="1533064"/>
            <a:ext cx="1199395" cy="11993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2" descr="IRSATIM 150">
            <a:extLst>
              <a:ext uri="{FF2B5EF4-FFF2-40B4-BE49-F238E27FC236}">
                <a16:creationId xmlns:a16="http://schemas.microsoft.com/office/drawing/2014/main" id="{45CC87D4-4A93-4FC5-8D67-29873A5D5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118" b="96403" l="2344" r="9980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103" y="1750230"/>
            <a:ext cx="914400" cy="74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2" name="Table 3">
            <a:extLst>
              <a:ext uri="{FF2B5EF4-FFF2-40B4-BE49-F238E27FC236}">
                <a16:creationId xmlns:a16="http://schemas.microsoft.com/office/drawing/2014/main" id="{E2B93BB1-F878-4887-AFF7-810053AD97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293810"/>
              </p:ext>
            </p:extLst>
          </p:nvPr>
        </p:nvGraphicFramePr>
        <p:xfrm>
          <a:off x="637310" y="4643594"/>
          <a:ext cx="8324820" cy="1639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7470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387470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1387470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1387470">
                  <a:extLst>
                    <a:ext uri="{9D8B030D-6E8A-4147-A177-3AD203B41FA5}">
                      <a16:colId xmlns:a16="http://schemas.microsoft.com/office/drawing/2014/main" val="1291486487"/>
                    </a:ext>
                  </a:extLst>
                </a:gridCol>
                <a:gridCol w="1387470">
                  <a:extLst>
                    <a:ext uri="{9D8B030D-6E8A-4147-A177-3AD203B41FA5}">
                      <a16:colId xmlns:a16="http://schemas.microsoft.com/office/drawing/2014/main" val="4284112643"/>
                    </a:ext>
                  </a:extLst>
                </a:gridCol>
                <a:gridCol w="1387470">
                  <a:extLst>
                    <a:ext uri="{9D8B030D-6E8A-4147-A177-3AD203B41FA5}">
                      <a16:colId xmlns:a16="http://schemas.microsoft.com/office/drawing/2014/main" val="3117914522"/>
                    </a:ext>
                  </a:extLst>
                </a:gridCol>
              </a:tblGrid>
              <a:tr h="222717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Họ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điện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thoại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Chiết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khấu</a:t>
                      </a:r>
                      <a:r>
                        <a:rPr lang="en-US" sz="1200" dirty="0"/>
                        <a:t> %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Ghi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chú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431916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Họ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0123456789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Họ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0234523464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57201"/>
                  </a:ext>
                </a:extLst>
              </a:tr>
            </a:tbl>
          </a:graphicData>
        </a:graphic>
      </p:graphicFrame>
      <p:pic>
        <p:nvPicPr>
          <p:cNvPr id="33" name="Picture 8" descr="C:\Users\HuyTran\Desktop\WPF project\Paul_Circle.png">
            <a:extLst>
              <a:ext uri="{FF2B5EF4-FFF2-40B4-BE49-F238E27FC236}">
                <a16:creationId xmlns:a16="http://schemas.microsoft.com/office/drawing/2014/main" id="{32195FC0-28CD-4790-A24C-49F04CE18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942366"/>
            <a:ext cx="386946" cy="387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8046200F-BFB6-44F6-9BA4-2962423B01F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073" y="4980761"/>
            <a:ext cx="304800" cy="3048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D16D08E2-E856-4E0C-9AF4-2A5EADD25C2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073" y="5456008"/>
            <a:ext cx="304800" cy="304800"/>
          </a:xfrm>
          <a:prstGeom prst="rect">
            <a:avLst/>
          </a:prstGeom>
        </p:spPr>
      </p:pic>
      <p:pic>
        <p:nvPicPr>
          <p:cNvPr id="44" name="Picture 8" descr="C:\Users\HuyTran\Desktop\WPF project\Paul_Circle.png">
            <a:extLst>
              <a:ext uri="{FF2B5EF4-FFF2-40B4-BE49-F238E27FC236}">
                <a16:creationId xmlns:a16="http://schemas.microsoft.com/office/drawing/2014/main" id="{6C5005F2-AD03-4FBF-A55A-F95E95E16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393964"/>
            <a:ext cx="386946" cy="387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CB50F9E7-6FDA-46FA-BDB9-58270F195A10}"/>
              </a:ext>
            </a:extLst>
          </p:cNvPr>
          <p:cNvSpPr txBox="1"/>
          <p:nvPr/>
        </p:nvSpPr>
        <p:spPr>
          <a:xfrm>
            <a:off x="637310" y="4296316"/>
            <a:ext cx="23839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Danh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sách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khách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hàng</a:t>
            </a:r>
            <a:r>
              <a:rPr lang="en-US" sz="1500" b="1" dirty="0">
                <a:latin typeface="+mj-lt"/>
              </a:rPr>
              <a:t>: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8233DEE-CB43-4357-9797-CF14F6FA100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914400"/>
            <a:ext cx="349430" cy="34943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B016A826-C07C-4935-8309-3A8C25F43B25}"/>
              </a:ext>
            </a:extLst>
          </p:cNvPr>
          <p:cNvSpPr/>
          <p:nvPr/>
        </p:nvSpPr>
        <p:spPr>
          <a:xfrm>
            <a:off x="7608673" y="6390186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67245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khách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hàng</a:t>
            </a:r>
            <a:r>
              <a:rPr lang="en-US" dirty="0">
                <a:latin typeface="+mj-lt"/>
              </a:rPr>
              <a:t> (</a:t>
            </a:r>
            <a:r>
              <a:rPr lang="en-US" dirty="0" err="1">
                <a:latin typeface="+mj-lt"/>
              </a:rPr>
              <a:t>Danh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sách</a:t>
            </a:r>
            <a:r>
              <a:rPr lang="en-US" dirty="0">
                <a:latin typeface="+mj-lt"/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E81BDFDF-A2C2-47AD-8D90-A0FE79376AA6}"/>
              </a:ext>
            </a:extLst>
          </p:cNvPr>
          <p:cNvSpPr/>
          <p:nvPr/>
        </p:nvSpPr>
        <p:spPr>
          <a:xfrm>
            <a:off x="7086600" y="6324600"/>
            <a:ext cx="19050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+ </a:t>
            </a:r>
            <a:r>
              <a:rPr lang="en-US" dirty="0" err="1">
                <a:latin typeface="+mj-lt"/>
              </a:rPr>
              <a:t>Thêm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982831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Quản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lý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khách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hàng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B423CCB-E8FB-4CDB-A31C-9E89725D6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180616"/>
              </p:ext>
            </p:extLst>
          </p:nvPr>
        </p:nvGraphicFramePr>
        <p:xfrm>
          <a:off x="532704" y="1994410"/>
          <a:ext cx="8458896" cy="333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816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409816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1409816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2819632">
                  <a:extLst>
                    <a:ext uri="{9D8B030D-6E8A-4147-A177-3AD203B41FA5}">
                      <a16:colId xmlns:a16="http://schemas.microsoft.com/office/drawing/2014/main" val="1291486487"/>
                    </a:ext>
                  </a:extLst>
                </a:gridCol>
                <a:gridCol w="1409816">
                  <a:extLst>
                    <a:ext uri="{9D8B030D-6E8A-4147-A177-3AD203B41FA5}">
                      <a16:colId xmlns:a16="http://schemas.microsoft.com/office/drawing/2014/main" val="3117914522"/>
                    </a:ext>
                  </a:extLst>
                </a:gridCol>
              </a:tblGrid>
              <a:tr h="735904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Họ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điện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thoại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Địa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chỉ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Họ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0123456789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Họ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0123456788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</a:tbl>
          </a:graphicData>
        </a:graphic>
      </p:graphicFrame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4" y="2881381"/>
            <a:ext cx="949806" cy="95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C:\Users\HuyTran\Desktop\WPF project\Paul_Circle.png">
            <a:extLst>
              <a:ext uri="{FF2B5EF4-FFF2-40B4-BE49-F238E27FC236}">
                <a16:creationId xmlns:a16="http://schemas.microsoft.com/office/drawing/2014/main" id="{9D463E07-0A4D-4B8D-850A-7D52CDDFB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4" y="4243731"/>
            <a:ext cx="949806" cy="95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8CD5D1-9D70-45D6-834A-50850E6546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96200" y="3172901"/>
            <a:ext cx="304800" cy="304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B267E1-41AD-45A6-B6C2-FAA07AAB8FB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362" y="3182151"/>
            <a:ext cx="304800" cy="304800"/>
          </a:xfrm>
          <a:prstGeom prst="rect">
            <a:avLst/>
          </a:prstGeom>
        </p:spPr>
      </p:pic>
      <p:pic>
        <p:nvPicPr>
          <p:cNvPr id="14" name="Picture 14" descr="C:\Users\HuyTran\Desktop\WPF project\customerManager.png">
            <a:extLst>
              <a:ext uri="{FF2B5EF4-FFF2-40B4-BE49-F238E27FC236}">
                <a16:creationId xmlns:a16="http://schemas.microsoft.com/office/drawing/2014/main" id="{41B28C13-A5DB-4748-85A8-315AD602B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25" y="924386"/>
            <a:ext cx="398806" cy="40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FF33260-D293-48CF-9E85-A78DF93A80C5}"/>
              </a:ext>
            </a:extLst>
          </p:cNvPr>
          <p:cNvSpPr txBox="1"/>
          <p:nvPr/>
        </p:nvSpPr>
        <p:spPr>
          <a:xfrm>
            <a:off x="457200" y="1549293"/>
            <a:ext cx="267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ym typeface="Wingdings" panose="05000000000000000000" pitchFamily="2" charset="2"/>
              </a:rPr>
              <a:t>Tìm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kiếm</a:t>
            </a:r>
            <a:r>
              <a:rPr lang="en-US" dirty="0">
                <a:sym typeface="Wingdings" panose="05000000000000000000" pitchFamily="2" charset="2"/>
              </a:rPr>
              <a:t>: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A7CF91-3D87-4389-9922-B6915A57A790}"/>
              </a:ext>
            </a:extLst>
          </p:cNvPr>
          <p:cNvSpPr/>
          <p:nvPr/>
        </p:nvSpPr>
        <p:spPr>
          <a:xfrm>
            <a:off x="1524000" y="1592034"/>
            <a:ext cx="4943038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3F4C48-9750-4D9A-A4E6-B98DEE8A85F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30524" y="3172901"/>
            <a:ext cx="304800" cy="30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1C11DF2-AD5A-40D1-A80B-AF0CC98DE87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6276" y="4464968"/>
            <a:ext cx="304800" cy="3048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1E27E13-D052-4757-96D9-B148BE0701D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438" y="4474218"/>
            <a:ext cx="304800" cy="3048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2A8615D-F6AB-4A25-8E87-66207969E1E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10600" y="4464968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24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Thông</a:t>
            </a:r>
            <a:r>
              <a:rPr lang="en-US" dirty="0">
                <a:latin typeface="+mj-lt"/>
              </a:rPr>
              <a:t> tin </a:t>
            </a:r>
            <a:r>
              <a:rPr lang="en-US" dirty="0" err="1">
                <a:latin typeface="+mj-lt"/>
              </a:rPr>
              <a:t>khách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hàng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C85E5D-8339-4A90-8911-6572A28FAB1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37" y="1524000"/>
            <a:ext cx="1214933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CA780A-86AF-4CC5-93C8-9AA542968897}"/>
              </a:ext>
            </a:extLst>
          </p:cNvPr>
          <p:cNvSpPr txBox="1"/>
          <p:nvPr/>
        </p:nvSpPr>
        <p:spPr>
          <a:xfrm>
            <a:off x="2691757" y="1652016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Họ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Tên</a:t>
            </a:r>
            <a:endParaRPr lang="en-US" sz="1500" b="1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4F7379-B503-4B35-946D-61820AE3A953}"/>
              </a:ext>
            </a:extLst>
          </p:cNvPr>
          <p:cNvSpPr txBox="1"/>
          <p:nvPr/>
        </p:nvSpPr>
        <p:spPr>
          <a:xfrm>
            <a:off x="2702627" y="199180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EA07C1-E0BC-44D5-97BC-55487ACFA934}"/>
              </a:ext>
            </a:extLst>
          </p:cNvPr>
          <p:cNvSpPr txBox="1"/>
          <p:nvPr/>
        </p:nvSpPr>
        <p:spPr>
          <a:xfrm>
            <a:off x="500394" y="322666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Họ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082C68-9641-440A-83B8-07164C781333}"/>
              </a:ext>
            </a:extLst>
          </p:cNvPr>
          <p:cNvSpPr txBox="1"/>
          <p:nvPr/>
        </p:nvSpPr>
        <p:spPr>
          <a:xfrm>
            <a:off x="500394" y="364493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Điện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thoại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D24C2E-7386-42E5-86E8-6DEC9280B005}"/>
              </a:ext>
            </a:extLst>
          </p:cNvPr>
          <p:cNvSpPr txBox="1"/>
          <p:nvPr/>
        </p:nvSpPr>
        <p:spPr>
          <a:xfrm>
            <a:off x="500394" y="4063193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Địa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chỉ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E948C6D-3FFA-44C6-BD28-5EB2DEC69A26}"/>
              </a:ext>
            </a:extLst>
          </p:cNvPr>
          <p:cNvSpPr/>
          <p:nvPr/>
        </p:nvSpPr>
        <p:spPr>
          <a:xfrm>
            <a:off x="1503857" y="3226669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CF1CDE-A93F-4AB1-968F-94B2D4449D82}"/>
              </a:ext>
            </a:extLst>
          </p:cNvPr>
          <p:cNvSpPr/>
          <p:nvPr/>
        </p:nvSpPr>
        <p:spPr>
          <a:xfrm>
            <a:off x="1503857" y="3636354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4852D35-E350-44FF-922A-B2A645A7B618}"/>
              </a:ext>
            </a:extLst>
          </p:cNvPr>
          <p:cNvSpPr/>
          <p:nvPr/>
        </p:nvSpPr>
        <p:spPr>
          <a:xfrm>
            <a:off x="1503857" y="4046039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81BDFDF-A2C2-47AD-8D90-A0FE79376AA6}"/>
              </a:ext>
            </a:extLst>
          </p:cNvPr>
          <p:cNvSpPr/>
          <p:nvPr/>
        </p:nvSpPr>
        <p:spPr>
          <a:xfrm>
            <a:off x="7658100" y="6374360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53BFA1C-32B8-4D02-82DD-D04AE5441E95}"/>
              </a:ext>
            </a:extLst>
          </p:cNvPr>
          <p:cNvSpPr/>
          <p:nvPr/>
        </p:nvSpPr>
        <p:spPr>
          <a:xfrm>
            <a:off x="6172200" y="637305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982831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Thông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tin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khách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hàng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645AFEA-5815-4FE2-9618-7C86B01C2515}"/>
              </a:ext>
            </a:extLst>
          </p:cNvPr>
          <p:cNvSpPr txBox="1"/>
          <p:nvPr/>
        </p:nvSpPr>
        <p:spPr>
          <a:xfrm>
            <a:off x="500394" y="449701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BB4A87D-F73C-4006-BF33-C237ABCF2E42}"/>
              </a:ext>
            </a:extLst>
          </p:cNvPr>
          <p:cNvSpPr/>
          <p:nvPr/>
        </p:nvSpPr>
        <p:spPr>
          <a:xfrm>
            <a:off x="1503857" y="4462712"/>
            <a:ext cx="3124200" cy="11103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21" name="Picture 14" descr="C:\Users\HuyTran\Desktop\WPF project\customerManager.png">
            <a:extLst>
              <a:ext uri="{FF2B5EF4-FFF2-40B4-BE49-F238E27FC236}">
                <a16:creationId xmlns:a16="http://schemas.microsoft.com/office/drawing/2014/main" id="{DFE9520C-9B4D-47F4-B26D-724D36068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25" y="924386"/>
            <a:ext cx="398806" cy="40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6385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Lịch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sử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mua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hàng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8" y="673095"/>
            <a:ext cx="9144000" cy="61849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C85E5D-8339-4A90-8911-6572A28FAB1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37" y="1524000"/>
            <a:ext cx="1214933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CA780A-86AF-4CC5-93C8-9AA542968897}"/>
              </a:ext>
            </a:extLst>
          </p:cNvPr>
          <p:cNvSpPr txBox="1"/>
          <p:nvPr/>
        </p:nvSpPr>
        <p:spPr>
          <a:xfrm>
            <a:off x="2691757" y="1652016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Họ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Tên</a:t>
            </a:r>
            <a:endParaRPr lang="en-US" sz="1500" b="1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4F7379-B503-4B35-946D-61820AE3A953}"/>
              </a:ext>
            </a:extLst>
          </p:cNvPr>
          <p:cNvSpPr txBox="1"/>
          <p:nvPr/>
        </p:nvSpPr>
        <p:spPr>
          <a:xfrm>
            <a:off x="2702627" y="199180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EA07C1-E0BC-44D5-97BC-55487ACFA934}"/>
              </a:ext>
            </a:extLst>
          </p:cNvPr>
          <p:cNvSpPr txBox="1"/>
          <p:nvPr/>
        </p:nvSpPr>
        <p:spPr>
          <a:xfrm>
            <a:off x="500394" y="2821293"/>
            <a:ext cx="2242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+mj-lt"/>
              </a:rPr>
              <a:t>Lịch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sử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mua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hàng</a:t>
            </a:r>
            <a:r>
              <a:rPr lang="en-US" sz="1200" b="1" dirty="0">
                <a:latin typeface="+mj-lt"/>
              </a:rPr>
              <a:t>: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53BFA1C-32B8-4D02-82DD-D04AE5441E95}"/>
              </a:ext>
            </a:extLst>
          </p:cNvPr>
          <p:cNvSpPr/>
          <p:nvPr/>
        </p:nvSpPr>
        <p:spPr>
          <a:xfrm>
            <a:off x="7620000" y="637305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982831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Lịch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sử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mua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hàng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BB4A87D-F73C-4006-BF33-C237ABCF2E42}"/>
              </a:ext>
            </a:extLst>
          </p:cNvPr>
          <p:cNvSpPr/>
          <p:nvPr/>
        </p:nvSpPr>
        <p:spPr>
          <a:xfrm>
            <a:off x="609600" y="3157253"/>
            <a:ext cx="3505200" cy="3573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CB6013B-D2D1-4736-9A0F-C6999AEC0807}"/>
              </a:ext>
            </a:extLst>
          </p:cNvPr>
          <p:cNvSpPr txBox="1"/>
          <p:nvPr/>
        </p:nvSpPr>
        <p:spPr>
          <a:xfrm>
            <a:off x="4444357" y="450252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Nội</a:t>
            </a:r>
            <a:r>
              <a:rPr lang="en-US" sz="1200" dirty="0">
                <a:latin typeface="+mj-lt"/>
              </a:rPr>
              <a:t> dung: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41B9C04-FC45-42E0-8BEC-A540512108B4}"/>
              </a:ext>
            </a:extLst>
          </p:cNvPr>
          <p:cNvSpPr/>
          <p:nvPr/>
        </p:nvSpPr>
        <p:spPr>
          <a:xfrm>
            <a:off x="5427678" y="4582538"/>
            <a:ext cx="3124200" cy="1437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5AEE3D0-05A6-41C1-A246-E626445A01A9}"/>
              </a:ext>
            </a:extLst>
          </p:cNvPr>
          <p:cNvSpPr/>
          <p:nvPr/>
        </p:nvSpPr>
        <p:spPr>
          <a:xfrm>
            <a:off x="5562600" y="6372987"/>
            <a:ext cx="1905000" cy="3581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Xem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công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nợ</a:t>
            </a:r>
            <a:endParaRPr lang="en-US" dirty="0">
              <a:latin typeface="+mj-lt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1E935BC-342E-4DED-B95A-AF834CCE5868}"/>
              </a:ext>
            </a:extLst>
          </p:cNvPr>
          <p:cNvSpPr txBox="1"/>
          <p:nvPr/>
        </p:nvSpPr>
        <p:spPr>
          <a:xfrm>
            <a:off x="7256478" y="605785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pic>
        <p:nvPicPr>
          <p:cNvPr id="39" name="Picture 14" descr="C:\Users\HuyTran\Desktop\WPF project\customerManager.png">
            <a:extLst>
              <a:ext uri="{FF2B5EF4-FFF2-40B4-BE49-F238E27FC236}">
                <a16:creationId xmlns:a16="http://schemas.microsoft.com/office/drawing/2014/main" id="{2821CB2B-7CC2-4C1C-A627-D768E5897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25" y="924386"/>
            <a:ext cx="398806" cy="40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62DFC4C-7B64-4E45-BAB6-0D6AE704BF4A}"/>
              </a:ext>
            </a:extLst>
          </p:cNvPr>
          <p:cNvSpPr txBox="1"/>
          <p:nvPr/>
        </p:nvSpPr>
        <p:spPr>
          <a:xfrm>
            <a:off x="4424215" y="25908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Thời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gian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29A6FC0-BAD4-4FF2-89EE-DAEE1E9CEBF6}"/>
              </a:ext>
            </a:extLst>
          </p:cNvPr>
          <p:cNvSpPr/>
          <p:nvPr/>
        </p:nvSpPr>
        <p:spPr>
          <a:xfrm>
            <a:off x="5427678" y="2590800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0690CA8-A5D4-4189-BFC1-F726D6EFC49C}"/>
              </a:ext>
            </a:extLst>
          </p:cNvPr>
          <p:cNvSpPr txBox="1"/>
          <p:nvPr/>
        </p:nvSpPr>
        <p:spPr>
          <a:xfrm>
            <a:off x="4424215" y="2983333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cộng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04F543E-2462-4DF1-B28D-57639D2BEE07}"/>
              </a:ext>
            </a:extLst>
          </p:cNvPr>
          <p:cNvSpPr/>
          <p:nvPr/>
        </p:nvSpPr>
        <p:spPr>
          <a:xfrm>
            <a:off x="5427678" y="2974756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C8C3C9E-F5E0-44F3-86D1-CAA65DCCF7F9}"/>
              </a:ext>
            </a:extLst>
          </p:cNvPr>
          <p:cNvSpPr txBox="1"/>
          <p:nvPr/>
        </p:nvSpPr>
        <p:spPr>
          <a:xfrm>
            <a:off x="638959" y="3181502"/>
            <a:ext cx="3429000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20/10/2020 19:30 </a:t>
            </a:r>
            <a:r>
              <a:rPr lang="en-US" sz="1200" dirty="0" err="1">
                <a:latin typeface="+mj-lt"/>
              </a:rPr>
              <a:t>Thành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tiền</a:t>
            </a:r>
            <a:r>
              <a:rPr lang="en-US" sz="1200" dirty="0">
                <a:latin typeface="+mj-lt"/>
              </a:rPr>
              <a:t>: 300,000VND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49762B1-E659-4E62-B0B4-DD4E483263D7}"/>
              </a:ext>
            </a:extLst>
          </p:cNvPr>
          <p:cNvSpPr txBox="1"/>
          <p:nvPr/>
        </p:nvSpPr>
        <p:spPr>
          <a:xfrm>
            <a:off x="613794" y="3439536"/>
            <a:ext cx="3496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10/10/2020 08:20 </a:t>
            </a:r>
            <a:r>
              <a:rPr lang="en-US" sz="1200" dirty="0" err="1">
                <a:latin typeface="+mj-lt"/>
              </a:rPr>
              <a:t>Thành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tiền</a:t>
            </a:r>
            <a:r>
              <a:rPr lang="en-US" sz="1200" dirty="0">
                <a:latin typeface="+mj-lt"/>
              </a:rPr>
              <a:t>: 200,000VND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4AA062A-FBC2-4F86-943D-D61FDEE1F488}"/>
              </a:ext>
            </a:extLst>
          </p:cNvPr>
          <p:cNvSpPr txBox="1"/>
          <p:nvPr/>
        </p:nvSpPr>
        <p:spPr>
          <a:xfrm>
            <a:off x="4444357" y="450252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Nội</a:t>
            </a:r>
            <a:r>
              <a:rPr lang="en-US" sz="1200" dirty="0">
                <a:latin typeface="+mj-lt"/>
              </a:rPr>
              <a:t> dung: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5337194-B16B-4C72-9C86-364E6C2685D3}"/>
              </a:ext>
            </a:extLst>
          </p:cNvPr>
          <p:cNvSpPr txBox="1"/>
          <p:nvPr/>
        </p:nvSpPr>
        <p:spPr>
          <a:xfrm>
            <a:off x="5426773" y="4622382"/>
            <a:ext cx="31076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+mj-lt"/>
              </a:rPr>
              <a:t>Thuốc</a:t>
            </a:r>
            <a:r>
              <a:rPr lang="en-US" sz="1100" dirty="0">
                <a:latin typeface="+mj-lt"/>
              </a:rPr>
              <a:t> A – 2 </a:t>
            </a:r>
            <a:r>
              <a:rPr lang="en-US" sz="1100" dirty="0" err="1">
                <a:latin typeface="+mj-lt"/>
              </a:rPr>
              <a:t>Hộp</a:t>
            </a:r>
            <a:r>
              <a:rPr lang="en-US" sz="1100" dirty="0">
                <a:latin typeface="+mj-lt"/>
              </a:rPr>
              <a:t>: 250,000VND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0D547BF-0762-41F5-84B4-303584072F7A}"/>
              </a:ext>
            </a:extLst>
          </p:cNvPr>
          <p:cNvSpPr txBox="1"/>
          <p:nvPr/>
        </p:nvSpPr>
        <p:spPr>
          <a:xfrm>
            <a:off x="4424215" y="337321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Thanh </a:t>
            </a:r>
            <a:r>
              <a:rPr lang="en-US" sz="1200" dirty="0" err="1">
                <a:latin typeface="+mj-lt"/>
              </a:rPr>
              <a:t>toán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2554FE1-CC09-4756-8850-A0A61052E47C}"/>
              </a:ext>
            </a:extLst>
          </p:cNvPr>
          <p:cNvSpPr/>
          <p:nvPr/>
        </p:nvSpPr>
        <p:spPr>
          <a:xfrm>
            <a:off x="5427678" y="3364642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0B60453-84DF-48C8-AB34-9C904AAB7B32}"/>
              </a:ext>
            </a:extLst>
          </p:cNvPr>
          <p:cNvSpPr txBox="1"/>
          <p:nvPr/>
        </p:nvSpPr>
        <p:spPr>
          <a:xfrm>
            <a:off x="4424215" y="384430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AFB514D-A02F-4B5E-B2FD-5130CF4F3006}"/>
              </a:ext>
            </a:extLst>
          </p:cNvPr>
          <p:cNvSpPr/>
          <p:nvPr/>
        </p:nvSpPr>
        <p:spPr>
          <a:xfrm>
            <a:off x="5427678" y="3810000"/>
            <a:ext cx="31242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30338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Xem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công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nợ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8" y="673095"/>
            <a:ext cx="9144000" cy="61849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C85E5D-8339-4A90-8911-6572A28FAB1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37" y="1524000"/>
            <a:ext cx="1214933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CA780A-86AF-4CC5-93C8-9AA542968897}"/>
              </a:ext>
            </a:extLst>
          </p:cNvPr>
          <p:cNvSpPr txBox="1"/>
          <p:nvPr/>
        </p:nvSpPr>
        <p:spPr>
          <a:xfrm>
            <a:off x="2691757" y="1652016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Họ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Tên</a:t>
            </a:r>
            <a:endParaRPr lang="en-US" sz="1500" b="1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4F7379-B503-4B35-946D-61820AE3A953}"/>
              </a:ext>
            </a:extLst>
          </p:cNvPr>
          <p:cNvSpPr txBox="1"/>
          <p:nvPr/>
        </p:nvSpPr>
        <p:spPr>
          <a:xfrm>
            <a:off x="2702627" y="199180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53BFA1C-32B8-4D02-82DD-D04AE5441E95}"/>
              </a:ext>
            </a:extLst>
          </p:cNvPr>
          <p:cNvSpPr/>
          <p:nvPr/>
        </p:nvSpPr>
        <p:spPr>
          <a:xfrm>
            <a:off x="7620000" y="637305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982831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Xem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công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nợ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26" name="Picture 14" descr="C:\Users\HuyTran\Desktop\WPF project\customerManager.png">
            <a:extLst>
              <a:ext uri="{FF2B5EF4-FFF2-40B4-BE49-F238E27FC236}">
                <a16:creationId xmlns:a16="http://schemas.microsoft.com/office/drawing/2014/main" id="{184AC657-28DB-40B0-81E2-084A43776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25" y="924386"/>
            <a:ext cx="398806" cy="40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8" name="Table 3">
            <a:extLst>
              <a:ext uri="{FF2B5EF4-FFF2-40B4-BE49-F238E27FC236}">
                <a16:creationId xmlns:a16="http://schemas.microsoft.com/office/drawing/2014/main" id="{B059A884-E061-41C0-9D05-E953D19D8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233644"/>
              </p:ext>
            </p:extLst>
          </p:nvPr>
        </p:nvGraphicFramePr>
        <p:xfrm>
          <a:off x="603598" y="2967715"/>
          <a:ext cx="8235600" cy="1639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7120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647120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1647120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1647120">
                  <a:extLst>
                    <a:ext uri="{9D8B030D-6E8A-4147-A177-3AD203B41FA5}">
                      <a16:colId xmlns:a16="http://schemas.microsoft.com/office/drawing/2014/main" val="4284112643"/>
                    </a:ext>
                  </a:extLst>
                </a:gridCol>
                <a:gridCol w="1647120">
                  <a:extLst>
                    <a:ext uri="{9D8B030D-6E8A-4147-A177-3AD203B41FA5}">
                      <a16:colId xmlns:a16="http://schemas.microsoft.com/office/drawing/2014/main" val="1637866270"/>
                    </a:ext>
                  </a:extLst>
                </a:gridCol>
              </a:tblGrid>
              <a:tr h="2227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Thời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gian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Phân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loại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Thanh </a:t>
                      </a:r>
                      <a:r>
                        <a:rPr lang="en-US" sz="1200" dirty="0" err="1"/>
                        <a:t>toán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Ghi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chú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431916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20/10/2020 19:30 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Trả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10/10/2020 08:20 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Nợ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500,000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57201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F2D3941E-5A82-4C71-803B-6A06F7402E50}"/>
              </a:ext>
            </a:extLst>
          </p:cNvPr>
          <p:cNvSpPr txBox="1"/>
          <p:nvPr/>
        </p:nvSpPr>
        <p:spPr>
          <a:xfrm>
            <a:off x="7351204" y="32905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DFE7D2-E553-469D-AC31-98D42A59362F}"/>
              </a:ext>
            </a:extLst>
          </p:cNvPr>
          <p:cNvSpPr txBox="1"/>
          <p:nvPr/>
        </p:nvSpPr>
        <p:spPr>
          <a:xfrm>
            <a:off x="7351204" y="378279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0192CF1-97B5-40E1-8DAA-3EDFC431C0D5}"/>
              </a:ext>
            </a:extLst>
          </p:cNvPr>
          <p:cNvGrpSpPr/>
          <p:nvPr/>
        </p:nvGrpSpPr>
        <p:grpSpPr>
          <a:xfrm>
            <a:off x="5867400" y="6380528"/>
            <a:ext cx="1524000" cy="358165"/>
            <a:chOff x="4648200" y="6324600"/>
            <a:chExt cx="1524000" cy="35816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DBF5120-749E-4129-B948-C87BB2A1AD98}"/>
                </a:ext>
              </a:extLst>
            </p:cNvPr>
            <p:cNvSpPr/>
            <p:nvPr/>
          </p:nvSpPr>
          <p:spPr>
            <a:xfrm>
              <a:off x="4648200" y="6324600"/>
              <a:ext cx="1524000" cy="35816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latin typeface="+mj-lt"/>
                </a:rPr>
                <a:t>In </a:t>
              </a:r>
              <a:r>
                <a:rPr lang="en-US" dirty="0" err="1">
                  <a:latin typeface="+mj-lt"/>
                </a:rPr>
                <a:t>công</a:t>
              </a:r>
              <a:r>
                <a:rPr lang="en-US" dirty="0">
                  <a:latin typeface="+mj-lt"/>
                </a:rPr>
                <a:t> </a:t>
              </a:r>
              <a:r>
                <a:rPr lang="en-US" dirty="0" err="1">
                  <a:latin typeface="+mj-lt"/>
                </a:rPr>
                <a:t>nợ</a:t>
              </a:r>
              <a:endParaRPr lang="en-US" dirty="0">
                <a:latin typeface="+mj-lt"/>
              </a:endParaRP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BD539B6-E0DC-4B91-B8F5-0F84087306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6086" y="6374785"/>
              <a:ext cx="263732" cy="263732"/>
            </a:xfrm>
            <a:prstGeom prst="rect">
              <a:avLst/>
            </a:prstGeom>
          </p:spPr>
        </p:pic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23B352A9-D2E5-4E42-8F86-090C1E93CE40}"/>
              </a:ext>
            </a:extLst>
          </p:cNvPr>
          <p:cNvSpPr txBox="1"/>
          <p:nvPr/>
        </p:nvSpPr>
        <p:spPr>
          <a:xfrm>
            <a:off x="535413" y="556963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nợ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4D2B2E-1B88-4B74-94AD-CD5FAC516325}"/>
              </a:ext>
            </a:extLst>
          </p:cNvPr>
          <p:cNvSpPr txBox="1"/>
          <p:nvPr/>
        </p:nvSpPr>
        <p:spPr>
          <a:xfrm>
            <a:off x="535413" y="598789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Đã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thanh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toán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80CC98C-5F2F-4808-85CC-5513F0BBED06}"/>
              </a:ext>
            </a:extLst>
          </p:cNvPr>
          <p:cNvSpPr txBox="1"/>
          <p:nvPr/>
        </p:nvSpPr>
        <p:spPr>
          <a:xfrm>
            <a:off x="535413" y="6406158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Còn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lại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2644866-79CA-4747-80B5-367DBBC423E8}"/>
              </a:ext>
            </a:extLst>
          </p:cNvPr>
          <p:cNvSpPr txBox="1"/>
          <p:nvPr/>
        </p:nvSpPr>
        <p:spPr>
          <a:xfrm>
            <a:off x="1676400" y="5569634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+mj-lt"/>
              </a:rPr>
              <a:t>500,000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044C464-4557-4545-AE3E-834D38DAD8F6}"/>
              </a:ext>
            </a:extLst>
          </p:cNvPr>
          <p:cNvSpPr txBox="1"/>
          <p:nvPr/>
        </p:nvSpPr>
        <p:spPr>
          <a:xfrm>
            <a:off x="1676400" y="598789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250,000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2A74E4C-1180-45CF-82D0-F78FC2C95AA5}"/>
              </a:ext>
            </a:extLst>
          </p:cNvPr>
          <p:cNvSpPr txBox="1"/>
          <p:nvPr/>
        </p:nvSpPr>
        <p:spPr>
          <a:xfrm>
            <a:off x="1676400" y="6406158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+mj-lt"/>
              </a:rPr>
              <a:t>250,000</a:t>
            </a:r>
          </a:p>
        </p:txBody>
      </p:sp>
    </p:spTree>
    <p:extLst>
      <p:ext uri="{BB962C8B-B14F-4D97-AF65-F5344CB8AC3E}">
        <p14:creationId xmlns:p14="http://schemas.microsoft.com/office/powerpoint/2010/main" val="2458578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nhập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kho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E81BDFDF-A2C2-47AD-8D90-A0FE79376AA6}"/>
              </a:ext>
            </a:extLst>
          </p:cNvPr>
          <p:cNvSpPr/>
          <p:nvPr/>
        </p:nvSpPr>
        <p:spPr>
          <a:xfrm>
            <a:off x="7086600" y="6324600"/>
            <a:ext cx="19050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+ </a:t>
            </a:r>
            <a:r>
              <a:rPr lang="en-US" dirty="0" err="1">
                <a:latin typeface="+mj-lt"/>
              </a:rPr>
              <a:t>Thêm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896660" y="945229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Quản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lý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nhập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kho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B423CCB-E8FB-4CDB-A31C-9E89725D6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659890"/>
              </p:ext>
            </p:extLst>
          </p:nvPr>
        </p:nvGraphicFramePr>
        <p:xfrm>
          <a:off x="532704" y="1905000"/>
          <a:ext cx="8382696" cy="333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116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397116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2643435">
                  <a:extLst>
                    <a:ext uri="{9D8B030D-6E8A-4147-A177-3AD203B41FA5}">
                      <a16:colId xmlns:a16="http://schemas.microsoft.com/office/drawing/2014/main" val="240713644"/>
                    </a:ext>
                  </a:extLst>
                </a:gridCol>
                <a:gridCol w="1283731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1661298">
                  <a:extLst>
                    <a:ext uri="{9D8B030D-6E8A-4147-A177-3AD203B41FA5}">
                      <a16:colId xmlns:a16="http://schemas.microsoft.com/office/drawing/2014/main" val="1291486487"/>
                    </a:ext>
                  </a:extLst>
                </a:gridCol>
              </a:tblGrid>
              <a:tr h="73590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Thời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gian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Nhà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cung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cấp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Danh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sách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thuốc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Thành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tiền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20/10/2020 19:30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Nhà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cung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cấp</a:t>
                      </a:r>
                      <a:r>
                        <a:rPr lang="en-US" sz="1200" dirty="0"/>
                        <a:t> 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1</a:t>
                      </a:r>
                      <a:br>
                        <a:rPr lang="en-US" sz="1200" dirty="0"/>
                      </a:br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2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…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12/10/2020 20:20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Nhà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cung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cấp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4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…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3,000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798CD5D1-9D70-45D6-834A-50850E6546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5028" y="3198510"/>
            <a:ext cx="172469" cy="1724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B267E1-41AD-45A6-B6C2-FAA07AAB8FB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110" y="3198510"/>
            <a:ext cx="172469" cy="17246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8855AE3-3414-440E-8C9F-70903C6BA91F}"/>
              </a:ext>
            </a:extLst>
          </p:cNvPr>
          <p:cNvSpPr txBox="1"/>
          <p:nvPr/>
        </p:nvSpPr>
        <p:spPr>
          <a:xfrm>
            <a:off x="457200" y="1549293"/>
            <a:ext cx="267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ym typeface="Wingdings" panose="05000000000000000000" pitchFamily="2" charset="2"/>
              </a:rPr>
              <a:t>Tìm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kiếm</a:t>
            </a:r>
            <a:r>
              <a:rPr lang="en-US" dirty="0">
                <a:sym typeface="Wingdings" panose="05000000000000000000" pitchFamily="2" charset="2"/>
              </a:rPr>
              <a:t>: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DC6DD1-7A8F-4D6E-BCFF-6C9A2C086C04}"/>
              </a:ext>
            </a:extLst>
          </p:cNvPr>
          <p:cNvSpPr/>
          <p:nvPr/>
        </p:nvSpPr>
        <p:spPr>
          <a:xfrm>
            <a:off x="1524000" y="1592034"/>
            <a:ext cx="39624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BC60C21-8910-44A3-B261-05905A0D88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1400" y="4495800"/>
            <a:ext cx="172469" cy="17246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DC1081C-99D0-458D-8456-D8E354B8D26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482" y="4495800"/>
            <a:ext cx="172469" cy="17246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DFBF82F-6D9F-4652-B29D-D8A47C76365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52" y="6361158"/>
            <a:ext cx="285048" cy="285048"/>
          </a:xfrm>
          <a:prstGeom prst="rect">
            <a:avLst/>
          </a:prstGeom>
        </p:spPr>
      </p:pic>
      <p:pic>
        <p:nvPicPr>
          <p:cNvPr id="26" name="Picture 15" descr="C:\Users\HuyTran\Desktop\WPF project\vendor.png">
            <a:extLst>
              <a:ext uri="{FF2B5EF4-FFF2-40B4-BE49-F238E27FC236}">
                <a16:creationId xmlns:a16="http://schemas.microsoft.com/office/drawing/2014/main" id="{5C34EC34-7E69-4C48-AEC1-7D5783C00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53" y="913320"/>
            <a:ext cx="382676" cy="3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3137638-498A-47AC-B83C-BEFF6208AB14}"/>
              </a:ext>
            </a:extLst>
          </p:cNvPr>
          <p:cNvSpPr txBox="1"/>
          <p:nvPr/>
        </p:nvSpPr>
        <p:spPr>
          <a:xfrm>
            <a:off x="5481227" y="159573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Từ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B057384-08ED-4852-B500-A731E8853351}"/>
              </a:ext>
            </a:extLst>
          </p:cNvPr>
          <p:cNvSpPr/>
          <p:nvPr/>
        </p:nvSpPr>
        <p:spPr>
          <a:xfrm>
            <a:off x="5867400" y="1589507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05534EA-BA99-4206-BA4C-D4935B9AE8CD}"/>
              </a:ext>
            </a:extLst>
          </p:cNvPr>
          <p:cNvSpPr txBox="1"/>
          <p:nvPr/>
        </p:nvSpPr>
        <p:spPr>
          <a:xfrm>
            <a:off x="6798290" y="158245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Đến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6E56464-0307-4F45-BFCD-957347011BF6}"/>
              </a:ext>
            </a:extLst>
          </p:cNvPr>
          <p:cNvSpPr/>
          <p:nvPr/>
        </p:nvSpPr>
        <p:spPr>
          <a:xfrm>
            <a:off x="7258007" y="1584725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E7C752-9266-403A-9A14-34F604EB1A41}"/>
              </a:ext>
            </a:extLst>
          </p:cNvPr>
          <p:cNvSpPr txBox="1"/>
          <p:nvPr/>
        </p:nvSpPr>
        <p:spPr>
          <a:xfrm>
            <a:off x="7610607" y="313879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0FBF0B-C980-4639-98C2-349AAC661AA5}"/>
              </a:ext>
            </a:extLst>
          </p:cNvPr>
          <p:cNvSpPr txBox="1"/>
          <p:nvPr/>
        </p:nvSpPr>
        <p:spPr>
          <a:xfrm>
            <a:off x="7587537" y="444353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03649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Nhập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kho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966DF16-C2DB-4C52-B444-530F784F1688}"/>
              </a:ext>
            </a:extLst>
          </p:cNvPr>
          <p:cNvSpPr txBox="1"/>
          <p:nvPr/>
        </p:nvSpPr>
        <p:spPr>
          <a:xfrm>
            <a:off x="424194" y="193515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Nhà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cung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cấp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1EA9BE8-A44E-409B-80DF-D0657D91E1A5}"/>
              </a:ext>
            </a:extLst>
          </p:cNvPr>
          <p:cNvSpPr txBox="1"/>
          <p:nvPr/>
        </p:nvSpPr>
        <p:spPr>
          <a:xfrm>
            <a:off x="424194" y="3805752"/>
            <a:ext cx="1792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+mj-lt"/>
              </a:rPr>
              <a:t>Danh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sách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thuốc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nhập</a:t>
            </a:r>
            <a:r>
              <a:rPr lang="en-US" sz="1200" b="1" dirty="0">
                <a:latin typeface="+mj-lt"/>
              </a:rPr>
              <a:t>:*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996E642-D4A2-4D79-A742-5550448C1FDF}"/>
              </a:ext>
            </a:extLst>
          </p:cNvPr>
          <p:cNvSpPr/>
          <p:nvPr/>
        </p:nvSpPr>
        <p:spPr>
          <a:xfrm>
            <a:off x="1600200" y="1935154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>
                <a:latin typeface="+mj-lt"/>
              </a:rPr>
              <a:t>Nhà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cung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cấp</a:t>
            </a:r>
            <a:r>
              <a:rPr lang="en-US" sz="1400" dirty="0">
                <a:latin typeface="+mj-lt"/>
              </a:rPr>
              <a:t> 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05C8096-46D4-4A7C-A2B8-9D79A1BCDC32}"/>
              </a:ext>
            </a:extLst>
          </p:cNvPr>
          <p:cNvSpPr txBox="1"/>
          <p:nvPr/>
        </p:nvSpPr>
        <p:spPr>
          <a:xfrm>
            <a:off x="4572000" y="1919709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Hình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ảnh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hóa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đơn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1AFC196-8286-44EA-B141-AB550462EA4C}"/>
              </a:ext>
            </a:extLst>
          </p:cNvPr>
          <p:cNvSpPr/>
          <p:nvPr/>
        </p:nvSpPr>
        <p:spPr>
          <a:xfrm>
            <a:off x="6019800" y="1902555"/>
            <a:ext cx="2590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F1A291-15A0-4EEE-A517-C4C056E66505}"/>
              </a:ext>
            </a:extLst>
          </p:cNvPr>
          <p:cNvSpPr/>
          <p:nvPr/>
        </p:nvSpPr>
        <p:spPr>
          <a:xfrm>
            <a:off x="7704909" y="6345110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313D5D0-14D9-4013-A702-8F05786AB4A7}"/>
              </a:ext>
            </a:extLst>
          </p:cNvPr>
          <p:cNvSpPr/>
          <p:nvPr/>
        </p:nvSpPr>
        <p:spPr>
          <a:xfrm>
            <a:off x="6219009" y="634380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C4E79A3-8CAA-468B-A296-FDF5DF35DB8E}"/>
              </a:ext>
            </a:extLst>
          </p:cNvPr>
          <p:cNvSpPr txBox="1"/>
          <p:nvPr/>
        </p:nvSpPr>
        <p:spPr>
          <a:xfrm>
            <a:off x="422940" y="2359684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829BC16-F805-4F38-821A-1F207D5BC17B}"/>
              </a:ext>
            </a:extLst>
          </p:cNvPr>
          <p:cNvSpPr/>
          <p:nvPr/>
        </p:nvSpPr>
        <p:spPr>
          <a:xfrm>
            <a:off x="1600200" y="2342529"/>
            <a:ext cx="2780820" cy="11007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A803AD18-415E-4067-8241-BA7F4157E4B7}"/>
              </a:ext>
            </a:extLst>
          </p:cNvPr>
          <p:cNvSpPr/>
          <p:nvPr/>
        </p:nvSpPr>
        <p:spPr>
          <a:xfrm rot="10800000">
            <a:off x="4135426" y="1988572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4AA337-E53A-4C36-B973-9951830BBDDF}"/>
              </a:ext>
            </a:extLst>
          </p:cNvPr>
          <p:cNvSpPr txBox="1"/>
          <p:nvPr/>
        </p:nvSpPr>
        <p:spPr>
          <a:xfrm>
            <a:off x="896660" y="945229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Nhập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kho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38" name="Picture 15" descr="C:\Users\HuyTran\Desktop\WPF project\vendor.png">
            <a:extLst>
              <a:ext uri="{FF2B5EF4-FFF2-40B4-BE49-F238E27FC236}">
                <a16:creationId xmlns:a16="http://schemas.microsoft.com/office/drawing/2014/main" id="{EE57F203-51CC-4E2B-B8DB-B71C73703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53" y="913320"/>
            <a:ext cx="382676" cy="3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BC18C6D-7921-4575-A12F-F9110BFF0971}"/>
              </a:ext>
            </a:extLst>
          </p:cNvPr>
          <p:cNvSpPr/>
          <p:nvPr/>
        </p:nvSpPr>
        <p:spPr>
          <a:xfrm>
            <a:off x="8686800" y="1887110"/>
            <a:ext cx="304800" cy="30959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D81FBA65-B9F1-4504-B0F9-1953EDEA2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540469"/>
              </p:ext>
            </p:extLst>
          </p:nvPr>
        </p:nvGraphicFramePr>
        <p:xfrm>
          <a:off x="544188" y="4144136"/>
          <a:ext cx="8447412" cy="1390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902">
                  <a:extLst>
                    <a:ext uri="{9D8B030D-6E8A-4147-A177-3AD203B41FA5}">
                      <a16:colId xmlns:a16="http://schemas.microsoft.com/office/drawing/2014/main" val="2205170896"/>
                    </a:ext>
                  </a:extLst>
                </a:gridCol>
                <a:gridCol w="1407902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407902">
                  <a:extLst>
                    <a:ext uri="{9D8B030D-6E8A-4147-A177-3AD203B41FA5}">
                      <a16:colId xmlns:a16="http://schemas.microsoft.com/office/drawing/2014/main" val="742831095"/>
                    </a:ext>
                  </a:extLst>
                </a:gridCol>
                <a:gridCol w="1407902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2282404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4284112643"/>
                    </a:ext>
                  </a:extLst>
                </a:gridCol>
              </a:tblGrid>
              <a:tr h="3733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thuốc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Đơn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vị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tính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lượng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Đơn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giá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Thành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tiền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48893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52846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Hộp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</a:tbl>
          </a:graphicData>
        </a:graphic>
      </p:graphicFrame>
      <p:pic>
        <p:nvPicPr>
          <p:cNvPr id="41" name="Picture 40">
            <a:extLst>
              <a:ext uri="{FF2B5EF4-FFF2-40B4-BE49-F238E27FC236}">
                <a16:creationId xmlns:a16="http://schemas.microsoft.com/office/drawing/2014/main" id="{B087BF17-3420-4BAA-B027-A271E65F16C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649810" y="4701021"/>
            <a:ext cx="152400" cy="15240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996136BD-5978-496E-9680-3E5C65A5A76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649810" y="5170793"/>
            <a:ext cx="152400" cy="15240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B2D7C725-066E-488A-B762-81226FC59499}"/>
              </a:ext>
            </a:extLst>
          </p:cNvPr>
          <p:cNvSpPr txBox="1"/>
          <p:nvPr/>
        </p:nvSpPr>
        <p:spPr>
          <a:xfrm>
            <a:off x="535479" y="57150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cộng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498808D-A113-4D36-991E-354312065658}"/>
              </a:ext>
            </a:extLst>
          </p:cNvPr>
          <p:cNvSpPr txBox="1"/>
          <p:nvPr/>
        </p:nvSpPr>
        <p:spPr>
          <a:xfrm>
            <a:off x="1449879" y="5634850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+mj-lt"/>
              </a:rPr>
              <a:t>152,000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1FDA721-3EDE-4D14-899F-A164F4000F30}"/>
              </a:ext>
            </a:extLst>
          </p:cNvPr>
          <p:cNvSpPr txBox="1"/>
          <p:nvPr/>
        </p:nvSpPr>
        <p:spPr>
          <a:xfrm>
            <a:off x="2179596" y="3825852"/>
            <a:ext cx="26769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ym typeface="Wingdings" panose="05000000000000000000" pitchFamily="2" charset="2"/>
              </a:rPr>
              <a:t>Tìm</a:t>
            </a:r>
            <a:r>
              <a:rPr lang="en-US" sz="1000" dirty="0">
                <a:sym typeface="Wingdings" panose="05000000000000000000" pitchFamily="2" charset="2"/>
              </a:rPr>
              <a:t> </a:t>
            </a:r>
            <a:r>
              <a:rPr lang="en-US" sz="1000" dirty="0" err="1">
                <a:sym typeface="Wingdings" panose="05000000000000000000" pitchFamily="2" charset="2"/>
              </a:rPr>
              <a:t>kiếm</a:t>
            </a:r>
            <a:r>
              <a:rPr lang="en-US" sz="1000" dirty="0">
                <a:sym typeface="Wingdings" panose="05000000000000000000" pitchFamily="2" charset="2"/>
              </a:rPr>
              <a:t>:</a:t>
            </a:r>
            <a:endParaRPr lang="en-US" sz="10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8A0A57E-4A4B-4365-8269-EAC1FEFB6F3E}"/>
              </a:ext>
            </a:extLst>
          </p:cNvPr>
          <p:cNvSpPr/>
          <p:nvPr/>
        </p:nvSpPr>
        <p:spPr>
          <a:xfrm>
            <a:off x="2953517" y="3815545"/>
            <a:ext cx="2350571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F4B878-A027-4843-B5F4-1E5FD57DE689}"/>
              </a:ext>
            </a:extLst>
          </p:cNvPr>
          <p:cNvSpPr txBox="1"/>
          <p:nvPr/>
        </p:nvSpPr>
        <p:spPr>
          <a:xfrm>
            <a:off x="5321843" y="3804304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+mj-lt"/>
              </a:rPr>
              <a:t>Số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lượng</a:t>
            </a:r>
            <a:r>
              <a:rPr lang="en-US" sz="1000" dirty="0">
                <a:latin typeface="+mj-lt"/>
              </a:rPr>
              <a:t>: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AAEBF77-B728-4D57-8E85-2A4F299A8A76}"/>
              </a:ext>
            </a:extLst>
          </p:cNvPr>
          <p:cNvSpPr/>
          <p:nvPr/>
        </p:nvSpPr>
        <p:spPr>
          <a:xfrm>
            <a:off x="6090562" y="3818986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AC9516D-B61B-4835-91FB-34C9D25A8EC6}"/>
              </a:ext>
            </a:extLst>
          </p:cNvPr>
          <p:cNvSpPr txBox="1"/>
          <p:nvPr/>
        </p:nvSpPr>
        <p:spPr>
          <a:xfrm>
            <a:off x="6966707" y="3821885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+mj-lt"/>
              </a:rPr>
              <a:t>Đơn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giá</a:t>
            </a:r>
            <a:r>
              <a:rPr lang="en-US" sz="1000" dirty="0">
                <a:latin typeface="+mj-lt"/>
              </a:rPr>
              <a:t>: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6D6D1D3-FC22-4773-9A16-7C93EF827A83}"/>
              </a:ext>
            </a:extLst>
          </p:cNvPr>
          <p:cNvSpPr/>
          <p:nvPr/>
        </p:nvSpPr>
        <p:spPr>
          <a:xfrm>
            <a:off x="7620000" y="3823888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1183DE86-55E0-4912-A784-AD7F56C03513}"/>
              </a:ext>
            </a:extLst>
          </p:cNvPr>
          <p:cNvSpPr/>
          <p:nvPr/>
        </p:nvSpPr>
        <p:spPr>
          <a:xfrm>
            <a:off x="8589940" y="3811454"/>
            <a:ext cx="325460" cy="2566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D68C27C-45F8-44C5-8B78-67642F566E94}"/>
              </a:ext>
            </a:extLst>
          </p:cNvPr>
          <p:cNvSpPr txBox="1"/>
          <p:nvPr/>
        </p:nvSpPr>
        <p:spPr>
          <a:xfrm>
            <a:off x="500345" y="6088785"/>
            <a:ext cx="26769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ym typeface="Wingdings" panose="05000000000000000000" pitchFamily="2" charset="2"/>
              </a:rPr>
              <a:t>Đã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thanh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toán</a:t>
            </a:r>
            <a:r>
              <a:rPr lang="en-US" sz="1200" dirty="0">
                <a:sym typeface="Wingdings" panose="05000000000000000000" pitchFamily="2" charset="2"/>
              </a:rPr>
              <a:t>:*</a:t>
            </a:r>
            <a:endParaRPr lang="en-US" sz="12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4540B77-C3AF-4D85-9B43-17EA48B8FFF1}"/>
              </a:ext>
            </a:extLst>
          </p:cNvPr>
          <p:cNvSpPr/>
          <p:nvPr/>
        </p:nvSpPr>
        <p:spPr>
          <a:xfrm>
            <a:off x="1704055" y="6088785"/>
            <a:ext cx="2179459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latin typeface="+mj-lt"/>
              </a:rPr>
              <a:t>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41370ED-4A86-4B0A-9F52-7BFE55371334}"/>
              </a:ext>
            </a:extLst>
          </p:cNvPr>
          <p:cNvSpPr txBox="1"/>
          <p:nvPr/>
        </p:nvSpPr>
        <p:spPr>
          <a:xfrm>
            <a:off x="509353" y="6473392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Còn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lại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0626531-6842-43BF-A345-F1B8B4296706}"/>
              </a:ext>
            </a:extLst>
          </p:cNvPr>
          <p:cNvSpPr txBox="1"/>
          <p:nvPr/>
        </p:nvSpPr>
        <p:spPr>
          <a:xfrm>
            <a:off x="1460901" y="6411836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+mj-lt"/>
              </a:rPr>
              <a:t>152,000</a:t>
            </a:r>
          </a:p>
        </p:txBody>
      </p:sp>
    </p:spTree>
    <p:extLst>
      <p:ext uri="{BB962C8B-B14F-4D97-AF65-F5344CB8AC3E}">
        <p14:creationId xmlns:p14="http://schemas.microsoft.com/office/powerpoint/2010/main" val="1793988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Chỉnh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sửa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thông</a:t>
            </a:r>
            <a:r>
              <a:rPr lang="en-US" dirty="0">
                <a:latin typeface="+mj-lt"/>
              </a:rPr>
              <a:t> tin </a:t>
            </a:r>
            <a:r>
              <a:rPr lang="en-US" dirty="0" err="1">
                <a:latin typeface="+mj-lt"/>
              </a:rPr>
              <a:t>nhập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kho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966DF16-C2DB-4C52-B444-530F784F1688}"/>
              </a:ext>
            </a:extLst>
          </p:cNvPr>
          <p:cNvSpPr txBox="1"/>
          <p:nvPr/>
        </p:nvSpPr>
        <p:spPr>
          <a:xfrm>
            <a:off x="424194" y="23622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Nhà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cung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cấp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996E642-D4A2-4D79-A742-5550448C1FDF}"/>
              </a:ext>
            </a:extLst>
          </p:cNvPr>
          <p:cNvSpPr/>
          <p:nvPr/>
        </p:nvSpPr>
        <p:spPr>
          <a:xfrm>
            <a:off x="1600200" y="2362200"/>
            <a:ext cx="2780820" cy="2615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>
                <a:latin typeface="+mj-lt"/>
              </a:rPr>
              <a:t>Nhà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cung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cấp</a:t>
            </a:r>
            <a:r>
              <a:rPr lang="en-US" sz="1400" dirty="0">
                <a:latin typeface="+mj-lt"/>
              </a:rPr>
              <a:t> 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05C8096-46D4-4A7C-A2B8-9D79A1BCDC32}"/>
              </a:ext>
            </a:extLst>
          </p:cNvPr>
          <p:cNvSpPr txBox="1"/>
          <p:nvPr/>
        </p:nvSpPr>
        <p:spPr>
          <a:xfrm>
            <a:off x="4572000" y="1919709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Hình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ảnh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hóa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đơn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1AFC196-8286-44EA-B141-AB550462EA4C}"/>
              </a:ext>
            </a:extLst>
          </p:cNvPr>
          <p:cNvSpPr/>
          <p:nvPr/>
        </p:nvSpPr>
        <p:spPr>
          <a:xfrm>
            <a:off x="6019800" y="1902555"/>
            <a:ext cx="2590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F1A291-15A0-4EEE-A517-C4C056E66505}"/>
              </a:ext>
            </a:extLst>
          </p:cNvPr>
          <p:cNvSpPr/>
          <p:nvPr/>
        </p:nvSpPr>
        <p:spPr>
          <a:xfrm>
            <a:off x="7704909" y="6345110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313D5D0-14D9-4013-A702-8F05786AB4A7}"/>
              </a:ext>
            </a:extLst>
          </p:cNvPr>
          <p:cNvSpPr/>
          <p:nvPr/>
        </p:nvSpPr>
        <p:spPr>
          <a:xfrm>
            <a:off x="6219009" y="634380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C4E79A3-8CAA-468B-A296-FDF5DF35DB8E}"/>
              </a:ext>
            </a:extLst>
          </p:cNvPr>
          <p:cNvSpPr txBox="1"/>
          <p:nvPr/>
        </p:nvSpPr>
        <p:spPr>
          <a:xfrm>
            <a:off x="4572000" y="2359684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829BC16-F805-4F38-821A-1F207D5BC17B}"/>
              </a:ext>
            </a:extLst>
          </p:cNvPr>
          <p:cNvSpPr/>
          <p:nvPr/>
        </p:nvSpPr>
        <p:spPr>
          <a:xfrm>
            <a:off x="6019800" y="2342529"/>
            <a:ext cx="2971800" cy="1318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4AA337-E53A-4C36-B973-9951830BBDDF}"/>
              </a:ext>
            </a:extLst>
          </p:cNvPr>
          <p:cNvSpPr txBox="1"/>
          <p:nvPr/>
        </p:nvSpPr>
        <p:spPr>
          <a:xfrm>
            <a:off x="896660" y="945229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Chỉnh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sửa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thông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tin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nhập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kho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38" name="Picture 15" descr="C:\Users\HuyTran\Desktop\WPF project\vendor.png">
            <a:extLst>
              <a:ext uri="{FF2B5EF4-FFF2-40B4-BE49-F238E27FC236}">
                <a16:creationId xmlns:a16="http://schemas.microsoft.com/office/drawing/2014/main" id="{EE57F203-51CC-4E2B-B8DB-B71C73703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53" y="913320"/>
            <a:ext cx="382676" cy="3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BC18C6D-7921-4575-A12F-F9110BFF0971}"/>
              </a:ext>
            </a:extLst>
          </p:cNvPr>
          <p:cNvSpPr/>
          <p:nvPr/>
        </p:nvSpPr>
        <p:spPr>
          <a:xfrm>
            <a:off x="8686800" y="1887110"/>
            <a:ext cx="304800" cy="30959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FF6D494-CE07-489A-B995-2086F94ABE83}"/>
              </a:ext>
            </a:extLst>
          </p:cNvPr>
          <p:cNvSpPr txBox="1"/>
          <p:nvPr/>
        </p:nvSpPr>
        <p:spPr>
          <a:xfrm>
            <a:off x="424194" y="191970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Thời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gian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527183-5952-4171-B7FC-1BEB45DFB228}"/>
              </a:ext>
            </a:extLst>
          </p:cNvPr>
          <p:cNvSpPr/>
          <p:nvPr/>
        </p:nvSpPr>
        <p:spPr>
          <a:xfrm>
            <a:off x="1600200" y="1919709"/>
            <a:ext cx="2780820" cy="2615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+mj-lt"/>
              </a:rPr>
              <a:t>20/10/2020 19:30</a:t>
            </a:r>
          </a:p>
        </p:txBody>
      </p:sp>
      <p:graphicFrame>
        <p:nvGraphicFramePr>
          <p:cNvPr id="41" name="Table 3">
            <a:extLst>
              <a:ext uri="{FF2B5EF4-FFF2-40B4-BE49-F238E27FC236}">
                <a16:creationId xmlns:a16="http://schemas.microsoft.com/office/drawing/2014/main" id="{623E82C4-7A03-43F7-BE80-5D37858F32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843536"/>
              </p:ext>
            </p:extLst>
          </p:nvPr>
        </p:nvGraphicFramePr>
        <p:xfrm>
          <a:off x="544188" y="4144136"/>
          <a:ext cx="8447412" cy="1390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902">
                  <a:extLst>
                    <a:ext uri="{9D8B030D-6E8A-4147-A177-3AD203B41FA5}">
                      <a16:colId xmlns:a16="http://schemas.microsoft.com/office/drawing/2014/main" val="2205170896"/>
                    </a:ext>
                  </a:extLst>
                </a:gridCol>
                <a:gridCol w="1407902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407902">
                  <a:extLst>
                    <a:ext uri="{9D8B030D-6E8A-4147-A177-3AD203B41FA5}">
                      <a16:colId xmlns:a16="http://schemas.microsoft.com/office/drawing/2014/main" val="742831095"/>
                    </a:ext>
                  </a:extLst>
                </a:gridCol>
                <a:gridCol w="1407902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2282404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4284112643"/>
                    </a:ext>
                  </a:extLst>
                </a:gridCol>
              </a:tblGrid>
              <a:tr h="3733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thuốc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Đơn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vị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tính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lượng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Đơn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giá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Thành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tiền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48893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52846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Hộp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</a:tbl>
          </a:graphicData>
        </a:graphic>
      </p:graphicFrame>
      <p:pic>
        <p:nvPicPr>
          <p:cNvPr id="42" name="Picture 41">
            <a:extLst>
              <a:ext uri="{FF2B5EF4-FFF2-40B4-BE49-F238E27FC236}">
                <a16:creationId xmlns:a16="http://schemas.microsoft.com/office/drawing/2014/main" id="{4567B398-2131-46D9-B112-83C5F1C09B2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649810" y="4701021"/>
            <a:ext cx="152400" cy="1524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9683BAC7-01CC-4E36-BE64-BC92448C1B9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649810" y="5170793"/>
            <a:ext cx="152400" cy="152400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611DF8EE-0FF6-446B-A5A5-5F97BF1EE171}"/>
              </a:ext>
            </a:extLst>
          </p:cNvPr>
          <p:cNvSpPr txBox="1"/>
          <p:nvPr/>
        </p:nvSpPr>
        <p:spPr>
          <a:xfrm>
            <a:off x="535479" y="57150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cộng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6E7464D-71F5-44F6-99CD-0CF7156AE6DF}"/>
              </a:ext>
            </a:extLst>
          </p:cNvPr>
          <p:cNvSpPr txBox="1"/>
          <p:nvPr/>
        </p:nvSpPr>
        <p:spPr>
          <a:xfrm>
            <a:off x="1449879" y="5634850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+mj-lt"/>
              </a:rPr>
              <a:t>152,000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EA23420-2DDE-419D-BAA0-5D4C76EC1B72}"/>
              </a:ext>
            </a:extLst>
          </p:cNvPr>
          <p:cNvSpPr txBox="1"/>
          <p:nvPr/>
        </p:nvSpPr>
        <p:spPr>
          <a:xfrm>
            <a:off x="500345" y="6088785"/>
            <a:ext cx="26769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ym typeface="Wingdings" panose="05000000000000000000" pitchFamily="2" charset="2"/>
              </a:rPr>
              <a:t>Đã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thanh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toán</a:t>
            </a:r>
            <a:r>
              <a:rPr lang="en-US" sz="1200" dirty="0">
                <a:sym typeface="Wingdings" panose="05000000000000000000" pitchFamily="2" charset="2"/>
              </a:rPr>
              <a:t>:*</a:t>
            </a:r>
            <a:endParaRPr lang="en-US" sz="12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0E5F963-CEEF-4589-9275-C7AC03734243}"/>
              </a:ext>
            </a:extLst>
          </p:cNvPr>
          <p:cNvSpPr/>
          <p:nvPr/>
        </p:nvSpPr>
        <p:spPr>
          <a:xfrm>
            <a:off x="1704055" y="6088785"/>
            <a:ext cx="2179459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latin typeface="+mj-lt"/>
              </a:rPr>
              <a:t>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B7138D9-E098-43EC-9792-4B21C058EB93}"/>
              </a:ext>
            </a:extLst>
          </p:cNvPr>
          <p:cNvSpPr txBox="1"/>
          <p:nvPr/>
        </p:nvSpPr>
        <p:spPr>
          <a:xfrm>
            <a:off x="509353" y="6473392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Còn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lại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4462DC0-3876-4701-BC38-5B30062A2AFB}"/>
              </a:ext>
            </a:extLst>
          </p:cNvPr>
          <p:cNvSpPr txBox="1"/>
          <p:nvPr/>
        </p:nvSpPr>
        <p:spPr>
          <a:xfrm>
            <a:off x="1460901" y="6411836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+mj-lt"/>
              </a:rPr>
              <a:t>152,000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22EA802-DE61-43CB-B2C2-BD4E306CFC31}"/>
              </a:ext>
            </a:extLst>
          </p:cNvPr>
          <p:cNvSpPr txBox="1"/>
          <p:nvPr/>
        </p:nvSpPr>
        <p:spPr>
          <a:xfrm>
            <a:off x="424194" y="3805752"/>
            <a:ext cx="1792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+mj-lt"/>
              </a:rPr>
              <a:t>Danh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sách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thuốc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nhập</a:t>
            </a:r>
            <a:r>
              <a:rPr lang="en-US" sz="1200" b="1" dirty="0">
                <a:latin typeface="+mj-lt"/>
              </a:rPr>
              <a:t>:*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4887649-12D0-4605-ABB9-2C89BE9B86C3}"/>
              </a:ext>
            </a:extLst>
          </p:cNvPr>
          <p:cNvSpPr txBox="1"/>
          <p:nvPr/>
        </p:nvSpPr>
        <p:spPr>
          <a:xfrm>
            <a:off x="2179596" y="3825852"/>
            <a:ext cx="26769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ym typeface="Wingdings" panose="05000000000000000000" pitchFamily="2" charset="2"/>
              </a:rPr>
              <a:t>Tìm</a:t>
            </a:r>
            <a:r>
              <a:rPr lang="en-US" sz="1000" dirty="0">
                <a:sym typeface="Wingdings" panose="05000000000000000000" pitchFamily="2" charset="2"/>
              </a:rPr>
              <a:t> </a:t>
            </a:r>
            <a:r>
              <a:rPr lang="en-US" sz="1000" dirty="0" err="1">
                <a:sym typeface="Wingdings" panose="05000000000000000000" pitchFamily="2" charset="2"/>
              </a:rPr>
              <a:t>kiếm</a:t>
            </a:r>
            <a:r>
              <a:rPr lang="en-US" sz="1000" dirty="0">
                <a:sym typeface="Wingdings" panose="05000000000000000000" pitchFamily="2" charset="2"/>
              </a:rPr>
              <a:t>:</a:t>
            </a:r>
            <a:endParaRPr lang="en-US" sz="10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720F3AA-E34E-4FD7-B375-B850AB0E7D56}"/>
              </a:ext>
            </a:extLst>
          </p:cNvPr>
          <p:cNvSpPr/>
          <p:nvPr/>
        </p:nvSpPr>
        <p:spPr>
          <a:xfrm>
            <a:off x="2953517" y="3815545"/>
            <a:ext cx="2350571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1ABF510-B58B-4BC3-90F9-D1980EDCFF5F}"/>
              </a:ext>
            </a:extLst>
          </p:cNvPr>
          <p:cNvSpPr txBox="1"/>
          <p:nvPr/>
        </p:nvSpPr>
        <p:spPr>
          <a:xfrm>
            <a:off x="5321843" y="3804304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+mj-lt"/>
              </a:rPr>
              <a:t>Số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lượng</a:t>
            </a:r>
            <a:r>
              <a:rPr lang="en-US" sz="1000" dirty="0">
                <a:latin typeface="+mj-lt"/>
              </a:rPr>
              <a:t>: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B38BA3A-720A-41DF-B309-25CE3F910D12}"/>
              </a:ext>
            </a:extLst>
          </p:cNvPr>
          <p:cNvSpPr/>
          <p:nvPr/>
        </p:nvSpPr>
        <p:spPr>
          <a:xfrm>
            <a:off x="6090562" y="3818986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683F27E-953D-4ECF-A8D1-1F95E7D9A922}"/>
              </a:ext>
            </a:extLst>
          </p:cNvPr>
          <p:cNvSpPr txBox="1"/>
          <p:nvPr/>
        </p:nvSpPr>
        <p:spPr>
          <a:xfrm>
            <a:off x="6966707" y="3821885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+mj-lt"/>
              </a:rPr>
              <a:t>Đơn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giá</a:t>
            </a:r>
            <a:r>
              <a:rPr lang="en-US" sz="1000" dirty="0">
                <a:latin typeface="+mj-lt"/>
              </a:rPr>
              <a:t>: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E496E63-9ED4-45FB-807A-7F4AC0DE2700}"/>
              </a:ext>
            </a:extLst>
          </p:cNvPr>
          <p:cNvSpPr/>
          <p:nvPr/>
        </p:nvSpPr>
        <p:spPr>
          <a:xfrm>
            <a:off x="7620000" y="3823888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55199E54-3D9C-4154-9A94-CDE31EE12D0D}"/>
              </a:ext>
            </a:extLst>
          </p:cNvPr>
          <p:cNvSpPr/>
          <p:nvPr/>
        </p:nvSpPr>
        <p:spPr>
          <a:xfrm>
            <a:off x="8589940" y="3811454"/>
            <a:ext cx="325460" cy="2566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511985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>
                <a:latin typeface="+mj-lt"/>
              </a:rPr>
              <a:t>Thông tin </a:t>
            </a:r>
            <a:r>
              <a:rPr lang="en-US" dirty="0" err="1">
                <a:latin typeface="+mj-lt"/>
              </a:rPr>
              <a:t>nhập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kho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966DF16-C2DB-4C52-B444-530F784F1688}"/>
              </a:ext>
            </a:extLst>
          </p:cNvPr>
          <p:cNvSpPr txBox="1"/>
          <p:nvPr/>
        </p:nvSpPr>
        <p:spPr>
          <a:xfrm>
            <a:off x="424194" y="23622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Nhà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cung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cấp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996E642-D4A2-4D79-A742-5550448C1FDF}"/>
              </a:ext>
            </a:extLst>
          </p:cNvPr>
          <p:cNvSpPr/>
          <p:nvPr/>
        </p:nvSpPr>
        <p:spPr>
          <a:xfrm>
            <a:off x="1600200" y="2362200"/>
            <a:ext cx="2780820" cy="2615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>
                <a:latin typeface="+mj-lt"/>
              </a:rPr>
              <a:t>Nhà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cung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cấp</a:t>
            </a:r>
            <a:r>
              <a:rPr lang="en-US" sz="1400" dirty="0">
                <a:latin typeface="+mj-lt"/>
              </a:rPr>
              <a:t> 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05C8096-46D4-4A7C-A2B8-9D79A1BCDC32}"/>
              </a:ext>
            </a:extLst>
          </p:cNvPr>
          <p:cNvSpPr txBox="1"/>
          <p:nvPr/>
        </p:nvSpPr>
        <p:spPr>
          <a:xfrm>
            <a:off x="4572000" y="1919709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Hình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ảnh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hóa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đơn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313D5D0-14D9-4013-A702-8F05786AB4A7}"/>
              </a:ext>
            </a:extLst>
          </p:cNvPr>
          <p:cNvSpPr/>
          <p:nvPr/>
        </p:nvSpPr>
        <p:spPr>
          <a:xfrm>
            <a:off x="7620000" y="634380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C4E79A3-8CAA-468B-A296-FDF5DF35DB8E}"/>
              </a:ext>
            </a:extLst>
          </p:cNvPr>
          <p:cNvSpPr txBox="1"/>
          <p:nvPr/>
        </p:nvSpPr>
        <p:spPr>
          <a:xfrm>
            <a:off x="4572000" y="2359684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829BC16-F805-4F38-821A-1F207D5BC17B}"/>
              </a:ext>
            </a:extLst>
          </p:cNvPr>
          <p:cNvSpPr/>
          <p:nvPr/>
        </p:nvSpPr>
        <p:spPr>
          <a:xfrm>
            <a:off x="6019800" y="2342529"/>
            <a:ext cx="2971800" cy="1318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4AA337-E53A-4C36-B973-9951830BBDDF}"/>
              </a:ext>
            </a:extLst>
          </p:cNvPr>
          <p:cNvSpPr txBox="1"/>
          <p:nvPr/>
        </p:nvSpPr>
        <p:spPr>
          <a:xfrm>
            <a:off x="896660" y="945229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Thông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tin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nhập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kho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38" name="Picture 15" descr="C:\Users\HuyTran\Desktop\WPF project\vendor.png">
            <a:extLst>
              <a:ext uri="{FF2B5EF4-FFF2-40B4-BE49-F238E27FC236}">
                <a16:creationId xmlns:a16="http://schemas.microsoft.com/office/drawing/2014/main" id="{EE57F203-51CC-4E2B-B8DB-B71C73703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53" y="913320"/>
            <a:ext cx="382676" cy="3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FF6D494-CE07-489A-B995-2086F94ABE83}"/>
              </a:ext>
            </a:extLst>
          </p:cNvPr>
          <p:cNvSpPr txBox="1"/>
          <p:nvPr/>
        </p:nvSpPr>
        <p:spPr>
          <a:xfrm>
            <a:off x="424194" y="191970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Thời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gian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527183-5952-4171-B7FC-1BEB45DFB228}"/>
              </a:ext>
            </a:extLst>
          </p:cNvPr>
          <p:cNvSpPr/>
          <p:nvPr/>
        </p:nvSpPr>
        <p:spPr>
          <a:xfrm>
            <a:off x="1600200" y="1919709"/>
            <a:ext cx="2780820" cy="2615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+mj-lt"/>
              </a:rPr>
              <a:t>20/10/2020 19:30</a:t>
            </a:r>
          </a:p>
        </p:txBody>
      </p:sp>
      <p:graphicFrame>
        <p:nvGraphicFramePr>
          <p:cNvPr id="41" name="Table 3">
            <a:extLst>
              <a:ext uri="{FF2B5EF4-FFF2-40B4-BE49-F238E27FC236}">
                <a16:creationId xmlns:a16="http://schemas.microsoft.com/office/drawing/2014/main" id="{623E82C4-7A03-43F7-BE80-5D37858F32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417382"/>
              </p:ext>
            </p:extLst>
          </p:nvPr>
        </p:nvGraphicFramePr>
        <p:xfrm>
          <a:off x="544188" y="4144136"/>
          <a:ext cx="8447413" cy="1390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794">
                  <a:extLst>
                    <a:ext uri="{9D8B030D-6E8A-4147-A177-3AD203B41FA5}">
                      <a16:colId xmlns:a16="http://schemas.microsoft.com/office/drawing/2014/main" val="2205170896"/>
                    </a:ext>
                  </a:extLst>
                </a:gridCol>
                <a:gridCol w="1502794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502794">
                  <a:extLst>
                    <a:ext uri="{9D8B030D-6E8A-4147-A177-3AD203B41FA5}">
                      <a16:colId xmlns:a16="http://schemas.microsoft.com/office/drawing/2014/main" val="742831095"/>
                    </a:ext>
                  </a:extLst>
                </a:gridCol>
                <a:gridCol w="1502794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2436237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</a:tblGrid>
              <a:tr h="3733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thuốc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Đơn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vị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tính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lượng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Đơn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giá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Thành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tiền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48893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52846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Hộp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</a:tbl>
          </a:graphicData>
        </a:graphic>
      </p:graphicFrame>
      <p:sp>
        <p:nvSpPr>
          <p:cNvPr id="65" name="TextBox 64">
            <a:extLst>
              <a:ext uri="{FF2B5EF4-FFF2-40B4-BE49-F238E27FC236}">
                <a16:creationId xmlns:a16="http://schemas.microsoft.com/office/drawing/2014/main" id="{611DF8EE-0FF6-446B-A5A5-5F97BF1EE171}"/>
              </a:ext>
            </a:extLst>
          </p:cNvPr>
          <p:cNvSpPr txBox="1"/>
          <p:nvPr/>
        </p:nvSpPr>
        <p:spPr>
          <a:xfrm>
            <a:off x="535479" y="57150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cộng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6E7464D-71F5-44F6-99CD-0CF7156AE6DF}"/>
              </a:ext>
            </a:extLst>
          </p:cNvPr>
          <p:cNvSpPr txBox="1"/>
          <p:nvPr/>
        </p:nvSpPr>
        <p:spPr>
          <a:xfrm>
            <a:off x="1524000" y="5634850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+mj-lt"/>
              </a:rPr>
              <a:t>152,000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EA23420-2DDE-419D-BAA0-5D4C76EC1B72}"/>
              </a:ext>
            </a:extLst>
          </p:cNvPr>
          <p:cNvSpPr txBox="1"/>
          <p:nvPr/>
        </p:nvSpPr>
        <p:spPr>
          <a:xfrm>
            <a:off x="500345" y="6088785"/>
            <a:ext cx="26769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ym typeface="Wingdings" panose="05000000000000000000" pitchFamily="2" charset="2"/>
              </a:rPr>
              <a:t>Đã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thanh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toán</a:t>
            </a:r>
            <a:r>
              <a:rPr lang="en-US" sz="1200" dirty="0">
                <a:sym typeface="Wingdings" panose="05000000000000000000" pitchFamily="2" charset="2"/>
              </a:rPr>
              <a:t>:*</a:t>
            </a:r>
            <a:endParaRPr lang="en-US" sz="12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0E5F963-CEEF-4589-9275-C7AC03734243}"/>
              </a:ext>
            </a:extLst>
          </p:cNvPr>
          <p:cNvSpPr/>
          <p:nvPr/>
        </p:nvSpPr>
        <p:spPr>
          <a:xfrm>
            <a:off x="1554341" y="6088785"/>
            <a:ext cx="2179459" cy="2615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latin typeface="+mj-lt"/>
              </a:rPr>
              <a:t>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B7138D9-E098-43EC-9792-4B21C058EB93}"/>
              </a:ext>
            </a:extLst>
          </p:cNvPr>
          <p:cNvSpPr txBox="1"/>
          <p:nvPr/>
        </p:nvSpPr>
        <p:spPr>
          <a:xfrm>
            <a:off x="509353" y="6473392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Còn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lại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4462DC0-3876-4701-BC38-5B30062A2AFB}"/>
              </a:ext>
            </a:extLst>
          </p:cNvPr>
          <p:cNvSpPr txBox="1"/>
          <p:nvPr/>
        </p:nvSpPr>
        <p:spPr>
          <a:xfrm>
            <a:off x="1524000" y="6411836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+mj-lt"/>
              </a:rPr>
              <a:t>152,000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22EA802-DE61-43CB-B2C2-BD4E306CFC31}"/>
              </a:ext>
            </a:extLst>
          </p:cNvPr>
          <p:cNvSpPr txBox="1"/>
          <p:nvPr/>
        </p:nvSpPr>
        <p:spPr>
          <a:xfrm>
            <a:off x="424194" y="3805752"/>
            <a:ext cx="1792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+mj-lt"/>
              </a:rPr>
              <a:t>Danh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sách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thuốc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nhập</a:t>
            </a:r>
            <a:r>
              <a:rPr lang="en-US" sz="1200" b="1" dirty="0">
                <a:latin typeface="+mj-lt"/>
              </a:rPr>
              <a:t>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EAD5C47-1D0F-4800-8304-C2BFF406E601}"/>
              </a:ext>
            </a:extLst>
          </p:cNvPr>
          <p:cNvSpPr txBox="1"/>
          <p:nvPr/>
        </p:nvSpPr>
        <p:spPr>
          <a:xfrm>
            <a:off x="5571309" y="1909503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95847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nhà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cung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cấp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E81BDFDF-A2C2-47AD-8D90-A0FE79376AA6}"/>
              </a:ext>
            </a:extLst>
          </p:cNvPr>
          <p:cNvSpPr/>
          <p:nvPr/>
        </p:nvSpPr>
        <p:spPr>
          <a:xfrm>
            <a:off x="7086600" y="6324600"/>
            <a:ext cx="19050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+ </a:t>
            </a:r>
            <a:r>
              <a:rPr lang="en-US" dirty="0" err="1">
                <a:latin typeface="+mj-lt"/>
              </a:rPr>
              <a:t>Thêm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896660" y="945229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Quản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lý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nhà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cung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cấp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B423CCB-E8FB-4CDB-A31C-9E89725D6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438490"/>
              </p:ext>
            </p:extLst>
          </p:nvPr>
        </p:nvGraphicFramePr>
        <p:xfrm>
          <a:off x="532704" y="1905000"/>
          <a:ext cx="8458896" cy="333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816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409816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1448264">
                  <a:extLst>
                    <a:ext uri="{9D8B030D-6E8A-4147-A177-3AD203B41FA5}">
                      <a16:colId xmlns:a16="http://schemas.microsoft.com/office/drawing/2014/main" val="240713644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291486487"/>
                    </a:ext>
                  </a:extLst>
                </a:gridCol>
              </a:tblGrid>
              <a:tr h="73590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NCC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điện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thoại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Email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Địa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chỉ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Nhà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cung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cấp</a:t>
                      </a:r>
                      <a:r>
                        <a:rPr lang="en-US" sz="1200" dirty="0"/>
                        <a:t> 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0123456789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ncc1@mail.com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123 </a:t>
                      </a:r>
                      <a:r>
                        <a:rPr lang="en-US" sz="1200" dirty="0" err="1"/>
                        <a:t>abc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Nhà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cung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cấp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0123456782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ncc2@mail.com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456 </a:t>
                      </a:r>
                      <a:r>
                        <a:rPr lang="en-US" sz="1200" dirty="0" err="1"/>
                        <a:t>xyz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D8855AE3-3414-440E-8C9F-70903C6BA91F}"/>
              </a:ext>
            </a:extLst>
          </p:cNvPr>
          <p:cNvSpPr txBox="1"/>
          <p:nvPr/>
        </p:nvSpPr>
        <p:spPr>
          <a:xfrm>
            <a:off x="457200" y="1549293"/>
            <a:ext cx="267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ym typeface="Wingdings" panose="05000000000000000000" pitchFamily="2" charset="2"/>
              </a:rPr>
              <a:t>Tìm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kiếm</a:t>
            </a:r>
            <a:r>
              <a:rPr lang="en-US" dirty="0">
                <a:sym typeface="Wingdings" panose="05000000000000000000" pitchFamily="2" charset="2"/>
              </a:rPr>
              <a:t>: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DC6DD1-7A8F-4D6E-BCFF-6C9A2C086C04}"/>
              </a:ext>
            </a:extLst>
          </p:cNvPr>
          <p:cNvSpPr/>
          <p:nvPr/>
        </p:nvSpPr>
        <p:spPr>
          <a:xfrm>
            <a:off x="1524000" y="1592034"/>
            <a:ext cx="39624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DFBF82F-6D9F-4652-B29D-D8A47C7636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52" y="6361158"/>
            <a:ext cx="285048" cy="28504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52C4223-FE44-492A-94DA-D432CDA9714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43800" y="3124200"/>
            <a:ext cx="304800" cy="3048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8EBE4F5-C6EB-4CF6-8188-71ACA64C169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962" y="3133450"/>
            <a:ext cx="304800" cy="3048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2EB17A2-1213-425A-87D0-9E086069B2A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78124" y="3124200"/>
            <a:ext cx="304800" cy="3048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E933CBA-513F-4CCA-860A-2490166915F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43800" y="4419600"/>
            <a:ext cx="304800" cy="3048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BC9312B-3AF4-440F-B845-F4A0B58E6C7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962" y="4428850"/>
            <a:ext cx="304800" cy="3048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087B8C1-BC3D-4931-BC92-8B4F12F136D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78124" y="4419600"/>
            <a:ext cx="304800" cy="304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B02010-3707-4ED9-9532-806BF43A142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54" y="931247"/>
            <a:ext cx="407746" cy="40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31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3276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chính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292BA5-A729-4FFF-85B0-3702B3A4E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4735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Thông</a:t>
            </a:r>
            <a:r>
              <a:rPr lang="en-US" dirty="0">
                <a:latin typeface="+mj-lt"/>
              </a:rPr>
              <a:t> tin </a:t>
            </a:r>
            <a:r>
              <a:rPr lang="en-US" dirty="0" err="1">
                <a:latin typeface="+mj-lt"/>
              </a:rPr>
              <a:t>nhà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cung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cấp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DEA07C1-E0BC-44D5-97BC-55487ACFA934}"/>
              </a:ext>
            </a:extLst>
          </p:cNvPr>
          <p:cNvSpPr txBox="1"/>
          <p:nvPr/>
        </p:nvSpPr>
        <p:spPr>
          <a:xfrm>
            <a:off x="473366" y="297579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+mj-lt"/>
              </a:rPr>
              <a:t>Tên:*</a:t>
            </a:r>
            <a:endParaRPr lang="en-US" sz="1200" dirty="0"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082C68-9641-440A-83B8-07164C781333}"/>
              </a:ext>
            </a:extLst>
          </p:cNvPr>
          <p:cNvSpPr txBox="1"/>
          <p:nvPr/>
        </p:nvSpPr>
        <p:spPr>
          <a:xfrm>
            <a:off x="473366" y="339406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Điện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thoại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D24C2E-7386-42E5-86E8-6DEC9280B005}"/>
              </a:ext>
            </a:extLst>
          </p:cNvPr>
          <p:cNvSpPr txBox="1"/>
          <p:nvPr/>
        </p:nvSpPr>
        <p:spPr>
          <a:xfrm>
            <a:off x="4786086" y="298596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Địa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chỉ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E948C6D-3FFA-44C6-BD28-5EB2DEC69A26}"/>
              </a:ext>
            </a:extLst>
          </p:cNvPr>
          <p:cNvSpPr/>
          <p:nvPr/>
        </p:nvSpPr>
        <p:spPr>
          <a:xfrm>
            <a:off x="1476829" y="2975799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CF1CDE-A93F-4AB1-968F-94B2D4449D82}"/>
              </a:ext>
            </a:extLst>
          </p:cNvPr>
          <p:cNvSpPr/>
          <p:nvPr/>
        </p:nvSpPr>
        <p:spPr>
          <a:xfrm>
            <a:off x="1476829" y="3385484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4852D35-E350-44FF-922A-B2A645A7B618}"/>
              </a:ext>
            </a:extLst>
          </p:cNvPr>
          <p:cNvSpPr/>
          <p:nvPr/>
        </p:nvSpPr>
        <p:spPr>
          <a:xfrm>
            <a:off x="5789549" y="2968811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81BDFDF-A2C2-47AD-8D90-A0FE79376AA6}"/>
              </a:ext>
            </a:extLst>
          </p:cNvPr>
          <p:cNvSpPr/>
          <p:nvPr/>
        </p:nvSpPr>
        <p:spPr>
          <a:xfrm>
            <a:off x="7658100" y="6374360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53BFA1C-32B8-4D02-82DD-D04AE5441E95}"/>
              </a:ext>
            </a:extLst>
          </p:cNvPr>
          <p:cNvSpPr/>
          <p:nvPr/>
        </p:nvSpPr>
        <p:spPr>
          <a:xfrm>
            <a:off x="6172200" y="637305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645AFEA-5815-4FE2-9618-7C86B01C2515}"/>
              </a:ext>
            </a:extLst>
          </p:cNvPr>
          <p:cNvSpPr txBox="1"/>
          <p:nvPr/>
        </p:nvSpPr>
        <p:spPr>
          <a:xfrm>
            <a:off x="4786086" y="341979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BB4A87D-F73C-4006-BF33-C237ABCF2E42}"/>
              </a:ext>
            </a:extLst>
          </p:cNvPr>
          <p:cNvSpPr/>
          <p:nvPr/>
        </p:nvSpPr>
        <p:spPr>
          <a:xfrm>
            <a:off x="5789549" y="3385484"/>
            <a:ext cx="3124200" cy="11103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58615F-EDD4-4CB1-8636-7046012BCFC7}"/>
              </a:ext>
            </a:extLst>
          </p:cNvPr>
          <p:cNvSpPr txBox="1"/>
          <p:nvPr/>
        </p:nvSpPr>
        <p:spPr>
          <a:xfrm>
            <a:off x="896660" y="945229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Thông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tin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nhà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cung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cấp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AE1B74-BAF0-44E9-A1E2-8323FB69F8D2}"/>
              </a:ext>
            </a:extLst>
          </p:cNvPr>
          <p:cNvSpPr txBox="1"/>
          <p:nvPr/>
        </p:nvSpPr>
        <p:spPr>
          <a:xfrm>
            <a:off x="473366" y="3811198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Email: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977B50-6556-4B94-B1F8-5F92215A0B0C}"/>
              </a:ext>
            </a:extLst>
          </p:cNvPr>
          <p:cNvSpPr/>
          <p:nvPr/>
        </p:nvSpPr>
        <p:spPr>
          <a:xfrm>
            <a:off x="1476829" y="3794044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6182A3A-E93D-4E7E-9086-70BE570A4FC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5601848-AFEC-4027-874E-FE90D21DA0AE}"/>
              </a:ext>
            </a:extLst>
          </p:cNvPr>
          <p:cNvSpPr txBox="1"/>
          <p:nvPr/>
        </p:nvSpPr>
        <p:spPr>
          <a:xfrm>
            <a:off x="503513" y="1994059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0A0C468-71CF-47C9-A47C-BFCA2C6B0AF1}"/>
              </a:ext>
            </a:extLst>
          </p:cNvPr>
          <p:cNvSpPr txBox="1"/>
          <p:nvPr/>
        </p:nvSpPr>
        <p:spPr>
          <a:xfrm>
            <a:off x="511644" y="1702115"/>
            <a:ext cx="35454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Nhà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cung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cấp</a:t>
            </a:r>
            <a:r>
              <a:rPr lang="en-US" sz="1500" b="1" dirty="0">
                <a:latin typeface="+mj-lt"/>
              </a:rPr>
              <a:t> 1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FEE3E03-059F-4485-BB9B-E7F9A7381F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54" y="931247"/>
            <a:ext cx="407746" cy="40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4578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Lịch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sử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mua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hàng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8" y="673095"/>
            <a:ext cx="9144000" cy="618490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DEA07C1-E0BC-44D5-97BC-55487ACFA934}"/>
              </a:ext>
            </a:extLst>
          </p:cNvPr>
          <p:cNvSpPr txBox="1"/>
          <p:nvPr/>
        </p:nvSpPr>
        <p:spPr>
          <a:xfrm>
            <a:off x="500394" y="2821293"/>
            <a:ext cx="2242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+mj-lt"/>
              </a:rPr>
              <a:t>Lịch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sử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nhập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kho</a:t>
            </a:r>
            <a:r>
              <a:rPr lang="en-US" sz="1200" b="1" dirty="0">
                <a:latin typeface="+mj-lt"/>
              </a:rPr>
              <a:t>: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53BFA1C-32B8-4D02-82DD-D04AE5441E95}"/>
              </a:ext>
            </a:extLst>
          </p:cNvPr>
          <p:cNvSpPr/>
          <p:nvPr/>
        </p:nvSpPr>
        <p:spPr>
          <a:xfrm>
            <a:off x="7620000" y="637305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BB4A87D-F73C-4006-BF33-C237ABCF2E42}"/>
              </a:ext>
            </a:extLst>
          </p:cNvPr>
          <p:cNvSpPr/>
          <p:nvPr/>
        </p:nvSpPr>
        <p:spPr>
          <a:xfrm>
            <a:off x="609600" y="3157253"/>
            <a:ext cx="3505200" cy="3573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DFFEA8-D337-4BC0-8DCA-D76392741E23}"/>
              </a:ext>
            </a:extLst>
          </p:cNvPr>
          <p:cNvSpPr txBox="1"/>
          <p:nvPr/>
        </p:nvSpPr>
        <p:spPr>
          <a:xfrm>
            <a:off x="638959" y="3181502"/>
            <a:ext cx="3429000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20/10/2020 19:30 </a:t>
            </a:r>
            <a:r>
              <a:rPr lang="en-US" sz="1200" dirty="0" err="1">
                <a:latin typeface="+mj-lt"/>
              </a:rPr>
              <a:t>Thành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tiền</a:t>
            </a:r>
            <a:r>
              <a:rPr lang="en-US" sz="1200" dirty="0">
                <a:latin typeface="+mj-lt"/>
              </a:rPr>
              <a:t>: 300,000VND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6E2C2B-281C-49B5-89F1-ED3726EAF780}"/>
              </a:ext>
            </a:extLst>
          </p:cNvPr>
          <p:cNvSpPr txBox="1"/>
          <p:nvPr/>
        </p:nvSpPr>
        <p:spPr>
          <a:xfrm>
            <a:off x="613794" y="3439536"/>
            <a:ext cx="3496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10/10/2020 08:20 </a:t>
            </a:r>
            <a:r>
              <a:rPr lang="en-US" sz="1200" dirty="0" err="1">
                <a:latin typeface="+mj-lt"/>
              </a:rPr>
              <a:t>Thành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tiền</a:t>
            </a:r>
            <a:r>
              <a:rPr lang="en-US" sz="1200" dirty="0">
                <a:latin typeface="+mj-lt"/>
              </a:rPr>
              <a:t>: 200,000VND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CB6013B-D2D1-4736-9A0F-C6999AEC0807}"/>
              </a:ext>
            </a:extLst>
          </p:cNvPr>
          <p:cNvSpPr txBox="1"/>
          <p:nvPr/>
        </p:nvSpPr>
        <p:spPr>
          <a:xfrm>
            <a:off x="4444357" y="450252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Nội</a:t>
            </a:r>
            <a:r>
              <a:rPr lang="en-US" sz="1200" dirty="0">
                <a:latin typeface="+mj-lt"/>
              </a:rPr>
              <a:t> dung: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41B9C04-FC45-42E0-8BEC-A540512108B4}"/>
              </a:ext>
            </a:extLst>
          </p:cNvPr>
          <p:cNvSpPr/>
          <p:nvPr/>
        </p:nvSpPr>
        <p:spPr>
          <a:xfrm>
            <a:off x="5427678" y="4582538"/>
            <a:ext cx="3124200" cy="1437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6AAFE98-E7BB-4ADB-897F-0B40DB41A22D}"/>
              </a:ext>
            </a:extLst>
          </p:cNvPr>
          <p:cNvSpPr txBox="1"/>
          <p:nvPr/>
        </p:nvSpPr>
        <p:spPr>
          <a:xfrm>
            <a:off x="5426773" y="4622382"/>
            <a:ext cx="31076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+mj-lt"/>
              </a:rPr>
              <a:t>Thuốc</a:t>
            </a:r>
            <a:r>
              <a:rPr lang="en-US" sz="1100" dirty="0">
                <a:latin typeface="+mj-lt"/>
              </a:rPr>
              <a:t> A – 2 </a:t>
            </a:r>
            <a:r>
              <a:rPr lang="en-US" sz="1100" dirty="0" err="1">
                <a:latin typeface="+mj-lt"/>
              </a:rPr>
              <a:t>Hộp</a:t>
            </a:r>
            <a:r>
              <a:rPr lang="en-US" sz="1100" dirty="0">
                <a:latin typeface="+mj-lt"/>
              </a:rPr>
              <a:t>: 250,000VND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5AEE3D0-05A6-41C1-A246-E626445A01A9}"/>
              </a:ext>
            </a:extLst>
          </p:cNvPr>
          <p:cNvSpPr/>
          <p:nvPr/>
        </p:nvSpPr>
        <p:spPr>
          <a:xfrm>
            <a:off x="5562600" y="6372987"/>
            <a:ext cx="1905000" cy="3581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Xem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công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nợ</a:t>
            </a:r>
            <a:endParaRPr lang="en-US" dirty="0">
              <a:latin typeface="+mj-lt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1E935BC-342E-4DED-B95A-AF834CCE5868}"/>
              </a:ext>
            </a:extLst>
          </p:cNvPr>
          <p:cNvSpPr txBox="1"/>
          <p:nvPr/>
        </p:nvSpPr>
        <p:spPr>
          <a:xfrm>
            <a:off x="7256478" y="605785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62DFC4C-7B64-4E45-BAB6-0D6AE704BF4A}"/>
              </a:ext>
            </a:extLst>
          </p:cNvPr>
          <p:cNvSpPr txBox="1"/>
          <p:nvPr/>
        </p:nvSpPr>
        <p:spPr>
          <a:xfrm>
            <a:off x="4424215" y="25908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Thời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gian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EB9BFB6-92D3-4FE6-B447-090767996ED7}"/>
              </a:ext>
            </a:extLst>
          </p:cNvPr>
          <p:cNvSpPr txBox="1"/>
          <p:nvPr/>
        </p:nvSpPr>
        <p:spPr>
          <a:xfrm>
            <a:off x="4424215" y="337321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Thanh </a:t>
            </a:r>
            <a:r>
              <a:rPr lang="en-US" sz="1200" dirty="0" err="1">
                <a:latin typeface="+mj-lt"/>
              </a:rPr>
              <a:t>toán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29A6FC0-BAD4-4FF2-89EE-DAEE1E9CEBF6}"/>
              </a:ext>
            </a:extLst>
          </p:cNvPr>
          <p:cNvSpPr/>
          <p:nvPr/>
        </p:nvSpPr>
        <p:spPr>
          <a:xfrm>
            <a:off x="5427678" y="2590800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159DB57-E520-4FB7-8FC5-35129A01AB2C}"/>
              </a:ext>
            </a:extLst>
          </p:cNvPr>
          <p:cNvSpPr/>
          <p:nvPr/>
        </p:nvSpPr>
        <p:spPr>
          <a:xfrm>
            <a:off x="5427678" y="3364642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BF1EB73-7CC8-4B17-A129-7E44D1479735}"/>
              </a:ext>
            </a:extLst>
          </p:cNvPr>
          <p:cNvSpPr txBox="1"/>
          <p:nvPr/>
        </p:nvSpPr>
        <p:spPr>
          <a:xfrm>
            <a:off x="4424215" y="384430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F4A862-5198-45B4-9562-839926384826}"/>
              </a:ext>
            </a:extLst>
          </p:cNvPr>
          <p:cNvSpPr/>
          <p:nvPr/>
        </p:nvSpPr>
        <p:spPr>
          <a:xfrm>
            <a:off x="5427678" y="3810000"/>
            <a:ext cx="31242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0690CA8-A5D4-4189-BFC1-F726D6EFC49C}"/>
              </a:ext>
            </a:extLst>
          </p:cNvPr>
          <p:cNvSpPr txBox="1"/>
          <p:nvPr/>
        </p:nvSpPr>
        <p:spPr>
          <a:xfrm>
            <a:off x="4424215" y="2983333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cộng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04F543E-2462-4DF1-B28D-57639D2BEE07}"/>
              </a:ext>
            </a:extLst>
          </p:cNvPr>
          <p:cNvSpPr/>
          <p:nvPr/>
        </p:nvSpPr>
        <p:spPr>
          <a:xfrm>
            <a:off x="5427678" y="2974756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C17DE0-2ECC-45C7-AF4E-4EFD61D76F61}"/>
              </a:ext>
            </a:extLst>
          </p:cNvPr>
          <p:cNvSpPr txBox="1"/>
          <p:nvPr/>
        </p:nvSpPr>
        <p:spPr>
          <a:xfrm>
            <a:off x="896660" y="945229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Lịch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sử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nhập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kho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72F606E-97EA-4C73-B693-17053CCA1B1A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4F7379-B503-4B35-946D-61820AE3A953}"/>
              </a:ext>
            </a:extLst>
          </p:cNvPr>
          <p:cNvSpPr txBox="1"/>
          <p:nvPr/>
        </p:nvSpPr>
        <p:spPr>
          <a:xfrm>
            <a:off x="503513" y="1994059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CA780A-86AF-4CC5-93C8-9AA542968897}"/>
              </a:ext>
            </a:extLst>
          </p:cNvPr>
          <p:cNvSpPr txBox="1"/>
          <p:nvPr/>
        </p:nvSpPr>
        <p:spPr>
          <a:xfrm>
            <a:off x="511644" y="1702115"/>
            <a:ext cx="35454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Nhà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cung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cấp</a:t>
            </a:r>
            <a:r>
              <a:rPr lang="en-US" sz="1500" b="1" dirty="0">
                <a:latin typeface="+mj-lt"/>
              </a:rPr>
              <a:t> 1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6E0915E-A0EB-4F33-BBC4-EC1A864392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54" y="931247"/>
            <a:ext cx="407746" cy="40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866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Xem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công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nợ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98" y="673095"/>
            <a:ext cx="9144000" cy="6184905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982831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Xem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công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nợ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aphicFrame>
        <p:nvGraphicFramePr>
          <p:cNvPr id="48" name="Table 3">
            <a:extLst>
              <a:ext uri="{FF2B5EF4-FFF2-40B4-BE49-F238E27FC236}">
                <a16:creationId xmlns:a16="http://schemas.microsoft.com/office/drawing/2014/main" id="{B059A884-E061-41C0-9D05-E953D19D8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983710"/>
              </p:ext>
            </p:extLst>
          </p:nvPr>
        </p:nvGraphicFramePr>
        <p:xfrm>
          <a:off x="603598" y="3075006"/>
          <a:ext cx="8311800" cy="1639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360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662360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1662360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1662360">
                  <a:extLst>
                    <a:ext uri="{9D8B030D-6E8A-4147-A177-3AD203B41FA5}">
                      <a16:colId xmlns:a16="http://schemas.microsoft.com/office/drawing/2014/main" val="4284112643"/>
                    </a:ext>
                  </a:extLst>
                </a:gridCol>
                <a:gridCol w="1662360">
                  <a:extLst>
                    <a:ext uri="{9D8B030D-6E8A-4147-A177-3AD203B41FA5}">
                      <a16:colId xmlns:a16="http://schemas.microsoft.com/office/drawing/2014/main" val="2550577522"/>
                    </a:ext>
                  </a:extLst>
                </a:gridCol>
              </a:tblGrid>
              <a:tr h="2227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Thời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gian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Phân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loại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Thanh </a:t>
                      </a:r>
                      <a:r>
                        <a:rPr lang="en-US" sz="1200" dirty="0" err="1"/>
                        <a:t>toán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Ghi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chú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431916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20/10/2020 19:30 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Trả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10/10/2020 08:20 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Nợ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500,000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57201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0A81DF9D-3B66-4EB3-B913-764CB1451577}"/>
              </a:ext>
            </a:extLst>
          </p:cNvPr>
          <p:cNvSpPr txBox="1"/>
          <p:nvPr/>
        </p:nvSpPr>
        <p:spPr>
          <a:xfrm>
            <a:off x="535413" y="556963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nợ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85ED952-B657-4DD6-BD3D-89C78E728766}"/>
              </a:ext>
            </a:extLst>
          </p:cNvPr>
          <p:cNvSpPr txBox="1"/>
          <p:nvPr/>
        </p:nvSpPr>
        <p:spPr>
          <a:xfrm>
            <a:off x="535413" y="598789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Đã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thanh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toán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363DA7F-8F5F-4BF3-9734-5D5EF3109253}"/>
              </a:ext>
            </a:extLst>
          </p:cNvPr>
          <p:cNvSpPr txBox="1"/>
          <p:nvPr/>
        </p:nvSpPr>
        <p:spPr>
          <a:xfrm>
            <a:off x="535413" y="6406158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Còn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lại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00E7184-C9B4-4353-86E8-BF6E98915666}"/>
              </a:ext>
            </a:extLst>
          </p:cNvPr>
          <p:cNvSpPr txBox="1"/>
          <p:nvPr/>
        </p:nvSpPr>
        <p:spPr>
          <a:xfrm>
            <a:off x="1676400" y="5569634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+mj-lt"/>
              </a:rPr>
              <a:t>500,000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09DCD21-9F4F-426E-B731-3FBDA87B9E35}"/>
              </a:ext>
            </a:extLst>
          </p:cNvPr>
          <p:cNvSpPr txBox="1"/>
          <p:nvPr/>
        </p:nvSpPr>
        <p:spPr>
          <a:xfrm>
            <a:off x="1676400" y="598789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250,000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B8F6CBC-464E-4B8C-BD38-219F6D6BAE63}"/>
              </a:ext>
            </a:extLst>
          </p:cNvPr>
          <p:cNvSpPr txBox="1"/>
          <p:nvPr/>
        </p:nvSpPr>
        <p:spPr>
          <a:xfrm>
            <a:off x="1676400" y="6406158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+mj-lt"/>
              </a:rPr>
              <a:t>250,000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243046-0B08-483F-B693-57760479CE70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ABFA86-7AB5-4D39-956B-991F60D517C2}"/>
              </a:ext>
            </a:extLst>
          </p:cNvPr>
          <p:cNvSpPr txBox="1"/>
          <p:nvPr/>
        </p:nvSpPr>
        <p:spPr>
          <a:xfrm>
            <a:off x="503513" y="1994059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C91563-0742-4234-B324-D1AC181F511C}"/>
              </a:ext>
            </a:extLst>
          </p:cNvPr>
          <p:cNvSpPr txBox="1"/>
          <p:nvPr/>
        </p:nvSpPr>
        <p:spPr>
          <a:xfrm>
            <a:off x="511644" y="1702115"/>
            <a:ext cx="35454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Nhà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cung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cấp</a:t>
            </a:r>
            <a:r>
              <a:rPr lang="en-US" sz="1500" b="1" dirty="0">
                <a:latin typeface="+mj-lt"/>
              </a:rPr>
              <a:t>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A1BF53-BC7B-40F6-92D8-40F53E3B5C1F}"/>
              </a:ext>
            </a:extLst>
          </p:cNvPr>
          <p:cNvSpPr txBox="1"/>
          <p:nvPr/>
        </p:nvSpPr>
        <p:spPr>
          <a:xfrm>
            <a:off x="7315200" y="34290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247830-2565-4644-BF16-8F85EF250857}"/>
              </a:ext>
            </a:extLst>
          </p:cNvPr>
          <p:cNvSpPr txBox="1"/>
          <p:nvPr/>
        </p:nvSpPr>
        <p:spPr>
          <a:xfrm>
            <a:off x="7315200" y="385786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646A48A-F738-43B4-9B1D-67FC4EF2DF4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54" y="931247"/>
            <a:ext cx="407746" cy="40774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EC213373-7A4E-40B0-8875-BBFE323A15D8}"/>
              </a:ext>
            </a:extLst>
          </p:cNvPr>
          <p:cNvSpPr/>
          <p:nvPr/>
        </p:nvSpPr>
        <p:spPr>
          <a:xfrm>
            <a:off x="7620000" y="637305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7B0FA4C-875E-4B2B-AA0C-41566882B7E2}"/>
              </a:ext>
            </a:extLst>
          </p:cNvPr>
          <p:cNvGrpSpPr/>
          <p:nvPr/>
        </p:nvGrpSpPr>
        <p:grpSpPr>
          <a:xfrm>
            <a:off x="5867400" y="6380528"/>
            <a:ext cx="1524000" cy="358165"/>
            <a:chOff x="4648200" y="6324600"/>
            <a:chExt cx="1524000" cy="35816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969480F-3B74-4CC4-8434-19572E987218}"/>
                </a:ext>
              </a:extLst>
            </p:cNvPr>
            <p:cNvSpPr/>
            <p:nvPr/>
          </p:nvSpPr>
          <p:spPr>
            <a:xfrm>
              <a:off x="4648200" y="6324600"/>
              <a:ext cx="1524000" cy="35816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latin typeface="+mj-lt"/>
                </a:rPr>
                <a:t>In </a:t>
              </a:r>
              <a:r>
                <a:rPr lang="en-US" dirty="0" err="1">
                  <a:latin typeface="+mj-lt"/>
                </a:rPr>
                <a:t>công</a:t>
              </a:r>
              <a:r>
                <a:rPr lang="en-US" dirty="0">
                  <a:latin typeface="+mj-lt"/>
                </a:rPr>
                <a:t> </a:t>
              </a:r>
              <a:r>
                <a:rPr lang="en-US" dirty="0" err="1">
                  <a:latin typeface="+mj-lt"/>
                </a:rPr>
                <a:t>nợ</a:t>
              </a:r>
              <a:endParaRPr lang="en-US" dirty="0">
                <a:latin typeface="+mj-lt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03CB132-6C52-4CF5-8E55-A5968F139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6086" y="6374785"/>
              <a:ext cx="263732" cy="2637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93582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Bán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thuốc</a:t>
            </a:r>
            <a:r>
              <a:rPr lang="en-US" dirty="0">
                <a:latin typeface="+mj-lt"/>
              </a:rPr>
              <a:t> </a:t>
            </a:r>
            <a:endParaRPr 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Bahnschrift Light Condensed" pitchFamily="34" charset="0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8" y="673095"/>
            <a:ext cx="9144000" cy="6184905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353BFA1C-32B8-4D02-82DD-D04AE5441E95}"/>
              </a:ext>
            </a:extLst>
          </p:cNvPr>
          <p:cNvSpPr/>
          <p:nvPr/>
        </p:nvSpPr>
        <p:spPr>
          <a:xfrm>
            <a:off x="5105400" y="6369493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Tạo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888867" y="928098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Bán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thuốc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aphicFrame>
        <p:nvGraphicFramePr>
          <p:cNvPr id="48" name="Table 3">
            <a:extLst>
              <a:ext uri="{FF2B5EF4-FFF2-40B4-BE49-F238E27FC236}">
                <a16:creationId xmlns:a16="http://schemas.microsoft.com/office/drawing/2014/main" id="{B059A884-E061-41C0-9D05-E953D19D8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546601"/>
              </p:ext>
            </p:extLst>
          </p:nvPr>
        </p:nvGraphicFramePr>
        <p:xfrm>
          <a:off x="603599" y="3389288"/>
          <a:ext cx="8217285" cy="1639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602">
                  <a:extLst>
                    <a:ext uri="{9D8B030D-6E8A-4147-A177-3AD203B41FA5}">
                      <a16:colId xmlns:a16="http://schemas.microsoft.com/office/drawing/2014/main" val="2205170896"/>
                    </a:ext>
                  </a:extLst>
                </a:gridCol>
                <a:gridCol w="684589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098596">
                  <a:extLst>
                    <a:ext uri="{9D8B030D-6E8A-4147-A177-3AD203B41FA5}">
                      <a16:colId xmlns:a16="http://schemas.microsoft.com/office/drawing/2014/main" val="2142246052"/>
                    </a:ext>
                  </a:extLst>
                </a:gridCol>
                <a:gridCol w="1380822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1657337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1345714">
                  <a:extLst>
                    <a:ext uri="{9D8B030D-6E8A-4147-A177-3AD203B41FA5}">
                      <a16:colId xmlns:a16="http://schemas.microsoft.com/office/drawing/2014/main" val="4284112643"/>
                    </a:ext>
                  </a:extLst>
                </a:gridCol>
                <a:gridCol w="537625">
                  <a:extLst>
                    <a:ext uri="{9D8B030D-6E8A-4147-A177-3AD203B41FA5}">
                      <a16:colId xmlns:a16="http://schemas.microsoft.com/office/drawing/2014/main" val="4177220187"/>
                    </a:ext>
                  </a:extLst>
                </a:gridCol>
              </a:tblGrid>
              <a:tr h="2227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thuốc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ĐVT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lượng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Đơn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giá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Chiết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khấu</a:t>
                      </a:r>
                      <a:r>
                        <a:rPr lang="en-US" sz="1200" dirty="0"/>
                        <a:t> %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Thành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tiền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43191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1,800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Hộp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57201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0A81DF9D-3B66-4EB3-B913-764CB1451577}"/>
              </a:ext>
            </a:extLst>
          </p:cNvPr>
          <p:cNvSpPr txBox="1"/>
          <p:nvPr/>
        </p:nvSpPr>
        <p:spPr>
          <a:xfrm>
            <a:off x="5286744" y="541374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Thành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tiền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85ED952-B657-4DD6-BD3D-89C78E728766}"/>
              </a:ext>
            </a:extLst>
          </p:cNvPr>
          <p:cNvSpPr txBox="1"/>
          <p:nvPr/>
        </p:nvSpPr>
        <p:spPr>
          <a:xfrm>
            <a:off x="5286744" y="5676633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Công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nợ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363DA7F-8F5F-4BF3-9734-5D5EF3109253}"/>
              </a:ext>
            </a:extLst>
          </p:cNvPr>
          <p:cNvSpPr txBox="1"/>
          <p:nvPr/>
        </p:nvSpPr>
        <p:spPr>
          <a:xfrm>
            <a:off x="5286744" y="593924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cộng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00E7184-C9B4-4353-86E8-BF6E98915666}"/>
              </a:ext>
            </a:extLst>
          </p:cNvPr>
          <p:cNvSpPr txBox="1"/>
          <p:nvPr/>
        </p:nvSpPr>
        <p:spPr>
          <a:xfrm>
            <a:off x="6201144" y="541374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23,800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09DCD21-9F4F-426E-B731-3FBDA87B9E35}"/>
              </a:ext>
            </a:extLst>
          </p:cNvPr>
          <p:cNvSpPr txBox="1"/>
          <p:nvPr/>
        </p:nvSpPr>
        <p:spPr>
          <a:xfrm>
            <a:off x="6201144" y="5676633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250,000</a:t>
            </a:r>
          </a:p>
        </p:txBody>
      </p:sp>
      <p:pic>
        <p:nvPicPr>
          <p:cNvPr id="18" name="Picture 9" descr="C:\Users\HuyTran\Desktop\WPF project\Pharmacy\Pharmacy_R1\Pharmacy\Pharmacy\Resource\Icons\app icon.png">
            <a:extLst>
              <a:ext uri="{FF2B5EF4-FFF2-40B4-BE49-F238E27FC236}">
                <a16:creationId xmlns:a16="http://schemas.microsoft.com/office/drawing/2014/main" id="{73E06A25-59E2-44AE-ACF4-CC0E4BBD9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52" y="904203"/>
            <a:ext cx="404648" cy="4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EE513CE-29AD-4183-ADB3-3E880FCC7B04}"/>
              </a:ext>
            </a:extLst>
          </p:cNvPr>
          <p:cNvSpPr txBox="1"/>
          <p:nvPr/>
        </p:nvSpPr>
        <p:spPr>
          <a:xfrm>
            <a:off x="542409" y="146473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32E5649-6D3F-4A89-9541-FC848823689D}"/>
              </a:ext>
            </a:extLst>
          </p:cNvPr>
          <p:cNvSpPr/>
          <p:nvPr/>
        </p:nvSpPr>
        <p:spPr>
          <a:xfrm>
            <a:off x="1545872" y="1464736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44145E3-8466-4612-8478-3C34ED5354C8}"/>
              </a:ext>
            </a:extLst>
          </p:cNvPr>
          <p:cNvSpPr/>
          <p:nvPr/>
        </p:nvSpPr>
        <p:spPr>
          <a:xfrm>
            <a:off x="6629400" y="6369061"/>
            <a:ext cx="2209798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r>
              <a:rPr lang="en-US" dirty="0">
                <a:latin typeface="+mj-lt"/>
              </a:rPr>
              <a:t> &amp; </a:t>
            </a:r>
            <a:r>
              <a:rPr lang="en-US" dirty="0" err="1">
                <a:latin typeface="+mj-lt"/>
              </a:rPr>
              <a:t>Xuất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hóa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đơn</a:t>
            </a:r>
            <a:endParaRPr lang="en-US" dirty="0">
              <a:latin typeface="+mj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A4E3A6A-0686-4E38-92E9-4B1F61014D92}"/>
              </a:ext>
            </a:extLst>
          </p:cNvPr>
          <p:cNvSpPr txBox="1"/>
          <p:nvPr/>
        </p:nvSpPr>
        <p:spPr>
          <a:xfrm>
            <a:off x="6201144" y="5943600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+mj-lt"/>
              </a:rPr>
              <a:t>273,800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C2072E-784E-4345-9C4B-8EC3B9D3772E}"/>
              </a:ext>
            </a:extLst>
          </p:cNvPr>
          <p:cNvSpPr txBox="1"/>
          <p:nvPr/>
        </p:nvSpPr>
        <p:spPr>
          <a:xfrm>
            <a:off x="522636" y="2874809"/>
            <a:ext cx="26769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ym typeface="Wingdings" panose="05000000000000000000" pitchFamily="2" charset="2"/>
              </a:rPr>
              <a:t>Tên</a:t>
            </a:r>
            <a:r>
              <a:rPr lang="en-US" sz="1000" dirty="0">
                <a:sym typeface="Wingdings" panose="05000000000000000000" pitchFamily="2" charset="2"/>
              </a:rPr>
              <a:t> </a:t>
            </a:r>
            <a:r>
              <a:rPr lang="en-US" sz="1000" dirty="0" err="1">
                <a:sym typeface="Wingdings" panose="05000000000000000000" pitchFamily="2" charset="2"/>
              </a:rPr>
              <a:t>thuốc</a:t>
            </a:r>
            <a:r>
              <a:rPr lang="en-US" sz="1000" dirty="0">
                <a:sym typeface="Wingdings" panose="05000000000000000000" pitchFamily="2" charset="2"/>
              </a:rPr>
              <a:t>:</a:t>
            </a:r>
            <a:endParaRPr lang="en-US" sz="1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3FE3164-72A7-41C4-A2A0-749029D47117}"/>
              </a:ext>
            </a:extLst>
          </p:cNvPr>
          <p:cNvSpPr/>
          <p:nvPr/>
        </p:nvSpPr>
        <p:spPr>
          <a:xfrm>
            <a:off x="1296557" y="2864502"/>
            <a:ext cx="2350571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12D3AC-4EBB-40A4-9080-A584002F695D}"/>
              </a:ext>
            </a:extLst>
          </p:cNvPr>
          <p:cNvSpPr txBox="1"/>
          <p:nvPr/>
        </p:nvSpPr>
        <p:spPr>
          <a:xfrm>
            <a:off x="3652330" y="2866640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+mj-lt"/>
              </a:rPr>
              <a:t>Số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lượng</a:t>
            </a:r>
            <a:r>
              <a:rPr lang="en-US" sz="1000" dirty="0">
                <a:latin typeface="+mj-lt"/>
              </a:rPr>
              <a:t>: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99A3D83-EC2F-4FA2-94E1-43A7EB4F5D13}"/>
              </a:ext>
            </a:extLst>
          </p:cNvPr>
          <p:cNvSpPr/>
          <p:nvPr/>
        </p:nvSpPr>
        <p:spPr>
          <a:xfrm>
            <a:off x="7990373" y="5433405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B2FAAB8-50B8-4C46-A0DD-C3E697AA15A6}"/>
              </a:ext>
            </a:extLst>
          </p:cNvPr>
          <p:cNvSpPr/>
          <p:nvPr/>
        </p:nvSpPr>
        <p:spPr>
          <a:xfrm>
            <a:off x="5269970" y="2869593"/>
            <a:ext cx="325460" cy="2566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63395D7-BD58-445A-949D-EE60B595666A}"/>
              </a:ext>
            </a:extLst>
          </p:cNvPr>
          <p:cNvSpPr txBox="1"/>
          <p:nvPr/>
        </p:nvSpPr>
        <p:spPr>
          <a:xfrm>
            <a:off x="509752" y="2524082"/>
            <a:ext cx="22431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+mj-lt"/>
              </a:rPr>
              <a:t>Nhập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thuốc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vào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hóa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đơn</a:t>
            </a:r>
            <a:r>
              <a:rPr lang="en-US" sz="1200" b="1" dirty="0">
                <a:latin typeface="+mj-lt"/>
              </a:rPr>
              <a:t>: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F743E24F-D57F-40F0-BDC3-0E55A4D4E3F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827" y="3780293"/>
            <a:ext cx="143150" cy="14315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F34AFE7F-723E-4AC7-8215-5053D4C5418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827" y="4258331"/>
            <a:ext cx="143150" cy="14315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C2F4089A-58B5-4764-9670-B99EABB02D07}"/>
              </a:ext>
            </a:extLst>
          </p:cNvPr>
          <p:cNvSpPr txBox="1"/>
          <p:nvPr/>
        </p:nvSpPr>
        <p:spPr>
          <a:xfrm>
            <a:off x="7010400" y="540278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Đã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trả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0F4F5EA-5E5C-416F-986A-40FF06772027}"/>
              </a:ext>
            </a:extLst>
          </p:cNvPr>
          <p:cNvSpPr txBox="1"/>
          <p:nvPr/>
        </p:nvSpPr>
        <p:spPr>
          <a:xfrm>
            <a:off x="7010400" y="572437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Còn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lại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7645D2B-C1C4-4E84-885C-2AB6F05FF04A}"/>
              </a:ext>
            </a:extLst>
          </p:cNvPr>
          <p:cNvSpPr txBox="1"/>
          <p:nvPr/>
        </p:nvSpPr>
        <p:spPr>
          <a:xfrm>
            <a:off x="7924800" y="540278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23,800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D8F60B0-6609-461F-8DB7-DC664D4EAE89}"/>
              </a:ext>
            </a:extLst>
          </p:cNvPr>
          <p:cNvSpPr txBox="1"/>
          <p:nvPr/>
        </p:nvSpPr>
        <p:spPr>
          <a:xfrm>
            <a:off x="7924800" y="5724375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+mj-lt"/>
              </a:rPr>
              <a:t>250,000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873DF57-4E7A-4756-9C46-507DB6BE5F79}"/>
              </a:ext>
            </a:extLst>
          </p:cNvPr>
          <p:cNvSpPr/>
          <p:nvPr/>
        </p:nvSpPr>
        <p:spPr>
          <a:xfrm>
            <a:off x="4300030" y="2858744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B7A2275-3A78-4F02-BC15-060236729553}"/>
              </a:ext>
            </a:extLst>
          </p:cNvPr>
          <p:cNvSpPr txBox="1"/>
          <p:nvPr/>
        </p:nvSpPr>
        <p:spPr>
          <a:xfrm>
            <a:off x="4876800" y="144661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Điện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thoại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975F9AD-5639-41AB-98F4-000F7727A8E2}"/>
              </a:ext>
            </a:extLst>
          </p:cNvPr>
          <p:cNvSpPr/>
          <p:nvPr/>
        </p:nvSpPr>
        <p:spPr>
          <a:xfrm>
            <a:off x="5775896" y="1446614"/>
            <a:ext cx="2987104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582E5B7-E87C-48C5-AC0E-102B92901134}"/>
              </a:ext>
            </a:extLst>
          </p:cNvPr>
          <p:cNvSpPr txBox="1"/>
          <p:nvPr/>
        </p:nvSpPr>
        <p:spPr>
          <a:xfrm>
            <a:off x="542409" y="1851178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Địa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chỉ</a:t>
            </a:r>
            <a:r>
              <a:rPr lang="en-US" sz="1200" dirty="0">
                <a:latin typeface="+mj-lt"/>
              </a:rPr>
              <a:t>: 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432B22F-F23E-4634-8D68-13C303BAA278}"/>
              </a:ext>
            </a:extLst>
          </p:cNvPr>
          <p:cNvSpPr/>
          <p:nvPr/>
        </p:nvSpPr>
        <p:spPr>
          <a:xfrm>
            <a:off x="1545872" y="1851178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496632-D7E2-414C-BB42-E62FF6828367}"/>
              </a:ext>
            </a:extLst>
          </p:cNvPr>
          <p:cNvSpPr/>
          <p:nvPr/>
        </p:nvSpPr>
        <p:spPr>
          <a:xfrm>
            <a:off x="542409" y="1371600"/>
            <a:ext cx="8372991" cy="8176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020F078-6363-4168-BDF0-C6BC9924A81B}"/>
              </a:ext>
            </a:extLst>
          </p:cNvPr>
          <p:cNvSpPr txBox="1"/>
          <p:nvPr/>
        </p:nvSpPr>
        <p:spPr>
          <a:xfrm>
            <a:off x="559524" y="1221533"/>
            <a:ext cx="94967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Khách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hàng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A5A2BC3-56F9-4839-BA83-BC03A40A9FB1}"/>
              </a:ext>
            </a:extLst>
          </p:cNvPr>
          <p:cNvSpPr/>
          <p:nvPr/>
        </p:nvSpPr>
        <p:spPr>
          <a:xfrm>
            <a:off x="541087" y="2446828"/>
            <a:ext cx="8372991" cy="3835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0CB97D5-2234-4E2B-B16E-4BBD3437F38A}"/>
              </a:ext>
            </a:extLst>
          </p:cNvPr>
          <p:cNvSpPr txBox="1"/>
          <p:nvPr/>
        </p:nvSpPr>
        <p:spPr>
          <a:xfrm>
            <a:off x="558202" y="2296762"/>
            <a:ext cx="94967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Hóa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đơn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E2A1E57-244A-4822-9A8D-AFCD97CEB42B}"/>
              </a:ext>
            </a:extLst>
          </p:cNvPr>
          <p:cNvSpPr txBox="1"/>
          <p:nvPr/>
        </p:nvSpPr>
        <p:spPr>
          <a:xfrm>
            <a:off x="522636" y="5135935"/>
            <a:ext cx="26769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ym typeface="Wingdings" panose="05000000000000000000" pitchFamily="2" charset="2"/>
              </a:rPr>
              <a:t>Ghi</a:t>
            </a:r>
            <a:r>
              <a:rPr lang="en-US" sz="1000" dirty="0">
                <a:sym typeface="Wingdings" panose="05000000000000000000" pitchFamily="2" charset="2"/>
              </a:rPr>
              <a:t> </a:t>
            </a:r>
            <a:r>
              <a:rPr lang="en-US" sz="1000" dirty="0" err="1">
                <a:sym typeface="Wingdings" panose="05000000000000000000" pitchFamily="2" charset="2"/>
              </a:rPr>
              <a:t>chú</a:t>
            </a:r>
            <a:r>
              <a:rPr lang="en-US" sz="1000" dirty="0">
                <a:sym typeface="Wingdings" panose="05000000000000000000" pitchFamily="2" charset="2"/>
              </a:rPr>
              <a:t>:</a:t>
            </a:r>
            <a:endParaRPr lang="en-US" sz="10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AF9FC0F-1532-4C9F-85BE-382BBEB8A2DB}"/>
              </a:ext>
            </a:extLst>
          </p:cNvPr>
          <p:cNvSpPr/>
          <p:nvPr/>
        </p:nvSpPr>
        <p:spPr>
          <a:xfrm>
            <a:off x="1296557" y="5125628"/>
            <a:ext cx="2350571" cy="9703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902239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hóa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đơn</a:t>
            </a:r>
            <a:endParaRPr 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Bahnschrift Light Condensed" pitchFamily="34" charset="0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8" y="673095"/>
            <a:ext cx="9144000" cy="6184905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888867" y="928098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Quản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lý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hóa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đơn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aphicFrame>
        <p:nvGraphicFramePr>
          <p:cNvPr id="41" name="Table 3">
            <a:extLst>
              <a:ext uri="{FF2B5EF4-FFF2-40B4-BE49-F238E27FC236}">
                <a16:creationId xmlns:a16="http://schemas.microsoft.com/office/drawing/2014/main" id="{995E6F81-12C9-4445-97C2-C8DA4F460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795346"/>
              </p:ext>
            </p:extLst>
          </p:nvPr>
        </p:nvGraphicFramePr>
        <p:xfrm>
          <a:off x="532704" y="1905000"/>
          <a:ext cx="8382696" cy="333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116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397116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2643435">
                  <a:extLst>
                    <a:ext uri="{9D8B030D-6E8A-4147-A177-3AD203B41FA5}">
                      <a16:colId xmlns:a16="http://schemas.microsoft.com/office/drawing/2014/main" val="240713644"/>
                    </a:ext>
                  </a:extLst>
                </a:gridCol>
                <a:gridCol w="1283731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1661298">
                  <a:extLst>
                    <a:ext uri="{9D8B030D-6E8A-4147-A177-3AD203B41FA5}">
                      <a16:colId xmlns:a16="http://schemas.microsoft.com/office/drawing/2014/main" val="1291486487"/>
                    </a:ext>
                  </a:extLst>
                </a:gridCol>
              </a:tblGrid>
              <a:tr h="73590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Thời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gian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Khách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hàng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Danh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sách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thuốc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Thành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tiền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20/10/2020 19:30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Khách</a:t>
                      </a:r>
                      <a:r>
                        <a:rPr lang="en-US" sz="1200" dirty="0"/>
                        <a:t> hang A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1</a:t>
                      </a:r>
                      <a:br>
                        <a:rPr lang="en-US" sz="1200" dirty="0"/>
                      </a:br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2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…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12/10/2020 20:20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Khách</a:t>
                      </a:r>
                      <a:r>
                        <a:rPr lang="en-US" sz="1200" dirty="0"/>
                        <a:t> hang B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4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…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3,000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</a:tbl>
          </a:graphicData>
        </a:graphic>
      </p:graphicFrame>
      <p:pic>
        <p:nvPicPr>
          <p:cNvPr id="44" name="Picture 43">
            <a:extLst>
              <a:ext uri="{FF2B5EF4-FFF2-40B4-BE49-F238E27FC236}">
                <a16:creationId xmlns:a16="http://schemas.microsoft.com/office/drawing/2014/main" id="{E8F2500A-7FEF-4C34-9318-5BBA44B9C7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5028" y="3198510"/>
            <a:ext cx="172469" cy="17246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6A95477A-CFEF-4433-9481-BDB8CE7372F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110" y="3198510"/>
            <a:ext cx="172469" cy="172469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21306075-217C-4E77-89ED-9D0503261CA8}"/>
              </a:ext>
            </a:extLst>
          </p:cNvPr>
          <p:cNvSpPr txBox="1"/>
          <p:nvPr/>
        </p:nvSpPr>
        <p:spPr>
          <a:xfrm>
            <a:off x="457200" y="1549293"/>
            <a:ext cx="267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ym typeface="Wingdings" panose="05000000000000000000" pitchFamily="2" charset="2"/>
              </a:rPr>
              <a:t>Tìm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kiếm</a:t>
            </a:r>
            <a:r>
              <a:rPr lang="en-US" dirty="0">
                <a:sym typeface="Wingdings" panose="05000000000000000000" pitchFamily="2" charset="2"/>
              </a:rPr>
              <a:t>:</a:t>
            </a:r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D045116-D39B-4FEF-AD2E-F95906BA7D63}"/>
              </a:ext>
            </a:extLst>
          </p:cNvPr>
          <p:cNvSpPr/>
          <p:nvPr/>
        </p:nvSpPr>
        <p:spPr>
          <a:xfrm>
            <a:off x="1524000" y="1592034"/>
            <a:ext cx="39624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5A832714-A0D7-42F8-B326-727D02E592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1400" y="4495800"/>
            <a:ext cx="172469" cy="172469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215FECDF-36BB-4530-9C84-D563FBCA6F2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482" y="4495800"/>
            <a:ext cx="172469" cy="172469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8634B90D-5054-47D1-83A7-B25F102206CE}"/>
              </a:ext>
            </a:extLst>
          </p:cNvPr>
          <p:cNvSpPr txBox="1"/>
          <p:nvPr/>
        </p:nvSpPr>
        <p:spPr>
          <a:xfrm>
            <a:off x="5481227" y="159573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Từ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DD46318-8266-4C48-B803-2AAFC5D44477}"/>
              </a:ext>
            </a:extLst>
          </p:cNvPr>
          <p:cNvSpPr/>
          <p:nvPr/>
        </p:nvSpPr>
        <p:spPr>
          <a:xfrm>
            <a:off x="5867400" y="1589507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328C833-50D6-47C1-822E-9675B0F83551}"/>
              </a:ext>
            </a:extLst>
          </p:cNvPr>
          <p:cNvSpPr txBox="1"/>
          <p:nvPr/>
        </p:nvSpPr>
        <p:spPr>
          <a:xfrm>
            <a:off x="6798290" y="158245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Đến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3ECA885-2810-420C-8B87-E288FF3E7138}"/>
              </a:ext>
            </a:extLst>
          </p:cNvPr>
          <p:cNvSpPr/>
          <p:nvPr/>
        </p:nvSpPr>
        <p:spPr>
          <a:xfrm>
            <a:off x="7258007" y="1584725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46592B6-F2E6-47EC-9E7D-B2E65A78625E}"/>
              </a:ext>
            </a:extLst>
          </p:cNvPr>
          <p:cNvSpPr txBox="1"/>
          <p:nvPr/>
        </p:nvSpPr>
        <p:spPr>
          <a:xfrm>
            <a:off x="7610607" y="313879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CA3F01E-33F0-42DF-A357-F5A6805C7D7A}"/>
              </a:ext>
            </a:extLst>
          </p:cNvPr>
          <p:cNvSpPr txBox="1"/>
          <p:nvPr/>
        </p:nvSpPr>
        <p:spPr>
          <a:xfrm>
            <a:off x="7587537" y="444353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2E99BE-00C8-42EC-82D6-902C26EC23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11" y="935257"/>
            <a:ext cx="325456" cy="32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1493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Chỉnh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sửa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hóa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đơn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FF6D494-CE07-489A-B995-2086F94ABE83}"/>
              </a:ext>
            </a:extLst>
          </p:cNvPr>
          <p:cNvSpPr txBox="1"/>
          <p:nvPr/>
        </p:nvSpPr>
        <p:spPr>
          <a:xfrm>
            <a:off x="522516" y="133959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Thời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gian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527183-5952-4171-B7FC-1BEB45DFB228}"/>
              </a:ext>
            </a:extLst>
          </p:cNvPr>
          <p:cNvSpPr/>
          <p:nvPr/>
        </p:nvSpPr>
        <p:spPr>
          <a:xfrm>
            <a:off x="1698522" y="1339599"/>
            <a:ext cx="2780820" cy="2615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+mj-lt"/>
              </a:rPr>
              <a:t>20/10/2020 19:30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521D3FC-1412-41B5-A658-C724DABB10C9}"/>
              </a:ext>
            </a:extLst>
          </p:cNvPr>
          <p:cNvSpPr txBox="1"/>
          <p:nvPr/>
        </p:nvSpPr>
        <p:spPr>
          <a:xfrm>
            <a:off x="888867" y="928098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Chỉnh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sửa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hóa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đơn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4495172-8BD4-4978-8E1A-C1B6AC07859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11" y="935257"/>
            <a:ext cx="325456" cy="325456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CE832020-9CDE-4658-8DA3-E6824D6E34D4}"/>
              </a:ext>
            </a:extLst>
          </p:cNvPr>
          <p:cNvSpPr txBox="1"/>
          <p:nvPr/>
        </p:nvSpPr>
        <p:spPr>
          <a:xfrm>
            <a:off x="605437" y="184509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7E4F0A4-E860-455D-97E8-3F196C5AFA92}"/>
              </a:ext>
            </a:extLst>
          </p:cNvPr>
          <p:cNvSpPr/>
          <p:nvPr/>
        </p:nvSpPr>
        <p:spPr>
          <a:xfrm>
            <a:off x="1608900" y="1845090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EFD4588-7544-4B5F-9CED-2AB585FCC9C8}"/>
              </a:ext>
            </a:extLst>
          </p:cNvPr>
          <p:cNvSpPr txBox="1"/>
          <p:nvPr/>
        </p:nvSpPr>
        <p:spPr>
          <a:xfrm>
            <a:off x="4939828" y="1826968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Điện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thoại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1FDB9AA-7266-4298-81AE-502F709C045A}"/>
              </a:ext>
            </a:extLst>
          </p:cNvPr>
          <p:cNvSpPr/>
          <p:nvPr/>
        </p:nvSpPr>
        <p:spPr>
          <a:xfrm>
            <a:off x="5838924" y="1826968"/>
            <a:ext cx="2987104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9FB6F64-C32D-426B-850F-510D0B59D5E4}"/>
              </a:ext>
            </a:extLst>
          </p:cNvPr>
          <p:cNvSpPr txBox="1"/>
          <p:nvPr/>
        </p:nvSpPr>
        <p:spPr>
          <a:xfrm>
            <a:off x="605437" y="2231532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Địa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chỉ</a:t>
            </a:r>
            <a:r>
              <a:rPr lang="en-US" sz="1200" dirty="0">
                <a:latin typeface="+mj-lt"/>
              </a:rPr>
              <a:t>: 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8018F04-E9E6-415C-AE2F-9ED7CC78D729}"/>
              </a:ext>
            </a:extLst>
          </p:cNvPr>
          <p:cNvSpPr/>
          <p:nvPr/>
        </p:nvSpPr>
        <p:spPr>
          <a:xfrm>
            <a:off x="1608900" y="2231532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D208BF8-B8FD-4515-9472-6F0489D28156}"/>
              </a:ext>
            </a:extLst>
          </p:cNvPr>
          <p:cNvSpPr/>
          <p:nvPr/>
        </p:nvSpPr>
        <p:spPr>
          <a:xfrm>
            <a:off x="605437" y="1751954"/>
            <a:ext cx="8372991" cy="8176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0AB6BC6-C475-4800-995C-6DE26CBC6053}"/>
              </a:ext>
            </a:extLst>
          </p:cNvPr>
          <p:cNvSpPr txBox="1"/>
          <p:nvPr/>
        </p:nvSpPr>
        <p:spPr>
          <a:xfrm>
            <a:off x="622552" y="1601887"/>
            <a:ext cx="94967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Khách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hàng</a:t>
            </a:r>
            <a:r>
              <a:rPr lang="en-US" sz="1200" dirty="0">
                <a:latin typeface="+mj-lt"/>
              </a:rPr>
              <a:t>:</a:t>
            </a:r>
          </a:p>
        </p:txBody>
      </p:sp>
      <p:graphicFrame>
        <p:nvGraphicFramePr>
          <p:cNvPr id="67" name="Table 3">
            <a:extLst>
              <a:ext uri="{FF2B5EF4-FFF2-40B4-BE49-F238E27FC236}">
                <a16:creationId xmlns:a16="http://schemas.microsoft.com/office/drawing/2014/main" id="{48744A14-B164-40D8-9551-D0E2F7F939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358257"/>
              </p:ext>
            </p:extLst>
          </p:nvPr>
        </p:nvGraphicFramePr>
        <p:xfrm>
          <a:off x="679799" y="3683326"/>
          <a:ext cx="8217284" cy="1639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601">
                  <a:extLst>
                    <a:ext uri="{9D8B030D-6E8A-4147-A177-3AD203B41FA5}">
                      <a16:colId xmlns:a16="http://schemas.microsoft.com/office/drawing/2014/main" val="2205170896"/>
                    </a:ext>
                  </a:extLst>
                </a:gridCol>
                <a:gridCol w="684589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098597">
                  <a:extLst>
                    <a:ext uri="{9D8B030D-6E8A-4147-A177-3AD203B41FA5}">
                      <a16:colId xmlns:a16="http://schemas.microsoft.com/office/drawing/2014/main" val="2142246052"/>
                    </a:ext>
                  </a:extLst>
                </a:gridCol>
                <a:gridCol w="1380822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1657336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1345714">
                  <a:extLst>
                    <a:ext uri="{9D8B030D-6E8A-4147-A177-3AD203B41FA5}">
                      <a16:colId xmlns:a16="http://schemas.microsoft.com/office/drawing/2014/main" val="4284112643"/>
                    </a:ext>
                  </a:extLst>
                </a:gridCol>
                <a:gridCol w="537625">
                  <a:extLst>
                    <a:ext uri="{9D8B030D-6E8A-4147-A177-3AD203B41FA5}">
                      <a16:colId xmlns:a16="http://schemas.microsoft.com/office/drawing/2014/main" val="4177220187"/>
                    </a:ext>
                  </a:extLst>
                </a:gridCol>
              </a:tblGrid>
              <a:tr h="2227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thuốc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ĐVT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lượng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Đơn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giá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Chiết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khấu</a:t>
                      </a:r>
                      <a:r>
                        <a:rPr lang="en-US" sz="1200" dirty="0"/>
                        <a:t> %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Thành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tiền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43191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1,800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Hộp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57201"/>
                  </a:ext>
                </a:extLst>
              </a:tr>
            </a:tbl>
          </a:graphicData>
        </a:graphic>
      </p:graphicFrame>
      <p:sp>
        <p:nvSpPr>
          <p:cNvPr id="68" name="TextBox 67">
            <a:extLst>
              <a:ext uri="{FF2B5EF4-FFF2-40B4-BE49-F238E27FC236}">
                <a16:creationId xmlns:a16="http://schemas.microsoft.com/office/drawing/2014/main" id="{0B2B71CE-B153-4DDE-BDEB-059BA3F60FA5}"/>
              </a:ext>
            </a:extLst>
          </p:cNvPr>
          <p:cNvSpPr txBox="1"/>
          <p:nvPr/>
        </p:nvSpPr>
        <p:spPr>
          <a:xfrm>
            <a:off x="5362944" y="570778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Thành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tiền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C4004F3-E3E3-4D56-AA4C-4F76DCDFB78D}"/>
              </a:ext>
            </a:extLst>
          </p:cNvPr>
          <p:cNvSpPr txBox="1"/>
          <p:nvPr/>
        </p:nvSpPr>
        <p:spPr>
          <a:xfrm>
            <a:off x="5362944" y="597067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Công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nợ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B2A568A-4D50-413D-AF62-A94B81B555B9}"/>
              </a:ext>
            </a:extLst>
          </p:cNvPr>
          <p:cNvSpPr txBox="1"/>
          <p:nvPr/>
        </p:nvSpPr>
        <p:spPr>
          <a:xfrm>
            <a:off x="5362944" y="6233282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cộng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D45D638-9E35-4EA0-A683-E7ECFB3B4120}"/>
              </a:ext>
            </a:extLst>
          </p:cNvPr>
          <p:cNvSpPr txBox="1"/>
          <p:nvPr/>
        </p:nvSpPr>
        <p:spPr>
          <a:xfrm>
            <a:off x="6277344" y="570778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23,800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79C853B-4759-4CEE-9434-A19EDD37C882}"/>
              </a:ext>
            </a:extLst>
          </p:cNvPr>
          <p:cNvSpPr txBox="1"/>
          <p:nvPr/>
        </p:nvSpPr>
        <p:spPr>
          <a:xfrm>
            <a:off x="6277344" y="597067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250,000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E1A0F4D-8C51-42D1-9D4B-52008CC1DE7F}"/>
              </a:ext>
            </a:extLst>
          </p:cNvPr>
          <p:cNvSpPr txBox="1"/>
          <p:nvPr/>
        </p:nvSpPr>
        <p:spPr>
          <a:xfrm>
            <a:off x="6277344" y="6237638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+mj-lt"/>
              </a:rPr>
              <a:t>273,800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E5990FC-D4A0-40E5-8CD4-AF5EAA32DD04}"/>
              </a:ext>
            </a:extLst>
          </p:cNvPr>
          <p:cNvSpPr txBox="1"/>
          <p:nvPr/>
        </p:nvSpPr>
        <p:spPr>
          <a:xfrm>
            <a:off x="598836" y="3168847"/>
            <a:ext cx="26769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ym typeface="Wingdings" panose="05000000000000000000" pitchFamily="2" charset="2"/>
              </a:rPr>
              <a:t>Tên</a:t>
            </a:r>
            <a:r>
              <a:rPr lang="en-US" sz="1000" dirty="0">
                <a:sym typeface="Wingdings" panose="05000000000000000000" pitchFamily="2" charset="2"/>
              </a:rPr>
              <a:t> </a:t>
            </a:r>
            <a:r>
              <a:rPr lang="en-US" sz="1000" dirty="0" err="1">
                <a:sym typeface="Wingdings" panose="05000000000000000000" pitchFamily="2" charset="2"/>
              </a:rPr>
              <a:t>thuốc</a:t>
            </a:r>
            <a:r>
              <a:rPr lang="en-US" sz="1000" dirty="0">
                <a:sym typeface="Wingdings" panose="05000000000000000000" pitchFamily="2" charset="2"/>
              </a:rPr>
              <a:t>:</a:t>
            </a:r>
            <a:endParaRPr lang="en-US" sz="1000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EC79840-E798-44DF-A691-9031BF595401}"/>
              </a:ext>
            </a:extLst>
          </p:cNvPr>
          <p:cNvSpPr/>
          <p:nvPr/>
        </p:nvSpPr>
        <p:spPr>
          <a:xfrm>
            <a:off x="1372757" y="3158540"/>
            <a:ext cx="2350571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949D540-A2D0-41BE-BB28-64FE02033B63}"/>
              </a:ext>
            </a:extLst>
          </p:cNvPr>
          <p:cNvSpPr txBox="1"/>
          <p:nvPr/>
        </p:nvSpPr>
        <p:spPr>
          <a:xfrm>
            <a:off x="3728530" y="3160678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+mj-lt"/>
              </a:rPr>
              <a:t>Số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lượng</a:t>
            </a:r>
            <a:r>
              <a:rPr lang="en-US" sz="1000" dirty="0">
                <a:latin typeface="+mj-lt"/>
              </a:rPr>
              <a:t>: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F9CC562-55BC-46C2-B5EA-90A713C4E010}"/>
              </a:ext>
            </a:extLst>
          </p:cNvPr>
          <p:cNvSpPr/>
          <p:nvPr/>
        </p:nvSpPr>
        <p:spPr>
          <a:xfrm>
            <a:off x="8066573" y="5727443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2D067F56-298B-4030-A0A7-FCDF6507855D}"/>
              </a:ext>
            </a:extLst>
          </p:cNvPr>
          <p:cNvSpPr/>
          <p:nvPr/>
        </p:nvSpPr>
        <p:spPr>
          <a:xfrm>
            <a:off x="5346170" y="3163631"/>
            <a:ext cx="325460" cy="2566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B085821-27F6-4E21-A264-4CAE94E017FC}"/>
              </a:ext>
            </a:extLst>
          </p:cNvPr>
          <p:cNvSpPr txBox="1"/>
          <p:nvPr/>
        </p:nvSpPr>
        <p:spPr>
          <a:xfrm>
            <a:off x="585952" y="2818120"/>
            <a:ext cx="22431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+mj-lt"/>
              </a:rPr>
              <a:t>Nhập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thuốc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vào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hóa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đơn</a:t>
            </a:r>
            <a:r>
              <a:rPr lang="en-US" sz="1200" b="1" dirty="0">
                <a:latin typeface="+mj-lt"/>
              </a:rPr>
              <a:t>:</a:t>
            </a: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B234899E-DE34-4D4E-AC04-445980B7F1A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027" y="4074331"/>
            <a:ext cx="143150" cy="143150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79A0504D-ECA1-46B2-B54A-B45CC0148EA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027" y="4552369"/>
            <a:ext cx="143150" cy="143150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E4386678-8A11-4DAC-ACB0-DE702CFD639F}"/>
              </a:ext>
            </a:extLst>
          </p:cNvPr>
          <p:cNvSpPr txBox="1"/>
          <p:nvPr/>
        </p:nvSpPr>
        <p:spPr>
          <a:xfrm>
            <a:off x="7086600" y="569682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Đã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trả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2EE9AC5-7D07-4FD7-9ABB-512939DF8D1A}"/>
              </a:ext>
            </a:extLst>
          </p:cNvPr>
          <p:cNvSpPr txBox="1"/>
          <p:nvPr/>
        </p:nvSpPr>
        <p:spPr>
          <a:xfrm>
            <a:off x="7086600" y="6018413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Còn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lại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F61D072-ED2F-4A0A-8A63-B215A10C2F9C}"/>
              </a:ext>
            </a:extLst>
          </p:cNvPr>
          <p:cNvSpPr txBox="1"/>
          <p:nvPr/>
        </p:nvSpPr>
        <p:spPr>
          <a:xfrm>
            <a:off x="8001000" y="569682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23,800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BBBE65D-5D20-4002-98AC-E28A47F0D1F9}"/>
              </a:ext>
            </a:extLst>
          </p:cNvPr>
          <p:cNvSpPr txBox="1"/>
          <p:nvPr/>
        </p:nvSpPr>
        <p:spPr>
          <a:xfrm>
            <a:off x="8001000" y="6018413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+mj-lt"/>
              </a:rPr>
              <a:t>250,000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53AB7F5-1DB3-4033-978D-1DA979A04ED3}"/>
              </a:ext>
            </a:extLst>
          </p:cNvPr>
          <p:cNvSpPr/>
          <p:nvPr/>
        </p:nvSpPr>
        <p:spPr>
          <a:xfrm>
            <a:off x="4376230" y="3152782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C99F4D9-2F99-4D13-A4BC-1B44B8BB272E}"/>
              </a:ext>
            </a:extLst>
          </p:cNvPr>
          <p:cNvSpPr/>
          <p:nvPr/>
        </p:nvSpPr>
        <p:spPr>
          <a:xfrm>
            <a:off x="617287" y="2740866"/>
            <a:ext cx="8372991" cy="3835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0267CA5-02CA-4472-A78D-7F06DB6FB1A6}"/>
              </a:ext>
            </a:extLst>
          </p:cNvPr>
          <p:cNvSpPr txBox="1"/>
          <p:nvPr/>
        </p:nvSpPr>
        <p:spPr>
          <a:xfrm>
            <a:off x="634402" y="2590800"/>
            <a:ext cx="94967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Hóa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đơn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F0DDDB7-4087-48B3-B4A9-81494AA6C8F5}"/>
              </a:ext>
            </a:extLst>
          </p:cNvPr>
          <p:cNvSpPr txBox="1"/>
          <p:nvPr/>
        </p:nvSpPr>
        <p:spPr>
          <a:xfrm>
            <a:off x="598836" y="5429973"/>
            <a:ext cx="26769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ym typeface="Wingdings" panose="05000000000000000000" pitchFamily="2" charset="2"/>
              </a:rPr>
              <a:t>Ghi</a:t>
            </a:r>
            <a:r>
              <a:rPr lang="en-US" sz="1000" dirty="0">
                <a:sym typeface="Wingdings" panose="05000000000000000000" pitchFamily="2" charset="2"/>
              </a:rPr>
              <a:t> </a:t>
            </a:r>
            <a:r>
              <a:rPr lang="en-US" sz="1000" dirty="0" err="1">
                <a:sym typeface="Wingdings" panose="05000000000000000000" pitchFamily="2" charset="2"/>
              </a:rPr>
              <a:t>chú</a:t>
            </a:r>
            <a:r>
              <a:rPr lang="en-US" sz="1000" dirty="0">
                <a:sym typeface="Wingdings" panose="05000000000000000000" pitchFamily="2" charset="2"/>
              </a:rPr>
              <a:t>:</a:t>
            </a:r>
            <a:endParaRPr lang="en-US" sz="1000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6D7C114-4DEC-48D7-B1FC-A5A327E36F7F}"/>
              </a:ext>
            </a:extLst>
          </p:cNvPr>
          <p:cNvSpPr/>
          <p:nvPr/>
        </p:nvSpPr>
        <p:spPr>
          <a:xfrm>
            <a:off x="1372757" y="5419666"/>
            <a:ext cx="2350571" cy="9703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962253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Thanh </a:t>
            </a:r>
            <a:r>
              <a:rPr lang="en-US" dirty="0" err="1">
                <a:latin typeface="+mj-lt"/>
              </a:rPr>
              <a:t>toán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khác</a:t>
            </a:r>
            <a:endParaRPr 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Bahnschrift Light Condensed" pitchFamily="34" charset="0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8" y="673095"/>
            <a:ext cx="9144000" cy="6184905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888867" y="928098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Thanh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toán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khác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38" name="Picture 16" descr="C:\Users\HuyTran\Desktop\WPF project\sale_manager.png">
            <a:extLst>
              <a:ext uri="{FF2B5EF4-FFF2-40B4-BE49-F238E27FC236}">
                <a16:creationId xmlns:a16="http://schemas.microsoft.com/office/drawing/2014/main" id="{4478BCFA-C856-40D5-8492-F2A458A33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36" y="867923"/>
            <a:ext cx="425320" cy="43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27F8DB5-D067-4B05-A42F-00B3387B43E0}"/>
              </a:ext>
            </a:extLst>
          </p:cNvPr>
          <p:cNvSpPr/>
          <p:nvPr/>
        </p:nvSpPr>
        <p:spPr>
          <a:xfrm>
            <a:off x="7086600" y="6324600"/>
            <a:ext cx="19050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+ </a:t>
            </a:r>
            <a:r>
              <a:rPr lang="en-US" dirty="0" err="1">
                <a:latin typeface="+mj-lt"/>
              </a:rPr>
              <a:t>Thêm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endParaRPr lang="en-US" dirty="0">
              <a:latin typeface="+mj-lt"/>
            </a:endParaRPr>
          </a:p>
        </p:txBody>
      </p:sp>
      <p:graphicFrame>
        <p:nvGraphicFramePr>
          <p:cNvPr id="20" name="Table 3">
            <a:extLst>
              <a:ext uri="{FF2B5EF4-FFF2-40B4-BE49-F238E27FC236}">
                <a16:creationId xmlns:a16="http://schemas.microsoft.com/office/drawing/2014/main" id="{C0DEBE7D-158A-43A4-BA05-61739E03A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982917"/>
              </p:ext>
            </p:extLst>
          </p:nvPr>
        </p:nvGraphicFramePr>
        <p:xfrm>
          <a:off x="532704" y="1905000"/>
          <a:ext cx="8382696" cy="333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116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397116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2643435">
                  <a:extLst>
                    <a:ext uri="{9D8B030D-6E8A-4147-A177-3AD203B41FA5}">
                      <a16:colId xmlns:a16="http://schemas.microsoft.com/office/drawing/2014/main" val="240713644"/>
                    </a:ext>
                  </a:extLst>
                </a:gridCol>
                <a:gridCol w="1283731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1661298">
                  <a:extLst>
                    <a:ext uri="{9D8B030D-6E8A-4147-A177-3AD203B41FA5}">
                      <a16:colId xmlns:a16="http://schemas.microsoft.com/office/drawing/2014/main" val="1291486487"/>
                    </a:ext>
                  </a:extLst>
                </a:gridCol>
              </a:tblGrid>
              <a:tr h="73590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Thời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gian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Loại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Nội</a:t>
                      </a:r>
                      <a:r>
                        <a:rPr lang="en-US" sz="1200" dirty="0"/>
                        <a:t> dung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Tổng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tiền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20/10/2020 19:30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Thu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12/10/2020 20:20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Chi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3,000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</a:tbl>
          </a:graphicData>
        </a:graphic>
      </p:graphicFrame>
      <p:pic>
        <p:nvPicPr>
          <p:cNvPr id="21" name="Picture 20">
            <a:extLst>
              <a:ext uri="{FF2B5EF4-FFF2-40B4-BE49-F238E27FC236}">
                <a16:creationId xmlns:a16="http://schemas.microsoft.com/office/drawing/2014/main" id="{C8EB9F5B-D398-4378-B14E-C617E8C344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5028" y="3198510"/>
            <a:ext cx="172469" cy="17246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04175EF-B749-4406-A760-921733086A8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110" y="3198510"/>
            <a:ext cx="172469" cy="17246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03FF920-181F-4C1A-BB0F-CF6B53EE6A3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1400" y="4495800"/>
            <a:ext cx="172469" cy="17246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F019121-6958-4C7B-BF4A-C4A6CD289FF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482" y="4495800"/>
            <a:ext cx="172469" cy="17246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6AE83A2-C7C4-4C82-94D4-FD3CB38FC2B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52" y="6361158"/>
            <a:ext cx="285048" cy="28504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5027200-2475-4C98-B638-984C0BD7645B}"/>
              </a:ext>
            </a:extLst>
          </p:cNvPr>
          <p:cNvSpPr txBox="1"/>
          <p:nvPr/>
        </p:nvSpPr>
        <p:spPr>
          <a:xfrm>
            <a:off x="4784110" y="151416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Từ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358816E-54E5-45F0-8D61-868350D0A38A}"/>
              </a:ext>
            </a:extLst>
          </p:cNvPr>
          <p:cNvSpPr/>
          <p:nvPr/>
        </p:nvSpPr>
        <p:spPr>
          <a:xfrm>
            <a:off x="5170283" y="1507937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D4DF309-D482-4184-9C2A-7174361E5311}"/>
              </a:ext>
            </a:extLst>
          </p:cNvPr>
          <p:cNvSpPr txBox="1"/>
          <p:nvPr/>
        </p:nvSpPr>
        <p:spPr>
          <a:xfrm>
            <a:off x="6101173" y="150088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Đến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6C8DF58-7B1A-4F51-8B8A-5F50C203472F}"/>
              </a:ext>
            </a:extLst>
          </p:cNvPr>
          <p:cNvSpPr/>
          <p:nvPr/>
        </p:nvSpPr>
        <p:spPr>
          <a:xfrm>
            <a:off x="6560890" y="1503155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55A6D9F-6CF6-4BA9-AC80-84F9BA974904}"/>
              </a:ext>
            </a:extLst>
          </p:cNvPr>
          <p:cNvSpPr txBox="1"/>
          <p:nvPr/>
        </p:nvSpPr>
        <p:spPr>
          <a:xfrm>
            <a:off x="7610607" y="313879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35F52B-D327-4903-A95A-0D769D3CD3FC}"/>
              </a:ext>
            </a:extLst>
          </p:cNvPr>
          <p:cNvSpPr txBox="1"/>
          <p:nvPr/>
        </p:nvSpPr>
        <p:spPr>
          <a:xfrm>
            <a:off x="7587537" y="444353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AE6391C-ABD7-4218-B604-0CB7B2F52F45}"/>
              </a:ext>
            </a:extLst>
          </p:cNvPr>
          <p:cNvSpPr txBox="1"/>
          <p:nvPr/>
        </p:nvSpPr>
        <p:spPr>
          <a:xfrm>
            <a:off x="444337" y="1518472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Loại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thanh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toán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2CB0BEF-FBC2-4C2A-A01D-11110C0F11A0}"/>
              </a:ext>
            </a:extLst>
          </p:cNvPr>
          <p:cNvSpPr/>
          <p:nvPr/>
        </p:nvSpPr>
        <p:spPr>
          <a:xfrm>
            <a:off x="1806928" y="1518472"/>
            <a:ext cx="2765072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+mj-lt"/>
              </a:rPr>
              <a:t>Thu</a:t>
            </a:r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EAC040A5-A876-458E-A723-A903B2166B1F}"/>
              </a:ext>
            </a:extLst>
          </p:cNvPr>
          <p:cNvSpPr/>
          <p:nvPr/>
        </p:nvSpPr>
        <p:spPr>
          <a:xfrm rot="10800000">
            <a:off x="4305172" y="1581815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757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Thanh </a:t>
            </a:r>
            <a:r>
              <a:rPr lang="en-US" dirty="0" err="1">
                <a:latin typeface="+mj-lt"/>
              </a:rPr>
              <a:t>toán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khác</a:t>
            </a:r>
            <a:endParaRPr 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Bahnschrift Light Condensed" pitchFamily="34" charset="0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8" y="673095"/>
            <a:ext cx="9144000" cy="6184905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353BFA1C-32B8-4D02-82DD-D04AE5441E95}"/>
              </a:ext>
            </a:extLst>
          </p:cNvPr>
          <p:cNvSpPr/>
          <p:nvPr/>
        </p:nvSpPr>
        <p:spPr>
          <a:xfrm>
            <a:off x="5105400" y="6369493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Quay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888867" y="928098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Thông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tin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thanh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toán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E513CE-29AD-4183-ADB3-3E880FCC7B04}"/>
              </a:ext>
            </a:extLst>
          </p:cNvPr>
          <p:cNvSpPr txBox="1"/>
          <p:nvPr/>
        </p:nvSpPr>
        <p:spPr>
          <a:xfrm>
            <a:off x="542409" y="146473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Thời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gian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32E5649-6D3F-4A89-9541-FC848823689D}"/>
              </a:ext>
            </a:extLst>
          </p:cNvPr>
          <p:cNvSpPr/>
          <p:nvPr/>
        </p:nvSpPr>
        <p:spPr>
          <a:xfrm>
            <a:off x="1905000" y="1464736"/>
            <a:ext cx="2765072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44145E3-8466-4612-8478-3C34ED5354C8}"/>
              </a:ext>
            </a:extLst>
          </p:cNvPr>
          <p:cNvSpPr/>
          <p:nvPr/>
        </p:nvSpPr>
        <p:spPr>
          <a:xfrm>
            <a:off x="6629400" y="6369061"/>
            <a:ext cx="2209798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582E5B7-E87C-48C5-AC0E-102B92901134}"/>
              </a:ext>
            </a:extLst>
          </p:cNvPr>
          <p:cNvSpPr txBox="1"/>
          <p:nvPr/>
        </p:nvSpPr>
        <p:spPr>
          <a:xfrm>
            <a:off x="542409" y="1851178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Loại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thanh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toán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432B22F-F23E-4634-8D68-13C303BAA278}"/>
              </a:ext>
            </a:extLst>
          </p:cNvPr>
          <p:cNvSpPr/>
          <p:nvPr/>
        </p:nvSpPr>
        <p:spPr>
          <a:xfrm>
            <a:off x="1905000" y="1851178"/>
            <a:ext cx="2765072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+mj-lt"/>
              </a:rPr>
              <a:t>Thu</a:t>
            </a:r>
          </a:p>
        </p:txBody>
      </p:sp>
      <p:pic>
        <p:nvPicPr>
          <p:cNvPr id="38" name="Picture 16" descr="C:\Users\HuyTran\Desktop\WPF project\sale_manager.png">
            <a:extLst>
              <a:ext uri="{FF2B5EF4-FFF2-40B4-BE49-F238E27FC236}">
                <a16:creationId xmlns:a16="http://schemas.microsoft.com/office/drawing/2014/main" id="{4478BCFA-C856-40D5-8492-F2A458A33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36" y="867923"/>
            <a:ext cx="425320" cy="43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CE40D531-971C-4B87-AE2C-A23E1594FB15}"/>
              </a:ext>
            </a:extLst>
          </p:cNvPr>
          <p:cNvSpPr/>
          <p:nvPr/>
        </p:nvSpPr>
        <p:spPr>
          <a:xfrm rot="10800000">
            <a:off x="4403244" y="1914521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A677C6D-8488-4BE5-AA19-7A7963472BFC}"/>
              </a:ext>
            </a:extLst>
          </p:cNvPr>
          <p:cNvSpPr txBox="1"/>
          <p:nvPr/>
        </p:nvSpPr>
        <p:spPr>
          <a:xfrm>
            <a:off x="542409" y="226339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Nội</a:t>
            </a:r>
            <a:r>
              <a:rPr lang="en-US" sz="1200" dirty="0">
                <a:latin typeface="+mj-lt"/>
              </a:rPr>
              <a:t> dung:*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68F26D9-57CB-43BE-9CD6-1A549AC359F7}"/>
              </a:ext>
            </a:extLst>
          </p:cNvPr>
          <p:cNvSpPr/>
          <p:nvPr/>
        </p:nvSpPr>
        <p:spPr>
          <a:xfrm>
            <a:off x="1901216" y="2323185"/>
            <a:ext cx="6861784" cy="1437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79E1008-5EE8-43CF-828F-5713E9565E61}"/>
              </a:ext>
            </a:extLst>
          </p:cNvPr>
          <p:cNvSpPr txBox="1"/>
          <p:nvPr/>
        </p:nvSpPr>
        <p:spPr>
          <a:xfrm>
            <a:off x="535219" y="393929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tiền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FEF2FA2-6192-42C3-A33A-38457F0B7678}"/>
              </a:ext>
            </a:extLst>
          </p:cNvPr>
          <p:cNvSpPr/>
          <p:nvPr/>
        </p:nvSpPr>
        <p:spPr>
          <a:xfrm>
            <a:off x="1897810" y="3939294"/>
            <a:ext cx="2765072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67DAA64-F730-4410-A239-969946757E44}"/>
              </a:ext>
            </a:extLst>
          </p:cNvPr>
          <p:cNvSpPr txBox="1"/>
          <p:nvPr/>
        </p:nvSpPr>
        <p:spPr>
          <a:xfrm>
            <a:off x="532002" y="4411644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Hình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ảnh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hóa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đơn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7BF5F9F-8645-4C59-9C82-7A31F98DBA63}"/>
              </a:ext>
            </a:extLst>
          </p:cNvPr>
          <p:cNvSpPr/>
          <p:nvPr/>
        </p:nvSpPr>
        <p:spPr>
          <a:xfrm>
            <a:off x="1906398" y="4403067"/>
            <a:ext cx="2740403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065E8468-3CD7-46AB-9AE3-BC0AA3EDE4A2}"/>
              </a:ext>
            </a:extLst>
          </p:cNvPr>
          <p:cNvSpPr/>
          <p:nvPr/>
        </p:nvSpPr>
        <p:spPr>
          <a:xfrm>
            <a:off x="4782424" y="4357684"/>
            <a:ext cx="304800" cy="30959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090426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742389" y="558805"/>
            <a:ext cx="1219200" cy="121920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0690" y="1340368"/>
            <a:ext cx="6369154" cy="3384032"/>
            <a:chOff x="10690" y="1340368"/>
            <a:chExt cx="6369154" cy="3384032"/>
          </a:xfrm>
        </p:grpSpPr>
        <p:grpSp>
          <p:nvGrpSpPr>
            <p:cNvPr id="2" name="Group 1"/>
            <p:cNvGrpSpPr/>
            <p:nvPr/>
          </p:nvGrpSpPr>
          <p:grpSpPr>
            <a:xfrm>
              <a:off x="10690" y="1340368"/>
              <a:ext cx="6369154" cy="3384032"/>
              <a:chOff x="-17230" y="1354143"/>
              <a:chExt cx="6410008" cy="3384032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-17230" y="1354143"/>
                <a:ext cx="6410008" cy="3384032"/>
                <a:chOff x="1041082" y="1447800"/>
                <a:chExt cx="6451124" cy="3384032"/>
              </a:xfrm>
            </p:grpSpPr>
            <p:grpSp>
              <p:nvGrpSpPr>
                <p:cNvPr id="101" name="Group 100"/>
                <p:cNvGrpSpPr/>
                <p:nvPr/>
              </p:nvGrpSpPr>
              <p:grpSpPr>
                <a:xfrm>
                  <a:off x="5925820" y="3276600"/>
                  <a:ext cx="1554480" cy="1554480"/>
                  <a:chOff x="2661761" y="1447800"/>
                  <a:chExt cx="1554480" cy="1554480"/>
                </a:xfrm>
              </p:grpSpPr>
              <p:sp>
                <p:nvSpPr>
                  <p:cNvPr id="103" name="Rectangle 102"/>
                  <p:cNvSpPr/>
                  <p:nvPr/>
                </p:nvSpPr>
                <p:spPr>
                  <a:xfrm>
                    <a:off x="2661761" y="1447800"/>
                    <a:ext cx="1554480" cy="1554480"/>
                  </a:xfrm>
                  <a:prstGeom prst="rect">
                    <a:avLst/>
                  </a:prstGeom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04" name="Picture 10" descr="C:\Users\HuyTran\Desktop\WPF project\menu.png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V="1">
                    <a:off x="4038600" y="1500145"/>
                    <a:ext cx="136525" cy="13652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23" name="Group 22"/>
                <p:cNvGrpSpPr/>
                <p:nvPr/>
              </p:nvGrpSpPr>
              <p:grpSpPr>
                <a:xfrm>
                  <a:off x="1041082" y="1447800"/>
                  <a:ext cx="1554480" cy="1554480"/>
                  <a:chOff x="1041082" y="1447800"/>
                  <a:chExt cx="1554480" cy="1554480"/>
                </a:xfrm>
              </p:grpSpPr>
              <p:grpSp>
                <p:nvGrpSpPr>
                  <p:cNvPr id="51" name="Group 50"/>
                  <p:cNvGrpSpPr/>
                  <p:nvPr/>
                </p:nvGrpSpPr>
                <p:grpSpPr>
                  <a:xfrm>
                    <a:off x="1041082" y="1447800"/>
                    <a:ext cx="1554480" cy="1554480"/>
                    <a:chOff x="2661761" y="1447800"/>
                    <a:chExt cx="1554480" cy="1554480"/>
                  </a:xfrm>
                </p:grpSpPr>
                <p:sp>
                  <p:nvSpPr>
                    <p:cNvPr id="52" name="Rectangle 51"/>
                    <p:cNvSpPr/>
                    <p:nvPr/>
                  </p:nvSpPr>
                  <p:spPr>
                    <a:xfrm>
                      <a:off x="2661761" y="1447800"/>
                      <a:ext cx="1554480" cy="1554480"/>
                    </a:xfrm>
                    <a:prstGeom prst="rect">
                      <a:avLst/>
                    </a:prstGeom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53" name="Picture 10" descr="C:\Users\HuyTran\Desktop\WPF project\menu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flipV="1">
                      <a:off x="4038600" y="1500145"/>
                      <a:ext cx="136525" cy="13652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pic>
                <p:nvPicPr>
                  <p:cNvPr id="1035" name="Picture 11" descr="C:\Users\HuyTran\Desktop\WPF project\personal_info.png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361122" y="1655957"/>
                    <a:ext cx="914400" cy="9144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1361122" y="2447247"/>
                    <a:ext cx="96948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Thông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tin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cá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nhân</a:t>
                    </a:r>
                    <a:endParaRPr lang="en-US" sz="10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Bahnschrift Light Condensed" pitchFamily="34" charset="0"/>
                    </a:endParaRPr>
                  </a:p>
                </p:txBody>
              </p:sp>
            </p:grpSp>
            <p:grpSp>
              <p:nvGrpSpPr>
                <p:cNvPr id="45" name="Group 44"/>
                <p:cNvGrpSpPr/>
                <p:nvPr/>
              </p:nvGrpSpPr>
              <p:grpSpPr>
                <a:xfrm>
                  <a:off x="4275931" y="1447800"/>
                  <a:ext cx="1554480" cy="1554480"/>
                  <a:chOff x="2661761" y="1447800"/>
                  <a:chExt cx="1554480" cy="1554480"/>
                </a:xfrm>
              </p:grpSpPr>
              <p:sp>
                <p:nvSpPr>
                  <p:cNvPr id="46" name="Rectangle 45"/>
                  <p:cNvSpPr/>
                  <p:nvPr/>
                </p:nvSpPr>
                <p:spPr>
                  <a:xfrm>
                    <a:off x="2661761" y="1447800"/>
                    <a:ext cx="1554480" cy="1554480"/>
                  </a:xfrm>
                  <a:prstGeom prst="rect">
                    <a:avLst/>
                  </a:prstGeom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47" name="Picture 10" descr="C:\Users\HuyTran\Desktop\WPF project\menu.png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V="1">
                    <a:off x="4038600" y="1500145"/>
                    <a:ext cx="136525" cy="13652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2661761" y="1447800"/>
                  <a:ext cx="1554480" cy="1554480"/>
                  <a:chOff x="2661761" y="1447800"/>
                  <a:chExt cx="1554480" cy="1554480"/>
                </a:xfrm>
              </p:grpSpPr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2661761" y="1447800"/>
                    <a:ext cx="1554480" cy="1554480"/>
                    <a:chOff x="2661761" y="1447800"/>
                    <a:chExt cx="1554480" cy="1554480"/>
                  </a:xfrm>
                </p:grpSpPr>
                <p:sp>
                  <p:nvSpPr>
                    <p:cNvPr id="36" name="Rectangle 35"/>
                    <p:cNvSpPr/>
                    <p:nvPr/>
                  </p:nvSpPr>
                  <p:spPr>
                    <a:xfrm>
                      <a:off x="2661761" y="1447800"/>
                      <a:ext cx="1554480" cy="1554480"/>
                    </a:xfrm>
                    <a:prstGeom prst="rect">
                      <a:avLst/>
                    </a:prstGeom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1034" name="Picture 10" descr="C:\Users\HuyTran\Desktop\WPF project\menu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flipV="1">
                      <a:off x="4038600" y="1500145"/>
                      <a:ext cx="136525" cy="13652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pic>
                <p:nvPicPr>
                  <p:cNvPr id="43" name="Picture 9" descr="C:\Users\HuyTran\Desktop\WPF project\Pharmacy\Pharmacy_R1\Pharmacy\Pharmacy\Resource\Icons\app icon.png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981801" y="1532847"/>
                    <a:ext cx="914400" cy="9144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2949575" y="2447247"/>
                    <a:ext cx="105092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Quản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lý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nhà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thuốc</a:t>
                    </a:r>
                    <a:endParaRPr lang="en-US" sz="10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Bahnschrift Light Condensed" pitchFamily="34" charset="0"/>
                    </a:endParaRPr>
                  </a:p>
                </p:txBody>
              </p:sp>
            </p:grpSp>
            <p:grpSp>
              <p:nvGrpSpPr>
                <p:cNvPr id="29" name="Group 28"/>
                <p:cNvGrpSpPr/>
                <p:nvPr/>
              </p:nvGrpSpPr>
              <p:grpSpPr>
                <a:xfrm>
                  <a:off x="5937726" y="1447800"/>
                  <a:ext cx="1554480" cy="1554480"/>
                  <a:chOff x="5937726" y="1447800"/>
                  <a:chExt cx="1554480" cy="1554480"/>
                </a:xfrm>
              </p:grpSpPr>
              <p:grpSp>
                <p:nvGrpSpPr>
                  <p:cNvPr id="48" name="Group 47"/>
                  <p:cNvGrpSpPr/>
                  <p:nvPr/>
                </p:nvGrpSpPr>
                <p:grpSpPr>
                  <a:xfrm>
                    <a:off x="5937726" y="1447800"/>
                    <a:ext cx="1554480" cy="1554480"/>
                    <a:chOff x="2661761" y="1447800"/>
                    <a:chExt cx="1554480" cy="1554480"/>
                  </a:xfrm>
                </p:grpSpPr>
                <p:sp>
                  <p:nvSpPr>
                    <p:cNvPr id="49" name="Rectangle 48"/>
                    <p:cNvSpPr/>
                    <p:nvPr/>
                  </p:nvSpPr>
                  <p:spPr>
                    <a:xfrm>
                      <a:off x="2661761" y="1447800"/>
                      <a:ext cx="1554480" cy="1554480"/>
                    </a:xfrm>
                    <a:prstGeom prst="rect">
                      <a:avLst/>
                    </a:prstGeom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50" name="Picture 10" descr="C:\Users\HuyTran\Desktop\WPF project\menu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flipV="1">
                      <a:off x="4038600" y="1500145"/>
                      <a:ext cx="136525" cy="13652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pic>
                <p:nvPicPr>
                  <p:cNvPr id="1038" name="Picture 14" descr="C:\Users\HuyTran\Desktop\WPF project\customerManager.png"/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375401" y="1616191"/>
                    <a:ext cx="747712" cy="74771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6223794" y="2447246"/>
                    <a:ext cx="105092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Quản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lý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khách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hàng</a:t>
                    </a:r>
                    <a:endParaRPr lang="en-US" sz="10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Bahnschrift Light Condensed" pitchFamily="34" charset="0"/>
                    </a:endParaRPr>
                  </a:p>
                </p:txBody>
              </p:sp>
            </p:grpSp>
            <p:grpSp>
              <p:nvGrpSpPr>
                <p:cNvPr id="32" name="Group 31"/>
                <p:cNvGrpSpPr/>
                <p:nvPr/>
              </p:nvGrpSpPr>
              <p:grpSpPr>
                <a:xfrm>
                  <a:off x="1069181" y="3277352"/>
                  <a:ext cx="1554480" cy="1554480"/>
                  <a:chOff x="1069181" y="3277352"/>
                  <a:chExt cx="1554480" cy="1554480"/>
                </a:xfrm>
              </p:grpSpPr>
              <p:grpSp>
                <p:nvGrpSpPr>
                  <p:cNvPr id="70" name="Group 69"/>
                  <p:cNvGrpSpPr/>
                  <p:nvPr/>
                </p:nvGrpSpPr>
                <p:grpSpPr>
                  <a:xfrm>
                    <a:off x="1069181" y="3277352"/>
                    <a:ext cx="1554480" cy="1554480"/>
                    <a:chOff x="2661761" y="1447800"/>
                    <a:chExt cx="1554480" cy="1554480"/>
                  </a:xfrm>
                </p:grpSpPr>
                <p:sp>
                  <p:nvSpPr>
                    <p:cNvPr id="73" name="Rectangle 72"/>
                    <p:cNvSpPr/>
                    <p:nvPr/>
                  </p:nvSpPr>
                  <p:spPr>
                    <a:xfrm>
                      <a:off x="2661761" y="1447800"/>
                      <a:ext cx="1554480" cy="1554480"/>
                    </a:xfrm>
                    <a:prstGeom prst="rect">
                      <a:avLst/>
                    </a:prstGeom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74" name="Picture 10" descr="C:\Users\HuyTran\Desktop\WPF project\menu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flipV="1">
                      <a:off x="4038600" y="1500145"/>
                      <a:ext cx="136525" cy="13652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pic>
                <p:nvPicPr>
                  <p:cNvPr id="1039" name="Picture 15" descr="C:\Users\HuyTran\Desktop\WPF project\vendor.png"/>
                  <p:cNvPicPr>
                    <a:picLocks noChangeAspect="1" noChangeArrowheads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452323" y="3429000"/>
                    <a:ext cx="787084" cy="78708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72" name="TextBox 71"/>
                  <p:cNvSpPr txBox="1"/>
                  <p:nvPr/>
                </p:nvSpPr>
                <p:spPr>
                  <a:xfrm>
                    <a:off x="1355249" y="4276798"/>
                    <a:ext cx="105092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Quản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lý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nhập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kho</a:t>
                    </a:r>
                    <a:endParaRPr lang="en-US" sz="10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Bahnschrift Light Condensed" pitchFamily="34" charset="0"/>
                    </a:endParaRPr>
                  </a:p>
                </p:txBody>
              </p:sp>
            </p:grpSp>
            <p:grpSp>
              <p:nvGrpSpPr>
                <p:cNvPr id="33" name="Group 32"/>
                <p:cNvGrpSpPr/>
                <p:nvPr/>
              </p:nvGrpSpPr>
              <p:grpSpPr>
                <a:xfrm>
                  <a:off x="2661761" y="3277352"/>
                  <a:ext cx="1554480" cy="1554480"/>
                  <a:chOff x="2661761" y="3277352"/>
                  <a:chExt cx="1554480" cy="1554480"/>
                </a:xfrm>
              </p:grpSpPr>
              <p:grpSp>
                <p:nvGrpSpPr>
                  <p:cNvPr id="77" name="Group 76"/>
                  <p:cNvGrpSpPr/>
                  <p:nvPr/>
                </p:nvGrpSpPr>
                <p:grpSpPr>
                  <a:xfrm>
                    <a:off x="2661761" y="3277352"/>
                    <a:ext cx="1554480" cy="1554480"/>
                    <a:chOff x="2661761" y="1447800"/>
                    <a:chExt cx="1554480" cy="1554480"/>
                  </a:xfrm>
                </p:grpSpPr>
                <p:sp>
                  <p:nvSpPr>
                    <p:cNvPr id="80" name="Rectangle 79"/>
                    <p:cNvSpPr/>
                    <p:nvPr/>
                  </p:nvSpPr>
                  <p:spPr>
                    <a:xfrm>
                      <a:off x="2661761" y="1447800"/>
                      <a:ext cx="1554480" cy="1554480"/>
                    </a:xfrm>
                    <a:prstGeom prst="rect">
                      <a:avLst/>
                    </a:prstGeom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81" name="Picture 10" descr="C:\Users\HuyTran\Desktop\WPF project\menu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flipV="1">
                      <a:off x="4038600" y="1500145"/>
                      <a:ext cx="136525" cy="13652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2947829" y="4276798"/>
                    <a:ext cx="105092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Quản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lý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bán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hàng</a:t>
                    </a:r>
                    <a:endParaRPr lang="en-US" sz="10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Bahnschrift Light Condensed" pitchFamily="34" charset="0"/>
                    </a:endParaRPr>
                  </a:p>
                </p:txBody>
              </p:sp>
              <p:pic>
                <p:nvPicPr>
                  <p:cNvPr id="1040" name="Picture 16" descr="C:\Users\HuyTran\Desktop\WPF project\sale_manager.png"/>
                  <p:cNvPicPr>
                    <a:picLocks noChangeAspect="1" noChangeArrowheads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085783" y="3515840"/>
                    <a:ext cx="706436" cy="70643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34" name="Group 33"/>
                <p:cNvGrpSpPr/>
                <p:nvPr/>
              </p:nvGrpSpPr>
              <p:grpSpPr>
                <a:xfrm>
                  <a:off x="4277121" y="3276600"/>
                  <a:ext cx="1554480" cy="1554480"/>
                  <a:chOff x="4277121" y="3276600"/>
                  <a:chExt cx="1554480" cy="1554480"/>
                </a:xfrm>
              </p:grpSpPr>
              <p:grpSp>
                <p:nvGrpSpPr>
                  <p:cNvPr id="84" name="Group 83"/>
                  <p:cNvGrpSpPr/>
                  <p:nvPr/>
                </p:nvGrpSpPr>
                <p:grpSpPr>
                  <a:xfrm>
                    <a:off x="4277121" y="3276600"/>
                    <a:ext cx="1554480" cy="1554480"/>
                    <a:chOff x="2661761" y="3277352"/>
                    <a:chExt cx="1554480" cy="1554480"/>
                  </a:xfrm>
                </p:grpSpPr>
                <p:grpSp>
                  <p:nvGrpSpPr>
                    <p:cNvPr id="85" name="Group 84"/>
                    <p:cNvGrpSpPr/>
                    <p:nvPr/>
                  </p:nvGrpSpPr>
                  <p:grpSpPr>
                    <a:xfrm>
                      <a:off x="2661761" y="3277352"/>
                      <a:ext cx="1554480" cy="1554480"/>
                      <a:chOff x="2661761" y="1447800"/>
                      <a:chExt cx="1554480" cy="1554480"/>
                    </a:xfrm>
                  </p:grpSpPr>
                  <p:sp>
                    <p:nvSpPr>
                      <p:cNvPr id="88" name="Rectangle 87"/>
                      <p:cNvSpPr/>
                      <p:nvPr/>
                    </p:nvSpPr>
                    <p:spPr>
                      <a:xfrm>
                        <a:off x="2661761" y="1447800"/>
                        <a:ext cx="1554480" cy="1554480"/>
                      </a:xfrm>
                      <a:prstGeom prst="rect">
                        <a:avLst/>
                      </a:prstGeom>
                      <a:ln>
                        <a:noFill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pic>
                    <p:nvPicPr>
                      <p:cNvPr id="89" name="Picture 10" descr="C:\Users\HuyTran\Desktop\WPF project\menu.png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V="1">
                        <a:off x="4038600" y="1500145"/>
                        <a:ext cx="136525" cy="136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  <p:sp>
                  <p:nvSpPr>
                    <p:cNvPr id="86" name="TextBox 85"/>
                    <p:cNvSpPr txBox="1"/>
                    <p:nvPr/>
                  </p:nvSpPr>
                  <p:spPr>
                    <a:xfrm>
                      <a:off x="3185240" y="4276798"/>
                      <a:ext cx="525462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0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Bahnschrift Light Condensed" pitchFamily="34" charset="0"/>
                        </a:rPr>
                        <a:t>Báo</a:t>
                      </a:r>
                      <a:r>
                        <a:rPr 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Bahnschrift Light Condensed" pitchFamily="34" charset="0"/>
                        </a:rPr>
                        <a:t> </a:t>
                      </a:r>
                      <a:r>
                        <a:rPr lang="en-US" sz="10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Bahnschrift Light Condensed" pitchFamily="34" charset="0"/>
                        </a:rPr>
                        <a:t>cáo</a:t>
                      </a:r>
                      <a:endPara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endParaRPr>
                    </a:p>
                  </p:txBody>
                </p:sp>
              </p:grpSp>
              <p:pic>
                <p:nvPicPr>
                  <p:cNvPr id="1041" name="Picture 17" descr="C:\Users\HuyTran\Desktop\WPF project\report.png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785046" y="3538700"/>
                    <a:ext cx="625154" cy="62515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pic>
            <p:nvPicPr>
              <p:cNvPr id="1036" name="Picture 12" descr="C:\Users\HuyTran\Desktop\WPF project\emplyee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9560" y="1439190"/>
                <a:ext cx="914400" cy="914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9" name="TextBox 58"/>
              <p:cNvSpPr txBox="1"/>
              <p:nvPr/>
            </p:nvSpPr>
            <p:spPr>
              <a:xfrm>
                <a:off x="3441297" y="2353589"/>
                <a:ext cx="105092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 Condensed" pitchFamily="34" charset="0"/>
                  </a:rPr>
                  <a:t>Quản</a:t>
                </a:r>
                <a:r>
                  <a:rPr lang="en-US" sz="1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 Condensed" pitchFamily="34" charset="0"/>
                  </a:rPr>
                  <a:t> </a:t>
                </a:r>
                <a:r>
                  <a:rPr lang="en-US" sz="10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 Condensed" pitchFamily="34" charset="0"/>
                  </a:rPr>
                  <a:t>lý</a:t>
                </a:r>
                <a:r>
                  <a:rPr lang="en-US" sz="1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 Condensed" pitchFamily="34" charset="0"/>
                  </a:rPr>
                  <a:t> </a:t>
                </a:r>
                <a:r>
                  <a:rPr lang="en-US" sz="10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 Condensed" pitchFamily="34" charset="0"/>
                  </a:rPr>
                  <a:t>nhân</a:t>
                </a:r>
                <a:r>
                  <a:rPr lang="en-US" sz="1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 Condensed" pitchFamily="34" charset="0"/>
                  </a:rPr>
                  <a:t> </a:t>
                </a:r>
                <a:r>
                  <a:rPr lang="en-US" sz="10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 Condensed" pitchFamily="34" charset="0"/>
                  </a:rPr>
                  <a:t>viên</a:t>
                </a:r>
                <a:endPara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 Light Condensed" pitchFamily="34" charset="0"/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5292166" y="3817245"/>
              <a:ext cx="693735" cy="201168"/>
              <a:chOff x="6296027" y="3979736"/>
              <a:chExt cx="693735" cy="201168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6296027" y="3979736"/>
                <a:ext cx="203200" cy="201168"/>
              </a:xfrm>
              <a:prstGeom prst="ellipse">
                <a:avLst/>
              </a:prstGeom>
              <a:solidFill>
                <a:srgbClr val="545454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6546056" y="3979736"/>
                <a:ext cx="203200" cy="201168"/>
              </a:xfrm>
              <a:prstGeom prst="ellipse">
                <a:avLst/>
              </a:prstGeom>
              <a:solidFill>
                <a:srgbClr val="545454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6786562" y="3979736"/>
                <a:ext cx="203200" cy="201168"/>
              </a:xfrm>
              <a:prstGeom prst="ellipse">
                <a:avLst/>
              </a:prstGeom>
              <a:solidFill>
                <a:srgbClr val="545454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05" name="Rectangle 104"/>
          <p:cNvSpPr/>
          <p:nvPr/>
        </p:nvSpPr>
        <p:spPr>
          <a:xfrm>
            <a:off x="4995" y="4953000"/>
            <a:ext cx="6400800" cy="1427328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0" y="0"/>
            <a:ext cx="6400800" cy="1849443"/>
            <a:chOff x="10690" y="0"/>
            <a:chExt cx="6400800" cy="1849443"/>
          </a:xfrm>
        </p:grpSpPr>
        <p:grpSp>
          <p:nvGrpSpPr>
            <p:cNvPr id="12" name="Group 11"/>
            <p:cNvGrpSpPr/>
            <p:nvPr/>
          </p:nvGrpSpPr>
          <p:grpSpPr>
            <a:xfrm>
              <a:off x="10690" y="0"/>
              <a:ext cx="6400800" cy="1181100"/>
              <a:chOff x="10690" y="0"/>
              <a:chExt cx="6400800" cy="11811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0690" y="0"/>
                <a:ext cx="6400800" cy="1181100"/>
              </a:xfrm>
              <a:prstGeom prst="rect">
                <a:avLst/>
              </a:prstGeom>
              <a:solidFill>
                <a:srgbClr val="4BBF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2113989" y="20643"/>
                <a:ext cx="4269581" cy="1128712"/>
                <a:chOff x="2113989" y="20643"/>
                <a:chExt cx="4269581" cy="1128712"/>
              </a:xfrm>
            </p:grpSpPr>
            <p:sp>
              <p:nvSpPr>
                <p:cNvPr id="7" name="TextBox 6"/>
                <p:cNvSpPr txBox="1"/>
                <p:nvPr/>
              </p:nvSpPr>
              <p:spPr>
                <a:xfrm>
                  <a:off x="2113989" y="411601"/>
                  <a:ext cx="1752600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 err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Nguyễn</a:t>
                  </a:r>
                  <a:r>
                    <a:rPr lang="en-US" sz="15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 </a:t>
                  </a:r>
                  <a:r>
                    <a:rPr lang="en-US" sz="1500" b="1" dirty="0" err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Thanh</a:t>
                  </a:r>
                  <a:r>
                    <a:rPr lang="en-US" sz="15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 </a:t>
                  </a:r>
                  <a:r>
                    <a:rPr lang="en-US" sz="1500" b="1" dirty="0" err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Tùng</a:t>
                  </a:r>
                  <a:endParaRPr lang="en-US" sz="15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ahnschrift SemiCondensed" pitchFamily="34" charset="0"/>
                  </a:endParaRPr>
                </a:p>
              </p:txBody>
            </p:sp>
            <p:pic>
              <p:nvPicPr>
                <p:cNvPr id="1027" name="Picture 3" descr="C:\Users\HuyTran\Desktop\WPF project\Phone.png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93615" y="438150"/>
                  <a:ext cx="152400" cy="1524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0" name="TextBox 9"/>
                <p:cNvSpPr txBox="1"/>
                <p:nvPr/>
              </p:nvSpPr>
              <p:spPr>
                <a:xfrm>
                  <a:off x="4323790" y="401865"/>
                  <a:ext cx="76200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+84 383854090</a:t>
                  </a: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4323790" y="578021"/>
                  <a:ext cx="108902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TungThanh12@gmail.com</a:t>
                  </a:r>
                </a:p>
              </p:txBody>
            </p:sp>
            <p:pic>
              <p:nvPicPr>
                <p:cNvPr id="1030" name="Picture 6" descr="C:\Users\HuyTran\Desktop\WPF project\Add.png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94803" y="977905"/>
                  <a:ext cx="152400" cy="1524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7" name="TextBox 16"/>
                <p:cNvSpPr txBox="1"/>
                <p:nvPr/>
              </p:nvSpPr>
              <p:spPr>
                <a:xfrm>
                  <a:off x="4323789" y="933911"/>
                  <a:ext cx="192722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25 </a:t>
                  </a:r>
                  <a:r>
                    <a:rPr lang="en-US" sz="800" dirty="0" err="1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Phan</a:t>
                  </a:r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 </a:t>
                  </a:r>
                  <a:r>
                    <a:rPr lang="en-US" sz="800" dirty="0" err="1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Đình</a:t>
                  </a:r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 </a:t>
                  </a:r>
                  <a:r>
                    <a:rPr lang="en-US" sz="800" dirty="0" err="1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Phùng</a:t>
                  </a:r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, Long </a:t>
                  </a:r>
                  <a:r>
                    <a:rPr lang="en-US" sz="800" dirty="0" err="1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Biên</a:t>
                  </a:r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, </a:t>
                  </a:r>
                  <a:r>
                    <a:rPr lang="en-US" sz="800" dirty="0" err="1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Hà</a:t>
                  </a:r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 </a:t>
                  </a:r>
                  <a:r>
                    <a:rPr lang="en-US" sz="800" dirty="0" err="1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Nội</a:t>
                  </a:r>
                  <a:endParaRPr lang="en-US" sz="800" dirty="0">
                    <a:solidFill>
                      <a:schemeClr val="bg1"/>
                    </a:solidFill>
                    <a:latin typeface="Bahnschrift Light Condensed" pitchFamily="34" charset="0"/>
                  </a:endParaRP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5528702" y="20643"/>
                  <a:ext cx="45719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tung.tn </a:t>
                  </a: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2113989" y="647745"/>
                  <a:ext cx="16002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Tùng</a:t>
                  </a:r>
                  <a:r>
                    <a:rPr lang="en-US" sz="1200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 </a:t>
                  </a:r>
                  <a:r>
                    <a:rPr lang="en-US" sz="1200" dirty="0" err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Dany</a:t>
                  </a:r>
                  <a:endParaRPr lang="en-US" sz="12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ahnschrift SemiCondensed" pitchFamily="34" charset="0"/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2113989" y="848544"/>
                  <a:ext cx="16002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>
                      <a:solidFill>
                        <a:schemeClr val="bg1"/>
                      </a:solidFill>
                      <a:latin typeface="Bahnschrift SemiCondensed" pitchFamily="34" charset="0"/>
                    </a:rPr>
                    <a:t>Kỹ</a:t>
                  </a:r>
                  <a:r>
                    <a:rPr lang="en-US" sz="1200" dirty="0">
                      <a:solidFill>
                        <a:schemeClr val="bg1"/>
                      </a:solidFill>
                      <a:latin typeface="Bahnschrift SemiCondensed" pitchFamily="34" charset="0"/>
                    </a:rPr>
                    <a:t> </a:t>
                  </a:r>
                  <a:r>
                    <a:rPr lang="en-US" sz="1200" dirty="0" err="1">
                      <a:solidFill>
                        <a:schemeClr val="bg1"/>
                      </a:solidFill>
                      <a:latin typeface="Bahnschrift SemiCondensed" pitchFamily="34" charset="0"/>
                    </a:rPr>
                    <a:t>sư</a:t>
                  </a:r>
                  <a:r>
                    <a:rPr lang="en-US" sz="1200" dirty="0">
                      <a:solidFill>
                        <a:schemeClr val="bg1"/>
                      </a:solidFill>
                      <a:latin typeface="Bahnschrift SemiCondensed" pitchFamily="34" charset="0"/>
                    </a:rPr>
                    <a:t> </a:t>
                  </a:r>
                  <a:r>
                    <a:rPr lang="en-US" sz="1200" dirty="0" err="1">
                      <a:solidFill>
                        <a:schemeClr val="bg1"/>
                      </a:solidFill>
                      <a:latin typeface="Bahnschrift SemiCondensed" pitchFamily="34" charset="0"/>
                    </a:rPr>
                    <a:t>phần</a:t>
                  </a:r>
                  <a:r>
                    <a:rPr lang="en-US" sz="1200" dirty="0">
                      <a:solidFill>
                        <a:schemeClr val="bg1"/>
                      </a:solidFill>
                      <a:latin typeface="Bahnschrift SemiCondensed" pitchFamily="34" charset="0"/>
                    </a:rPr>
                    <a:t> </a:t>
                  </a:r>
                  <a:r>
                    <a:rPr lang="en-US" sz="1200" dirty="0" err="1">
                      <a:solidFill>
                        <a:schemeClr val="bg1"/>
                      </a:solidFill>
                      <a:latin typeface="Bahnschrift SemiCondensed" pitchFamily="34" charset="0"/>
                    </a:rPr>
                    <a:t>mềm</a:t>
                  </a:r>
                  <a:endParaRPr lang="en-US" sz="1200" dirty="0">
                    <a:solidFill>
                      <a:schemeClr val="bg1"/>
                    </a:solidFill>
                    <a:latin typeface="Bahnschrift SemiCondensed" pitchFamily="34" charset="0"/>
                  </a:endParaRP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6000189" y="20643"/>
                  <a:ext cx="38338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12:30</a:t>
                  </a:r>
                </a:p>
              </p:txBody>
            </p:sp>
            <p:pic>
              <p:nvPicPr>
                <p:cNvPr id="69" name="Picture 4" descr="C:\Users\HuyTran\Desktop\WPF project\mail.png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94803" y="617309"/>
                  <a:ext cx="151212" cy="15121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1" name="Picture 5" descr="C:\Users\HuyTran\Desktop\WPF project\fb.png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92576" y="793465"/>
                  <a:ext cx="153437" cy="15343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75" name="TextBox 74"/>
                <p:cNvSpPr txBox="1"/>
                <p:nvPr/>
              </p:nvSpPr>
              <p:spPr>
                <a:xfrm>
                  <a:off x="4323790" y="762461"/>
                  <a:ext cx="108902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tungthanh12.facebook.com</a:t>
                  </a:r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>
              <a:off x="666189" y="487368"/>
              <a:ext cx="1371600" cy="1362075"/>
              <a:chOff x="666189" y="487368"/>
              <a:chExt cx="1371600" cy="1362075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666189" y="487368"/>
                <a:ext cx="1371600" cy="136207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32" name="Picture 8" descr="C:\Users\HuyTran\Desktop\WPF project\Paul_Circle.png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389" y="558805"/>
                <a:ext cx="1219200" cy="12204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598791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Thông</a:t>
            </a:r>
            <a:r>
              <a:rPr lang="en-US" dirty="0">
                <a:latin typeface="+mj-lt"/>
              </a:rPr>
              <a:t> tin </a:t>
            </a:r>
            <a:r>
              <a:rPr lang="en-US" dirty="0" err="1">
                <a:latin typeface="+mj-lt"/>
              </a:rPr>
              <a:t>cá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nhân</a:t>
            </a:r>
            <a:r>
              <a:rPr lang="en-US" dirty="0">
                <a:latin typeface="+mj-lt"/>
              </a:rPr>
              <a:t> / </a:t>
            </a:r>
            <a:r>
              <a:rPr lang="en-US" dirty="0" err="1">
                <a:latin typeface="+mj-lt"/>
              </a:rPr>
              <a:t>Tài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khoản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C85E5D-8339-4A90-8911-6572A28FAB1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37" y="1524000"/>
            <a:ext cx="1214933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CA780A-86AF-4CC5-93C8-9AA542968897}"/>
              </a:ext>
            </a:extLst>
          </p:cNvPr>
          <p:cNvSpPr txBox="1"/>
          <p:nvPr/>
        </p:nvSpPr>
        <p:spPr>
          <a:xfrm>
            <a:off x="2691757" y="1652016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Họ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Tên</a:t>
            </a:r>
            <a:endParaRPr lang="en-US" sz="1500" b="1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D7D250-00C2-41C7-AF99-CE4054EFC6EB}"/>
              </a:ext>
            </a:extLst>
          </p:cNvPr>
          <p:cNvSpPr txBox="1"/>
          <p:nvPr/>
        </p:nvSpPr>
        <p:spPr>
          <a:xfrm>
            <a:off x="2702627" y="1975181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đăng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nhập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4F7379-B503-4B35-946D-61820AE3A953}"/>
              </a:ext>
            </a:extLst>
          </p:cNvPr>
          <p:cNvSpPr txBox="1"/>
          <p:nvPr/>
        </p:nvSpPr>
        <p:spPr>
          <a:xfrm>
            <a:off x="2702627" y="226018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EA07C1-E0BC-44D5-97BC-55487ACFA934}"/>
              </a:ext>
            </a:extLst>
          </p:cNvPr>
          <p:cNvSpPr txBox="1"/>
          <p:nvPr/>
        </p:nvSpPr>
        <p:spPr>
          <a:xfrm>
            <a:off x="500394" y="360920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Họ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D24C2E-7386-42E5-86E8-6DEC9280B005}"/>
              </a:ext>
            </a:extLst>
          </p:cNvPr>
          <p:cNvSpPr txBox="1"/>
          <p:nvPr/>
        </p:nvSpPr>
        <p:spPr>
          <a:xfrm>
            <a:off x="500394" y="4063193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Địa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chỉ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BFF984-C029-41E6-8538-470254464A09}"/>
              </a:ext>
            </a:extLst>
          </p:cNvPr>
          <p:cNvSpPr txBox="1"/>
          <p:nvPr/>
        </p:nvSpPr>
        <p:spPr>
          <a:xfrm>
            <a:off x="500394" y="448145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Điện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thoại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BC4C1D-D2B2-4E6E-ACC9-7BAA02083053}"/>
              </a:ext>
            </a:extLst>
          </p:cNvPr>
          <p:cNvSpPr txBox="1"/>
          <p:nvPr/>
        </p:nvSpPr>
        <p:spPr>
          <a:xfrm>
            <a:off x="500394" y="489971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Email: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E948C6D-3FFA-44C6-BD28-5EB2DEC69A26}"/>
              </a:ext>
            </a:extLst>
          </p:cNvPr>
          <p:cNvSpPr/>
          <p:nvPr/>
        </p:nvSpPr>
        <p:spPr>
          <a:xfrm>
            <a:off x="1503857" y="3609201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4852D35-E350-44FF-922A-B2A645A7B618}"/>
              </a:ext>
            </a:extLst>
          </p:cNvPr>
          <p:cNvSpPr/>
          <p:nvPr/>
        </p:nvSpPr>
        <p:spPr>
          <a:xfrm>
            <a:off x="1503857" y="4046039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0599030-51CE-4BBD-A746-8BAC4D3A4E33}"/>
              </a:ext>
            </a:extLst>
          </p:cNvPr>
          <p:cNvSpPr/>
          <p:nvPr/>
        </p:nvSpPr>
        <p:spPr>
          <a:xfrm>
            <a:off x="1503857" y="4455724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781F7A4-1267-400B-9E6F-A534D33BCF42}"/>
              </a:ext>
            </a:extLst>
          </p:cNvPr>
          <p:cNvSpPr/>
          <p:nvPr/>
        </p:nvSpPr>
        <p:spPr>
          <a:xfrm>
            <a:off x="1503857" y="4865408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F2CDC5-6D31-4B0F-894C-782A34F2BAC9}"/>
              </a:ext>
            </a:extLst>
          </p:cNvPr>
          <p:cNvSpPr txBox="1"/>
          <p:nvPr/>
        </p:nvSpPr>
        <p:spPr>
          <a:xfrm>
            <a:off x="5313857" y="3048000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latin typeface="+mj-lt"/>
              </a:rPr>
              <a:t>Thay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đổi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mật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khẩu</a:t>
            </a:r>
            <a:endParaRPr lang="en-US" sz="1200" b="1" dirty="0">
              <a:latin typeface="+mj-lt"/>
            </a:endParaRPr>
          </a:p>
          <a:p>
            <a:pPr algn="ctr"/>
            <a:r>
              <a:rPr lang="en-US" sz="1200" dirty="0">
                <a:latin typeface="+mj-lt"/>
              </a:rPr>
              <a:t>(</a:t>
            </a:r>
            <a:r>
              <a:rPr lang="en-US" sz="1200" dirty="0" err="1">
                <a:latin typeface="+mj-lt"/>
              </a:rPr>
              <a:t>Để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trống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nếu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không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muốn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đổi</a:t>
            </a:r>
            <a:r>
              <a:rPr lang="en-US" sz="1200" dirty="0">
                <a:latin typeface="+mj-lt"/>
              </a:rPr>
              <a:t>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A974F09-0E60-4E8E-ACFA-E52D217F0771}"/>
              </a:ext>
            </a:extLst>
          </p:cNvPr>
          <p:cNvSpPr txBox="1"/>
          <p:nvPr/>
        </p:nvSpPr>
        <p:spPr>
          <a:xfrm>
            <a:off x="4635337" y="362415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Mật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khẩu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mới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881AD65-3987-4583-8508-74D37D6CED05}"/>
              </a:ext>
            </a:extLst>
          </p:cNvPr>
          <p:cNvSpPr txBox="1"/>
          <p:nvPr/>
        </p:nvSpPr>
        <p:spPr>
          <a:xfrm>
            <a:off x="4635336" y="4042416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Xác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nhận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mật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khẩu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846A0D7-9A53-434E-B1CC-6C1383C33E2F}"/>
              </a:ext>
            </a:extLst>
          </p:cNvPr>
          <p:cNvSpPr/>
          <p:nvPr/>
        </p:nvSpPr>
        <p:spPr>
          <a:xfrm>
            <a:off x="6019800" y="3615577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CECDDF0-BF0A-47B0-81E6-96F334E7E193}"/>
              </a:ext>
            </a:extLst>
          </p:cNvPr>
          <p:cNvSpPr/>
          <p:nvPr/>
        </p:nvSpPr>
        <p:spPr>
          <a:xfrm>
            <a:off x="6019800" y="4025262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81BDFDF-A2C2-47AD-8D90-A0FE79376AA6}"/>
              </a:ext>
            </a:extLst>
          </p:cNvPr>
          <p:cNvSpPr/>
          <p:nvPr/>
        </p:nvSpPr>
        <p:spPr>
          <a:xfrm>
            <a:off x="7658100" y="6374360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53BFA1C-32B8-4D02-82DD-D04AE5441E95}"/>
              </a:ext>
            </a:extLst>
          </p:cNvPr>
          <p:cNvSpPr/>
          <p:nvPr/>
        </p:nvSpPr>
        <p:spPr>
          <a:xfrm>
            <a:off x="6172200" y="637305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982831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Thông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tin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cá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nhân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44" name="Picture 11" descr="C:\Users\HuyTran\Desktop\WPF project\personal_info.png">
            <a:extLst>
              <a:ext uri="{FF2B5EF4-FFF2-40B4-BE49-F238E27FC236}">
                <a16:creationId xmlns:a16="http://schemas.microsoft.com/office/drawing/2014/main" id="{EECA5767-0FD1-45DB-9D6E-56D6067F6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94" y="879472"/>
            <a:ext cx="495744" cy="502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7021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nhân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viên</a:t>
            </a:r>
            <a:r>
              <a:rPr lang="en-US" dirty="0">
                <a:latin typeface="+mj-lt"/>
              </a:rPr>
              <a:t> (</a:t>
            </a:r>
            <a:r>
              <a:rPr lang="en-US" dirty="0" err="1">
                <a:latin typeface="+mj-lt"/>
              </a:rPr>
              <a:t>Danh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sách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nhân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viên</a:t>
            </a:r>
            <a:r>
              <a:rPr lang="en-US" dirty="0">
                <a:latin typeface="+mj-lt"/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E81BDFDF-A2C2-47AD-8D90-A0FE79376AA6}"/>
              </a:ext>
            </a:extLst>
          </p:cNvPr>
          <p:cNvSpPr/>
          <p:nvPr/>
        </p:nvSpPr>
        <p:spPr>
          <a:xfrm>
            <a:off x="7086600" y="6324600"/>
            <a:ext cx="19050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+ </a:t>
            </a:r>
            <a:r>
              <a:rPr lang="en-US" dirty="0" err="1">
                <a:latin typeface="+mj-lt"/>
              </a:rPr>
              <a:t>Thêm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982831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Quản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lý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nhân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viên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28" name="Picture 12" descr="C:\Users\HuyTran\Desktop\WPF project\emplyee.png">
            <a:extLst>
              <a:ext uri="{FF2B5EF4-FFF2-40B4-BE49-F238E27FC236}">
                <a16:creationId xmlns:a16="http://schemas.microsoft.com/office/drawing/2014/main" id="{E32E6BA6-2B0A-46A0-B770-0E9B9AB54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05" y="886870"/>
            <a:ext cx="450126" cy="453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B423CCB-E8FB-4CDB-A31C-9E89725D6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064579"/>
              </p:ext>
            </p:extLst>
          </p:nvPr>
        </p:nvGraphicFramePr>
        <p:xfrm>
          <a:off x="532704" y="1447800"/>
          <a:ext cx="8458896" cy="333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816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409816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1409816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1409816">
                  <a:extLst>
                    <a:ext uri="{9D8B030D-6E8A-4147-A177-3AD203B41FA5}">
                      <a16:colId xmlns:a16="http://schemas.microsoft.com/office/drawing/2014/main" val="1291486487"/>
                    </a:ext>
                  </a:extLst>
                </a:gridCol>
                <a:gridCol w="1409816">
                  <a:extLst>
                    <a:ext uri="{9D8B030D-6E8A-4147-A177-3AD203B41FA5}">
                      <a16:colId xmlns:a16="http://schemas.microsoft.com/office/drawing/2014/main" val="4284112643"/>
                    </a:ext>
                  </a:extLst>
                </a:gridCol>
                <a:gridCol w="1409816">
                  <a:extLst>
                    <a:ext uri="{9D8B030D-6E8A-4147-A177-3AD203B41FA5}">
                      <a16:colId xmlns:a16="http://schemas.microsoft.com/office/drawing/2014/main" val="3117914522"/>
                    </a:ext>
                  </a:extLst>
                </a:gridCol>
              </a:tblGrid>
              <a:tr h="735904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Họ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đăng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nhập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Chức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vụ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điện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thoại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Họ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đăng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nhập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Quản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lý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0123456789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Họ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đăng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nhập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Nhân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viên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0234523464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</a:tbl>
          </a:graphicData>
        </a:graphic>
      </p:graphicFrame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4" y="2334771"/>
            <a:ext cx="949806" cy="95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C:\Users\HuyTran\Desktop\WPF project\Paul_Circle.png">
            <a:extLst>
              <a:ext uri="{FF2B5EF4-FFF2-40B4-BE49-F238E27FC236}">
                <a16:creationId xmlns:a16="http://schemas.microsoft.com/office/drawing/2014/main" id="{9D463E07-0A4D-4B8D-850A-7D52CDDFB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4" y="3697121"/>
            <a:ext cx="949806" cy="95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8CD5D1-9D70-45D6-834A-50850E65465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52476" y="2657750"/>
            <a:ext cx="304800" cy="304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B267E1-41AD-45A6-B6C2-FAA07AAB8FB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038" y="2657750"/>
            <a:ext cx="304800" cy="3048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B449C4B-3DC7-4901-B916-CCCF6A1D782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52476" y="3962400"/>
            <a:ext cx="304800" cy="3048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570DBA95-004C-4BF8-B2E3-D3C29FBF55C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038" y="396240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298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nhân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viên</a:t>
            </a:r>
            <a:r>
              <a:rPr lang="en-US" dirty="0">
                <a:latin typeface="+mj-lt"/>
              </a:rPr>
              <a:t> (</a:t>
            </a:r>
            <a:r>
              <a:rPr lang="en-US" dirty="0" err="1">
                <a:latin typeface="+mj-lt"/>
              </a:rPr>
              <a:t>Thêm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nhân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viên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r>
              <a:rPr lang="en-US" dirty="0">
                <a:latin typeface="+mj-lt"/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C85E5D-8339-4A90-8911-6572A28FAB1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37" y="1524000"/>
            <a:ext cx="1214933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CA780A-86AF-4CC5-93C8-9AA542968897}"/>
              </a:ext>
            </a:extLst>
          </p:cNvPr>
          <p:cNvSpPr txBox="1"/>
          <p:nvPr/>
        </p:nvSpPr>
        <p:spPr>
          <a:xfrm>
            <a:off x="2691757" y="1652016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Họ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Tên</a:t>
            </a:r>
            <a:endParaRPr lang="en-US" sz="1500" b="1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D7D250-00C2-41C7-AF99-CE4054EFC6EB}"/>
              </a:ext>
            </a:extLst>
          </p:cNvPr>
          <p:cNvSpPr txBox="1"/>
          <p:nvPr/>
        </p:nvSpPr>
        <p:spPr>
          <a:xfrm>
            <a:off x="2702627" y="1975181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đăng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nhập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4F7379-B503-4B35-946D-61820AE3A953}"/>
              </a:ext>
            </a:extLst>
          </p:cNvPr>
          <p:cNvSpPr txBox="1"/>
          <p:nvPr/>
        </p:nvSpPr>
        <p:spPr>
          <a:xfrm>
            <a:off x="2702627" y="226018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345D2C-1E4C-4A1A-8D6E-410B30EE87E6}"/>
              </a:ext>
            </a:extLst>
          </p:cNvPr>
          <p:cNvSpPr txBox="1"/>
          <p:nvPr/>
        </p:nvSpPr>
        <p:spPr>
          <a:xfrm>
            <a:off x="982831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Thêm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nhân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viên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mới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30" name="Picture 12" descr="C:\Users\HuyTran\Desktop\WPF project\emplyee.png">
            <a:extLst>
              <a:ext uri="{FF2B5EF4-FFF2-40B4-BE49-F238E27FC236}">
                <a16:creationId xmlns:a16="http://schemas.microsoft.com/office/drawing/2014/main" id="{3CC5700F-22E8-4347-B889-B0C8F022B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05" y="886870"/>
            <a:ext cx="450126" cy="453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966DF16-C2DB-4C52-B444-530F784F1688}"/>
              </a:ext>
            </a:extLst>
          </p:cNvPr>
          <p:cNvSpPr txBox="1"/>
          <p:nvPr/>
        </p:nvSpPr>
        <p:spPr>
          <a:xfrm>
            <a:off x="500394" y="353146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Họ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DEA9192-45FB-471A-8F44-C1E1216F91C9}"/>
              </a:ext>
            </a:extLst>
          </p:cNvPr>
          <p:cNvSpPr txBox="1"/>
          <p:nvPr/>
        </p:nvSpPr>
        <p:spPr>
          <a:xfrm>
            <a:off x="500394" y="397955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Địa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chỉ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BFFB88C-E681-4ACD-BFA4-056A082BD285}"/>
              </a:ext>
            </a:extLst>
          </p:cNvPr>
          <p:cNvSpPr txBox="1"/>
          <p:nvPr/>
        </p:nvSpPr>
        <p:spPr>
          <a:xfrm>
            <a:off x="500394" y="439781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Điện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thoại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812D2A8-F0C3-43C6-9E94-27A5CC75E4F6}"/>
              </a:ext>
            </a:extLst>
          </p:cNvPr>
          <p:cNvSpPr txBox="1"/>
          <p:nvPr/>
        </p:nvSpPr>
        <p:spPr>
          <a:xfrm>
            <a:off x="500394" y="481607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Email: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996E642-D4A2-4D79-A742-5550448C1FDF}"/>
              </a:ext>
            </a:extLst>
          </p:cNvPr>
          <p:cNvSpPr/>
          <p:nvPr/>
        </p:nvSpPr>
        <p:spPr>
          <a:xfrm>
            <a:off x="1676400" y="3531469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92D3F3E-82EC-46EE-B892-F49588178DD3}"/>
              </a:ext>
            </a:extLst>
          </p:cNvPr>
          <p:cNvSpPr/>
          <p:nvPr/>
        </p:nvSpPr>
        <p:spPr>
          <a:xfrm>
            <a:off x="1676400" y="3962400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42D5ACD-C5C6-48D1-BF6C-B2C1BCD7410F}"/>
              </a:ext>
            </a:extLst>
          </p:cNvPr>
          <p:cNvSpPr/>
          <p:nvPr/>
        </p:nvSpPr>
        <p:spPr>
          <a:xfrm>
            <a:off x="1676400" y="4372085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1405096-503D-49E1-9204-0034C948B4D5}"/>
              </a:ext>
            </a:extLst>
          </p:cNvPr>
          <p:cNvSpPr/>
          <p:nvPr/>
        </p:nvSpPr>
        <p:spPr>
          <a:xfrm>
            <a:off x="1676400" y="4781769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E0AE89D-4FA9-4115-8B78-5EC058441CB9}"/>
              </a:ext>
            </a:extLst>
          </p:cNvPr>
          <p:cNvSpPr txBox="1"/>
          <p:nvPr/>
        </p:nvSpPr>
        <p:spPr>
          <a:xfrm>
            <a:off x="4648201" y="3097762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Mật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khẩu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05C8096-46D4-4A7C-A2B8-9D79A1BCDC32}"/>
              </a:ext>
            </a:extLst>
          </p:cNvPr>
          <p:cNvSpPr txBox="1"/>
          <p:nvPr/>
        </p:nvSpPr>
        <p:spPr>
          <a:xfrm>
            <a:off x="4648200" y="3516024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Xác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nhận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mật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khẩu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69AF0D9-0AAE-4E50-8597-FDBE5BA3762C}"/>
              </a:ext>
            </a:extLst>
          </p:cNvPr>
          <p:cNvSpPr/>
          <p:nvPr/>
        </p:nvSpPr>
        <p:spPr>
          <a:xfrm>
            <a:off x="6096000" y="3089185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1AFC196-8286-44EA-B141-AB550462EA4C}"/>
              </a:ext>
            </a:extLst>
          </p:cNvPr>
          <p:cNvSpPr/>
          <p:nvPr/>
        </p:nvSpPr>
        <p:spPr>
          <a:xfrm>
            <a:off x="6096000" y="3498870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F1A291-15A0-4EEE-A517-C4C056E66505}"/>
              </a:ext>
            </a:extLst>
          </p:cNvPr>
          <p:cNvSpPr/>
          <p:nvPr/>
        </p:nvSpPr>
        <p:spPr>
          <a:xfrm>
            <a:off x="7704909" y="6345110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313D5D0-14D9-4013-A702-8F05786AB4A7}"/>
              </a:ext>
            </a:extLst>
          </p:cNvPr>
          <p:cNvSpPr/>
          <p:nvPr/>
        </p:nvSpPr>
        <p:spPr>
          <a:xfrm>
            <a:off x="6219009" y="634380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E490A08-29E0-4571-9E90-06F47C84DC9B}"/>
              </a:ext>
            </a:extLst>
          </p:cNvPr>
          <p:cNvSpPr txBox="1"/>
          <p:nvPr/>
        </p:nvSpPr>
        <p:spPr>
          <a:xfrm>
            <a:off x="487531" y="308909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đăng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nhập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E234CCF-F0D4-4828-A7E0-AD8DBE9D5157}"/>
              </a:ext>
            </a:extLst>
          </p:cNvPr>
          <p:cNvSpPr/>
          <p:nvPr/>
        </p:nvSpPr>
        <p:spPr>
          <a:xfrm>
            <a:off x="1663537" y="3089094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C4E79A3-8CAA-468B-A296-FDF5DF35DB8E}"/>
              </a:ext>
            </a:extLst>
          </p:cNvPr>
          <p:cNvSpPr txBox="1"/>
          <p:nvPr/>
        </p:nvSpPr>
        <p:spPr>
          <a:xfrm>
            <a:off x="4648200" y="3955999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Chức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vụ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829BC16-F805-4F38-821A-1F207D5BC17B}"/>
              </a:ext>
            </a:extLst>
          </p:cNvPr>
          <p:cNvSpPr/>
          <p:nvPr/>
        </p:nvSpPr>
        <p:spPr>
          <a:xfrm>
            <a:off x="6096000" y="3938845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endParaRPr lang="en-US" dirty="0">
              <a:latin typeface="+mj-lt"/>
            </a:endParaRP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A803AD18-415E-4067-8241-BA7F4157E4B7}"/>
              </a:ext>
            </a:extLst>
          </p:cNvPr>
          <p:cNvSpPr/>
          <p:nvPr/>
        </p:nvSpPr>
        <p:spPr>
          <a:xfrm rot="10800000">
            <a:off x="8829825" y="3987987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14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nhân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viên</a:t>
            </a:r>
            <a:r>
              <a:rPr lang="en-US" dirty="0">
                <a:latin typeface="+mj-lt"/>
              </a:rPr>
              <a:t> (</a:t>
            </a:r>
            <a:r>
              <a:rPr lang="en-US" dirty="0" err="1">
                <a:latin typeface="+mj-lt"/>
              </a:rPr>
              <a:t>Thay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đổi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thông</a:t>
            </a:r>
            <a:r>
              <a:rPr lang="en-US" dirty="0">
                <a:latin typeface="+mj-lt"/>
              </a:rPr>
              <a:t> tin </a:t>
            </a:r>
            <a:r>
              <a:rPr lang="en-US" dirty="0" err="1">
                <a:latin typeface="+mj-lt"/>
              </a:rPr>
              <a:t>nhân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viên</a:t>
            </a:r>
            <a:r>
              <a:rPr lang="en-US" dirty="0">
                <a:latin typeface="+mj-lt"/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C85E5D-8339-4A90-8911-6572A28FAB1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37" y="1524000"/>
            <a:ext cx="1214933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CA780A-86AF-4CC5-93C8-9AA542968897}"/>
              </a:ext>
            </a:extLst>
          </p:cNvPr>
          <p:cNvSpPr txBox="1"/>
          <p:nvPr/>
        </p:nvSpPr>
        <p:spPr>
          <a:xfrm>
            <a:off x="2691757" y="1652016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Họ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Tên</a:t>
            </a:r>
            <a:endParaRPr lang="en-US" sz="1500" b="1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D7D250-00C2-41C7-AF99-CE4054EFC6EB}"/>
              </a:ext>
            </a:extLst>
          </p:cNvPr>
          <p:cNvSpPr txBox="1"/>
          <p:nvPr/>
        </p:nvSpPr>
        <p:spPr>
          <a:xfrm>
            <a:off x="2702627" y="1975181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đăng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nhập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4F7379-B503-4B35-946D-61820AE3A953}"/>
              </a:ext>
            </a:extLst>
          </p:cNvPr>
          <p:cNvSpPr txBox="1"/>
          <p:nvPr/>
        </p:nvSpPr>
        <p:spPr>
          <a:xfrm>
            <a:off x="2702627" y="226018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345D2C-1E4C-4A1A-8D6E-410B30EE87E6}"/>
              </a:ext>
            </a:extLst>
          </p:cNvPr>
          <p:cNvSpPr txBox="1"/>
          <p:nvPr/>
        </p:nvSpPr>
        <p:spPr>
          <a:xfrm>
            <a:off x="982831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Thay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đổi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thông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tin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nhân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viên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30" name="Picture 12" descr="C:\Users\HuyTran\Desktop\WPF project\emplyee.png">
            <a:extLst>
              <a:ext uri="{FF2B5EF4-FFF2-40B4-BE49-F238E27FC236}">
                <a16:creationId xmlns:a16="http://schemas.microsoft.com/office/drawing/2014/main" id="{3CC5700F-22E8-4347-B889-B0C8F022B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05" y="886870"/>
            <a:ext cx="450126" cy="453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D964AA7-CD87-4C30-A4ED-2BC00993283D}"/>
              </a:ext>
            </a:extLst>
          </p:cNvPr>
          <p:cNvSpPr txBox="1"/>
          <p:nvPr/>
        </p:nvSpPr>
        <p:spPr>
          <a:xfrm>
            <a:off x="500394" y="353146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Họ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692BE7-D83C-4B93-96A4-9FA89652ECCB}"/>
              </a:ext>
            </a:extLst>
          </p:cNvPr>
          <p:cNvSpPr txBox="1"/>
          <p:nvPr/>
        </p:nvSpPr>
        <p:spPr>
          <a:xfrm>
            <a:off x="500394" y="397955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Địa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chỉ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2E5C02B-398B-4055-9ED4-CEF690C185A1}"/>
              </a:ext>
            </a:extLst>
          </p:cNvPr>
          <p:cNvSpPr txBox="1"/>
          <p:nvPr/>
        </p:nvSpPr>
        <p:spPr>
          <a:xfrm>
            <a:off x="500394" y="439781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Điện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thoại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2161E90-1933-42AF-8106-FC23F6868519}"/>
              </a:ext>
            </a:extLst>
          </p:cNvPr>
          <p:cNvSpPr txBox="1"/>
          <p:nvPr/>
        </p:nvSpPr>
        <p:spPr>
          <a:xfrm>
            <a:off x="500394" y="481607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Email: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863D23-4FFC-40D8-B6E9-AF12F6EDB3F3}"/>
              </a:ext>
            </a:extLst>
          </p:cNvPr>
          <p:cNvSpPr/>
          <p:nvPr/>
        </p:nvSpPr>
        <p:spPr>
          <a:xfrm>
            <a:off x="1676400" y="3531469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30EA41F-1CC2-448B-A66A-AD22E59B54FE}"/>
              </a:ext>
            </a:extLst>
          </p:cNvPr>
          <p:cNvSpPr/>
          <p:nvPr/>
        </p:nvSpPr>
        <p:spPr>
          <a:xfrm>
            <a:off x="1676400" y="3962400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36085CB-FC1D-422C-9828-EB9F9BCE9C83}"/>
              </a:ext>
            </a:extLst>
          </p:cNvPr>
          <p:cNvSpPr/>
          <p:nvPr/>
        </p:nvSpPr>
        <p:spPr>
          <a:xfrm>
            <a:off x="1676400" y="4372085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497FB9B-5D1B-4A6C-B735-13DB9072AE41}"/>
              </a:ext>
            </a:extLst>
          </p:cNvPr>
          <p:cNvSpPr/>
          <p:nvPr/>
        </p:nvSpPr>
        <p:spPr>
          <a:xfrm>
            <a:off x="1676400" y="4781769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E4E32E2-8FA3-40F3-B044-2465D64AEEAE}"/>
              </a:ext>
            </a:extLst>
          </p:cNvPr>
          <p:cNvSpPr txBox="1"/>
          <p:nvPr/>
        </p:nvSpPr>
        <p:spPr>
          <a:xfrm>
            <a:off x="4648201" y="3097762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Mật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khẩu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BACEE0E-1EED-4664-8C74-A01883731E3A}"/>
              </a:ext>
            </a:extLst>
          </p:cNvPr>
          <p:cNvSpPr txBox="1"/>
          <p:nvPr/>
        </p:nvSpPr>
        <p:spPr>
          <a:xfrm>
            <a:off x="4648200" y="3516024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Xác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nhận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mật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khẩu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1CDD4BD-BE8A-4397-9195-C689D2E3B8E4}"/>
              </a:ext>
            </a:extLst>
          </p:cNvPr>
          <p:cNvSpPr/>
          <p:nvPr/>
        </p:nvSpPr>
        <p:spPr>
          <a:xfrm>
            <a:off x="6096000" y="3089185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3821D52-F263-4CDF-A590-27650ED3F722}"/>
              </a:ext>
            </a:extLst>
          </p:cNvPr>
          <p:cNvSpPr/>
          <p:nvPr/>
        </p:nvSpPr>
        <p:spPr>
          <a:xfrm>
            <a:off x="6096000" y="3498870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431FB73-103A-4074-BF97-C645133A57A3}"/>
              </a:ext>
            </a:extLst>
          </p:cNvPr>
          <p:cNvSpPr/>
          <p:nvPr/>
        </p:nvSpPr>
        <p:spPr>
          <a:xfrm>
            <a:off x="7704909" y="6345110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398C209-16AC-4BF1-9602-F03C420337F6}"/>
              </a:ext>
            </a:extLst>
          </p:cNvPr>
          <p:cNvSpPr/>
          <p:nvPr/>
        </p:nvSpPr>
        <p:spPr>
          <a:xfrm>
            <a:off x="6219009" y="634380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C57A79A-682E-43DD-96D0-4135E5E5C3E8}"/>
              </a:ext>
            </a:extLst>
          </p:cNvPr>
          <p:cNvSpPr txBox="1"/>
          <p:nvPr/>
        </p:nvSpPr>
        <p:spPr>
          <a:xfrm>
            <a:off x="487531" y="308909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đăng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nhập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0767A87-C8BA-4E57-B6D8-3924C9E7C35D}"/>
              </a:ext>
            </a:extLst>
          </p:cNvPr>
          <p:cNvSpPr/>
          <p:nvPr/>
        </p:nvSpPr>
        <p:spPr>
          <a:xfrm>
            <a:off x="1663537" y="3089094"/>
            <a:ext cx="2780820" cy="261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0901380-5073-48D7-8286-7A24B8B07C62}"/>
              </a:ext>
            </a:extLst>
          </p:cNvPr>
          <p:cNvSpPr txBox="1"/>
          <p:nvPr/>
        </p:nvSpPr>
        <p:spPr>
          <a:xfrm>
            <a:off x="4648200" y="3955999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Chức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vụ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4A59E57-2973-41BD-A52B-F762C78C2DE7}"/>
              </a:ext>
            </a:extLst>
          </p:cNvPr>
          <p:cNvSpPr/>
          <p:nvPr/>
        </p:nvSpPr>
        <p:spPr>
          <a:xfrm>
            <a:off x="6096000" y="3938845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latin typeface="+mj-lt"/>
              </a:rPr>
              <a:t>Nhân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viên</a:t>
            </a:r>
            <a:endParaRPr lang="en-US" dirty="0">
              <a:latin typeface="+mj-lt"/>
            </a:endParaRPr>
          </a:p>
        </p:txBody>
      </p: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93E1B32A-AC57-4830-9B8F-22515F6148D6}"/>
              </a:ext>
            </a:extLst>
          </p:cNvPr>
          <p:cNvSpPr/>
          <p:nvPr/>
        </p:nvSpPr>
        <p:spPr>
          <a:xfrm rot="10800000">
            <a:off x="8829825" y="3987987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1EA6452-F2A8-452F-8743-05E670A28A95}"/>
              </a:ext>
            </a:extLst>
          </p:cNvPr>
          <p:cNvSpPr txBox="1"/>
          <p:nvPr/>
        </p:nvSpPr>
        <p:spPr>
          <a:xfrm>
            <a:off x="5257800" y="2509319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latin typeface="+mj-lt"/>
              </a:rPr>
              <a:t>Thay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đổi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mật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khẩu</a:t>
            </a:r>
            <a:endParaRPr lang="en-US" sz="1200" b="1" dirty="0">
              <a:latin typeface="+mj-lt"/>
            </a:endParaRPr>
          </a:p>
          <a:p>
            <a:pPr algn="ctr"/>
            <a:r>
              <a:rPr lang="en-US" sz="1200" dirty="0">
                <a:latin typeface="+mj-lt"/>
              </a:rPr>
              <a:t>(</a:t>
            </a:r>
            <a:r>
              <a:rPr lang="en-US" sz="1200" dirty="0" err="1">
                <a:latin typeface="+mj-lt"/>
              </a:rPr>
              <a:t>Để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trống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nếu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không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muốn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đổi</a:t>
            </a:r>
            <a:r>
              <a:rPr lang="en-US" sz="1200" dirty="0"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05266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thuốc</a:t>
            </a:r>
            <a:r>
              <a:rPr lang="en-US" dirty="0">
                <a:latin typeface="+mj-lt"/>
              </a:rPr>
              <a:t> (</a:t>
            </a:r>
            <a:r>
              <a:rPr lang="en-US" dirty="0" err="1">
                <a:latin typeface="+mj-lt"/>
              </a:rPr>
              <a:t>Danh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sách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thuốc</a:t>
            </a:r>
            <a:r>
              <a:rPr lang="en-US" dirty="0">
                <a:latin typeface="+mj-lt"/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E81BDFDF-A2C2-47AD-8D90-A0FE79376AA6}"/>
              </a:ext>
            </a:extLst>
          </p:cNvPr>
          <p:cNvSpPr/>
          <p:nvPr/>
        </p:nvSpPr>
        <p:spPr>
          <a:xfrm>
            <a:off x="7086600" y="6324600"/>
            <a:ext cx="19050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+ </a:t>
            </a:r>
            <a:r>
              <a:rPr lang="en-US" dirty="0" err="1">
                <a:latin typeface="+mj-lt"/>
              </a:rPr>
              <a:t>Thêm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838200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Quản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lý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thuốc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B423CCB-E8FB-4CDB-A31C-9E89725D6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096880"/>
              </p:ext>
            </p:extLst>
          </p:nvPr>
        </p:nvGraphicFramePr>
        <p:xfrm>
          <a:off x="532704" y="1905000"/>
          <a:ext cx="8458898" cy="333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8414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208414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1208414">
                  <a:extLst>
                    <a:ext uri="{9D8B030D-6E8A-4147-A177-3AD203B41FA5}">
                      <a16:colId xmlns:a16="http://schemas.microsoft.com/office/drawing/2014/main" val="240713644"/>
                    </a:ext>
                  </a:extLst>
                </a:gridCol>
                <a:gridCol w="1208414">
                  <a:extLst>
                    <a:ext uri="{9D8B030D-6E8A-4147-A177-3AD203B41FA5}">
                      <a16:colId xmlns:a16="http://schemas.microsoft.com/office/drawing/2014/main" val="2702378126"/>
                    </a:ext>
                  </a:extLst>
                </a:gridCol>
                <a:gridCol w="1208414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1208414">
                  <a:extLst>
                    <a:ext uri="{9D8B030D-6E8A-4147-A177-3AD203B41FA5}">
                      <a16:colId xmlns:a16="http://schemas.microsoft.com/office/drawing/2014/main" val="1291486487"/>
                    </a:ext>
                  </a:extLst>
                </a:gridCol>
                <a:gridCol w="1208414">
                  <a:extLst>
                    <a:ext uri="{9D8B030D-6E8A-4147-A177-3AD203B41FA5}">
                      <a16:colId xmlns:a16="http://schemas.microsoft.com/office/drawing/2014/main" val="3117914522"/>
                    </a:ext>
                  </a:extLst>
                </a:gridCol>
              </a:tblGrid>
              <a:tr h="735904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thuốc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Loại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thuốc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Nhà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cung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cấp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Giá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mua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vào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Giá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bán</a:t>
                      </a:r>
                      <a:r>
                        <a:rPr lang="en-US" sz="1200" dirty="0"/>
                        <a:t> ra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Dược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liệu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Nhà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cung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cấp</a:t>
                      </a:r>
                      <a:r>
                        <a:rPr lang="en-US" sz="1200" dirty="0"/>
                        <a:t> 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Cao </a:t>
                      </a:r>
                      <a:r>
                        <a:rPr lang="en-US" sz="1200" dirty="0" err="1"/>
                        <a:t>đơn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Nhà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cung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cấp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3,000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8,500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798CD5D1-9D70-45D6-834A-50850E6546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48600" y="3122310"/>
            <a:ext cx="304800" cy="304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B267E1-41AD-45A6-B6C2-FAA07AAB8FB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028" y="3122310"/>
            <a:ext cx="304800" cy="304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527A43-286D-4434-8089-15E488E7825B}"/>
              </a:ext>
            </a:extLst>
          </p:cNvPr>
          <p:cNvSpPr txBox="1"/>
          <p:nvPr/>
        </p:nvSpPr>
        <p:spPr>
          <a:xfrm>
            <a:off x="6467038" y="1545099"/>
            <a:ext cx="267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 </a:t>
            </a:r>
            <a:r>
              <a:rPr lang="en-US" dirty="0" err="1">
                <a:sym typeface="Wingdings" panose="05000000000000000000" pitchFamily="2" charset="2"/>
              </a:rPr>
              <a:t>Dược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liệu</a:t>
            </a:r>
            <a:r>
              <a:rPr lang="en-US" dirty="0">
                <a:sym typeface="Wingdings" panose="05000000000000000000" pitchFamily="2" charset="2"/>
              </a:rPr>
              <a:t>     Cao </a:t>
            </a:r>
            <a:r>
              <a:rPr lang="en-US" dirty="0" err="1">
                <a:sym typeface="Wingdings" panose="05000000000000000000" pitchFamily="2" charset="2"/>
              </a:rPr>
              <a:t>đơn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855AE3-3414-440E-8C9F-70903C6BA91F}"/>
              </a:ext>
            </a:extLst>
          </p:cNvPr>
          <p:cNvSpPr txBox="1"/>
          <p:nvPr/>
        </p:nvSpPr>
        <p:spPr>
          <a:xfrm>
            <a:off x="457200" y="1549293"/>
            <a:ext cx="267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ym typeface="Wingdings" panose="05000000000000000000" pitchFamily="2" charset="2"/>
              </a:rPr>
              <a:t>Tìm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kiếm</a:t>
            </a:r>
            <a:r>
              <a:rPr lang="en-US" dirty="0">
                <a:sym typeface="Wingdings" panose="05000000000000000000" pitchFamily="2" charset="2"/>
              </a:rPr>
              <a:t>: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DC6DD1-7A8F-4D6E-BCFF-6C9A2C086C04}"/>
              </a:ext>
            </a:extLst>
          </p:cNvPr>
          <p:cNvSpPr/>
          <p:nvPr/>
        </p:nvSpPr>
        <p:spPr>
          <a:xfrm>
            <a:off x="1524000" y="1592034"/>
            <a:ext cx="4943038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2050" name="Picture 2" descr="IRSATIM 150">
            <a:extLst>
              <a:ext uri="{FF2B5EF4-FFF2-40B4-BE49-F238E27FC236}">
                <a16:creationId xmlns:a16="http://schemas.microsoft.com/office/drawing/2014/main" id="{0B22A803-B8F8-409E-B9C0-2A6C12374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118" b="96403" l="2344" r="9980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923436"/>
            <a:ext cx="914400" cy="74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huốc Agimstan 40mg hộp 28 viên-Nhà thuốc An Khang">
            <a:extLst>
              <a:ext uri="{FF2B5EF4-FFF2-40B4-BE49-F238E27FC236}">
                <a16:creationId xmlns:a16="http://schemas.microsoft.com/office/drawing/2014/main" id="{8CC3E845-808D-43A8-8218-72D143CF1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1349" b="96574" l="1857" r="97000">
                        <a14:foregroundMark x1="21571" y1="31049" x2="21571" y2="31049"/>
                        <a14:foregroundMark x1="36571" y1="30193" x2="36571" y2="30193"/>
                        <a14:foregroundMark x1="47714" y1="28051" x2="47714" y2="28051"/>
                        <a14:foregroundMark x1="47714" y1="25482" x2="47714" y2="25482"/>
                        <a14:foregroundMark x1="44714" y1="25268" x2="44714" y2="25268"/>
                        <a14:foregroundMark x1="38286" y1="25268" x2="38286" y2="25268"/>
                        <a14:foregroundMark x1="33571" y1="25482" x2="33571" y2="25482"/>
                        <a14:foregroundMark x1="27714" y1="26981" x2="27714" y2="26981"/>
                        <a14:foregroundMark x1="18857" y1="29336" x2="18857" y2="29336"/>
                        <a14:foregroundMark x1="12571" y1="31692" x2="12571" y2="31692"/>
                        <a14:foregroundMark x1="8429" y1="30621" x2="8429" y2="30621"/>
                        <a14:foregroundMark x1="6286" y1="30835" x2="6286" y2="30835"/>
                        <a14:foregroundMark x1="5857" y1="30835" x2="5857" y2="30835"/>
                        <a14:foregroundMark x1="5429" y1="30193" x2="5429" y2="30193"/>
                        <a14:foregroundMark x1="8857" y1="29764" x2="8857" y2="29764"/>
                        <a14:foregroundMark x1="50571" y1="23983" x2="50571" y2="23983"/>
                        <a14:foregroundMark x1="56429" y1="23126" x2="56429" y2="23126"/>
                        <a14:foregroundMark x1="58000" y1="22484" x2="58000" y2="22484"/>
                        <a14:foregroundMark x1="58000" y1="21413" x2="58000" y2="21413"/>
                        <a14:foregroundMark x1="55714" y1="20557" x2="55714" y2="20557"/>
                        <a14:foregroundMark x1="57143" y1="21413" x2="57143" y2="21413"/>
                        <a14:foregroundMark x1="51429" y1="21413" x2="51429" y2="21413"/>
                        <a14:foregroundMark x1="47000" y1="22270" x2="47000" y2="22270"/>
                        <a14:foregroundMark x1="63857" y1="75803" x2="63857" y2="75803"/>
                        <a14:foregroundMark x1="65714" y1="75375" x2="65714" y2="75375"/>
                        <a14:foregroundMark x1="65000" y1="74304" x2="65000" y2="74304"/>
                        <a14:foregroundMark x1="65714" y1="74304" x2="65714" y2="74304"/>
                        <a14:foregroundMark x1="62571" y1="75589" x2="62571" y2="75589"/>
                        <a14:foregroundMark x1="63429" y1="75161" x2="63429" y2="75161"/>
                        <a14:foregroundMark x1="76429" y1="73019" x2="76429" y2="73019"/>
                        <a14:foregroundMark x1="79714" y1="70236" x2="79714" y2="70236"/>
                        <a14:foregroundMark x1="78000" y1="70236" x2="78429" y2="70450"/>
                        <a14:foregroundMark x1="81429" y1="70878" x2="81429" y2="70878"/>
                        <a14:foregroundMark x1="81429" y1="70878" x2="81429" y2="70878"/>
                        <a14:foregroundMark x1="82571" y1="72591" x2="82571" y2="72591"/>
                        <a14:foregroundMark x1="84000" y1="74304" x2="84286" y2="74518"/>
                        <a14:foregroundMark x1="86857" y1="76231" x2="87143" y2="76445"/>
                        <a14:foregroundMark x1="88429" y1="77730" x2="88571" y2="77730"/>
                        <a14:foregroundMark x1="35429" y1="23983" x2="30000" y2="24625"/>
                        <a14:foregroundMark x1="32714" y1="25054" x2="14714" y2="27409"/>
                        <a14:foregroundMark x1="20286" y1="25910" x2="8429" y2="29764"/>
                        <a14:foregroundMark x1="8857" y1="28480" x2="19286" y2="26338"/>
                        <a14:foregroundMark x1="6143" y1="28908" x2="4571" y2="28694"/>
                        <a14:foregroundMark x1="5286" y1="30193" x2="4000" y2="28908"/>
                        <a14:foregroundMark x1="7429" y1="28694" x2="54857" y2="22912"/>
                        <a14:foregroundMark x1="47000" y1="22484" x2="55714" y2="21627"/>
                        <a14:foregroundMark x1="54714" y1="21627" x2="44429" y2="22270"/>
                        <a14:foregroundMark x1="43429" y1="22056" x2="43429" y2="22056"/>
                        <a14:foregroundMark x1="42429" y1="22912" x2="42429" y2="22912"/>
                        <a14:foregroundMark x1="58286" y1="23340" x2="58286" y2="23340"/>
                        <a14:foregroundMark x1="59429" y1="23983" x2="59429" y2="23983"/>
                        <a14:foregroundMark x1="59857" y1="24839" x2="59857" y2="24839"/>
                        <a14:foregroundMark x1="60286" y1="25910" x2="60286" y2="2591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82" y="4035962"/>
            <a:ext cx="1260356" cy="84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0534341-FDAB-4EA1-B766-C4F78F46443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44342" y="3082232"/>
            <a:ext cx="384956" cy="38495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BC60C21-8910-44A3-B261-05905A0D88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48600" y="4419600"/>
            <a:ext cx="304800" cy="3048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DC1081C-99D0-458D-8456-D8E354B8D26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028" y="4419600"/>
            <a:ext cx="304800" cy="3048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28B8773-6599-40B2-A948-FB508819A2D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44342" y="4379522"/>
            <a:ext cx="384956" cy="384956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84C571D8-0DDB-4F4B-BBA7-A0D299C6EF88}"/>
              </a:ext>
            </a:extLst>
          </p:cNvPr>
          <p:cNvGrpSpPr/>
          <p:nvPr/>
        </p:nvGrpSpPr>
        <p:grpSpPr>
          <a:xfrm>
            <a:off x="4648200" y="6324600"/>
            <a:ext cx="2362200" cy="358165"/>
            <a:chOff x="4648200" y="6324600"/>
            <a:chExt cx="2362200" cy="35816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810A6DA-7C4B-4959-8B3E-0CB0AE15AD7D}"/>
                </a:ext>
              </a:extLst>
            </p:cNvPr>
            <p:cNvSpPr/>
            <p:nvPr/>
          </p:nvSpPr>
          <p:spPr>
            <a:xfrm>
              <a:off x="4648200" y="6324600"/>
              <a:ext cx="2362200" cy="35816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latin typeface="+mj-lt"/>
                </a:rPr>
                <a:t>In </a:t>
              </a:r>
              <a:r>
                <a:rPr lang="en-US" dirty="0" err="1">
                  <a:latin typeface="+mj-lt"/>
                </a:rPr>
                <a:t>danh</a:t>
              </a:r>
              <a:r>
                <a:rPr lang="en-US" dirty="0">
                  <a:latin typeface="+mj-lt"/>
                </a:rPr>
                <a:t> </a:t>
              </a:r>
              <a:r>
                <a:rPr lang="en-US" dirty="0" err="1">
                  <a:latin typeface="+mj-lt"/>
                </a:rPr>
                <a:t>sách</a:t>
              </a:r>
              <a:r>
                <a:rPr lang="en-US" dirty="0">
                  <a:latin typeface="+mj-lt"/>
                </a:rPr>
                <a:t> </a:t>
              </a:r>
              <a:r>
                <a:rPr lang="en-US" dirty="0" err="1">
                  <a:latin typeface="+mj-lt"/>
                </a:rPr>
                <a:t>thuốc</a:t>
              </a:r>
              <a:endParaRPr lang="en-US" dirty="0">
                <a:latin typeface="+mj-lt"/>
              </a:endParaRP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9E3ED2E-3D65-4507-8FEA-641F02549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6086" y="6374785"/>
              <a:ext cx="263732" cy="263732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77519E5-1850-44A0-895E-518F426F29A6}"/>
              </a:ext>
            </a:extLst>
          </p:cNvPr>
          <p:cNvGrpSpPr/>
          <p:nvPr/>
        </p:nvGrpSpPr>
        <p:grpSpPr>
          <a:xfrm>
            <a:off x="536538" y="6324600"/>
            <a:ext cx="1825662" cy="358165"/>
            <a:chOff x="536538" y="6324600"/>
            <a:chExt cx="1825662" cy="35816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298A6E1-59A0-477C-8D1D-C2C4E2AF6905}"/>
                </a:ext>
              </a:extLst>
            </p:cNvPr>
            <p:cNvSpPr/>
            <p:nvPr/>
          </p:nvSpPr>
          <p:spPr>
            <a:xfrm>
              <a:off x="536538" y="6324600"/>
              <a:ext cx="1825662" cy="35816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+mj-lt"/>
                </a:rPr>
                <a:t>Nhập</a:t>
              </a:r>
              <a:r>
                <a:rPr lang="en-US" dirty="0">
                  <a:latin typeface="+mj-lt"/>
                </a:rPr>
                <a:t> </a:t>
              </a:r>
              <a:r>
                <a:rPr lang="en-US" dirty="0" err="1">
                  <a:latin typeface="+mj-lt"/>
                </a:rPr>
                <a:t>từ</a:t>
              </a:r>
              <a:r>
                <a:rPr lang="en-US" dirty="0">
                  <a:latin typeface="+mj-lt"/>
                </a:rPr>
                <a:t> Excel</a:t>
              </a: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6DFBF82F-6D9F-4652-B29D-D8A47C763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352" y="6361158"/>
              <a:ext cx="285048" cy="285048"/>
            </a:xfrm>
            <a:prstGeom prst="rect">
              <a:avLst/>
            </a:prstGeom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E9F84932-5E2B-4789-A36E-41ABBCCB30F2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914400"/>
            <a:ext cx="349430" cy="34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727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thuốc</a:t>
            </a:r>
            <a:r>
              <a:rPr lang="en-US" dirty="0">
                <a:latin typeface="+mj-lt"/>
              </a:rPr>
              <a:t> (</a:t>
            </a:r>
            <a:r>
              <a:rPr lang="en-US" dirty="0" err="1">
                <a:latin typeface="+mj-lt"/>
              </a:rPr>
              <a:t>Thêm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thuốc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r>
              <a:rPr lang="en-US" dirty="0">
                <a:latin typeface="+mj-lt"/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C85E5D-8339-4A90-8911-6572A28FAB1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37" y="1524000"/>
            <a:ext cx="1214933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CA780A-86AF-4CC5-93C8-9AA542968897}"/>
              </a:ext>
            </a:extLst>
          </p:cNvPr>
          <p:cNvSpPr txBox="1"/>
          <p:nvPr/>
        </p:nvSpPr>
        <p:spPr>
          <a:xfrm>
            <a:off x="2691757" y="1652016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Tên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thuốc</a:t>
            </a:r>
            <a:endParaRPr lang="en-US" sz="1500" b="1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D7D250-00C2-41C7-AF99-CE4054EFC6EB}"/>
              </a:ext>
            </a:extLst>
          </p:cNvPr>
          <p:cNvSpPr txBox="1"/>
          <p:nvPr/>
        </p:nvSpPr>
        <p:spPr>
          <a:xfrm>
            <a:off x="2702627" y="1975181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Loại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endParaRPr lang="en-US" sz="1200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4F7379-B503-4B35-946D-61820AE3A953}"/>
              </a:ext>
            </a:extLst>
          </p:cNvPr>
          <p:cNvSpPr txBox="1"/>
          <p:nvPr/>
        </p:nvSpPr>
        <p:spPr>
          <a:xfrm>
            <a:off x="2702627" y="226018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Mô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tả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345D2C-1E4C-4A1A-8D6E-410B30EE87E6}"/>
              </a:ext>
            </a:extLst>
          </p:cNvPr>
          <p:cNvSpPr txBox="1"/>
          <p:nvPr/>
        </p:nvSpPr>
        <p:spPr>
          <a:xfrm>
            <a:off x="838200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Thêm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thuốc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mới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66DF16-C2DB-4C52-B444-530F784F1688}"/>
              </a:ext>
            </a:extLst>
          </p:cNvPr>
          <p:cNvSpPr txBox="1"/>
          <p:nvPr/>
        </p:nvSpPr>
        <p:spPr>
          <a:xfrm>
            <a:off x="509203" y="395866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Loại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1EA9BE8-A44E-409B-80DF-D0657D91E1A5}"/>
              </a:ext>
            </a:extLst>
          </p:cNvPr>
          <p:cNvSpPr txBox="1"/>
          <p:nvPr/>
        </p:nvSpPr>
        <p:spPr>
          <a:xfrm>
            <a:off x="509203" y="437692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Đơn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vị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tính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DEA9192-45FB-471A-8F44-C1E1216F91C9}"/>
              </a:ext>
            </a:extLst>
          </p:cNvPr>
          <p:cNvSpPr txBox="1"/>
          <p:nvPr/>
        </p:nvSpPr>
        <p:spPr>
          <a:xfrm>
            <a:off x="509203" y="4795188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Nhà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cung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cấp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996E642-D4A2-4D79-A742-5550448C1FDF}"/>
              </a:ext>
            </a:extLst>
          </p:cNvPr>
          <p:cNvSpPr/>
          <p:nvPr/>
        </p:nvSpPr>
        <p:spPr>
          <a:xfrm>
            <a:off x="1685209" y="3958664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+mj-lt"/>
              </a:rPr>
              <a:t>Cao </a:t>
            </a:r>
            <a:r>
              <a:rPr lang="en-US" sz="1400" dirty="0" err="1">
                <a:latin typeface="+mj-lt"/>
              </a:rPr>
              <a:t>đơn</a:t>
            </a:r>
            <a:endParaRPr lang="en-US" sz="1400" dirty="0">
              <a:latin typeface="+mj-lt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774104E-E37A-4AB6-A124-5F75D98C5FCA}"/>
              </a:ext>
            </a:extLst>
          </p:cNvPr>
          <p:cNvSpPr/>
          <p:nvPr/>
        </p:nvSpPr>
        <p:spPr>
          <a:xfrm>
            <a:off x="1685209" y="4368349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92D3F3E-82EC-46EE-B892-F49588178DD3}"/>
              </a:ext>
            </a:extLst>
          </p:cNvPr>
          <p:cNvSpPr/>
          <p:nvPr/>
        </p:nvSpPr>
        <p:spPr>
          <a:xfrm>
            <a:off x="1685209" y="4778034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E0AE89D-4FA9-4115-8B78-5EC058441CB9}"/>
              </a:ext>
            </a:extLst>
          </p:cNvPr>
          <p:cNvSpPr txBox="1"/>
          <p:nvPr/>
        </p:nvSpPr>
        <p:spPr>
          <a:xfrm>
            <a:off x="4648201" y="3097762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Giá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mua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vào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05C8096-46D4-4A7C-A2B8-9D79A1BCDC32}"/>
              </a:ext>
            </a:extLst>
          </p:cNvPr>
          <p:cNvSpPr txBox="1"/>
          <p:nvPr/>
        </p:nvSpPr>
        <p:spPr>
          <a:xfrm>
            <a:off x="4648200" y="3516024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Giá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bán</a:t>
            </a:r>
            <a:r>
              <a:rPr lang="en-US" sz="1200" dirty="0">
                <a:latin typeface="+mj-lt"/>
              </a:rPr>
              <a:t> ra:*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69AF0D9-0AAE-4E50-8597-FDBE5BA3762C}"/>
              </a:ext>
            </a:extLst>
          </p:cNvPr>
          <p:cNvSpPr/>
          <p:nvPr/>
        </p:nvSpPr>
        <p:spPr>
          <a:xfrm>
            <a:off x="6096000" y="3089185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1AFC196-8286-44EA-B141-AB550462EA4C}"/>
              </a:ext>
            </a:extLst>
          </p:cNvPr>
          <p:cNvSpPr/>
          <p:nvPr/>
        </p:nvSpPr>
        <p:spPr>
          <a:xfrm>
            <a:off x="6096000" y="3498870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F1A291-15A0-4EEE-A517-C4C056E66505}"/>
              </a:ext>
            </a:extLst>
          </p:cNvPr>
          <p:cNvSpPr/>
          <p:nvPr/>
        </p:nvSpPr>
        <p:spPr>
          <a:xfrm>
            <a:off x="7704909" y="6345110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313D5D0-14D9-4013-A702-8F05786AB4A7}"/>
              </a:ext>
            </a:extLst>
          </p:cNvPr>
          <p:cNvSpPr/>
          <p:nvPr/>
        </p:nvSpPr>
        <p:spPr>
          <a:xfrm>
            <a:off x="6219009" y="634380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E490A08-29E0-4571-9E90-06F47C84DC9B}"/>
              </a:ext>
            </a:extLst>
          </p:cNvPr>
          <p:cNvSpPr txBox="1"/>
          <p:nvPr/>
        </p:nvSpPr>
        <p:spPr>
          <a:xfrm>
            <a:off x="496340" y="351628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E234CCF-F0D4-4828-A7E0-AD8DBE9D5157}"/>
              </a:ext>
            </a:extLst>
          </p:cNvPr>
          <p:cNvSpPr/>
          <p:nvPr/>
        </p:nvSpPr>
        <p:spPr>
          <a:xfrm>
            <a:off x="1672346" y="3516289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C4E79A3-8CAA-468B-A296-FDF5DF35DB8E}"/>
              </a:ext>
            </a:extLst>
          </p:cNvPr>
          <p:cNvSpPr txBox="1"/>
          <p:nvPr/>
        </p:nvSpPr>
        <p:spPr>
          <a:xfrm>
            <a:off x="4648200" y="3955999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829BC16-F805-4F38-821A-1F207D5BC17B}"/>
              </a:ext>
            </a:extLst>
          </p:cNvPr>
          <p:cNvSpPr/>
          <p:nvPr/>
        </p:nvSpPr>
        <p:spPr>
          <a:xfrm>
            <a:off x="6096000" y="3938844"/>
            <a:ext cx="2971800" cy="1318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A803AD18-415E-4067-8241-BA7F4157E4B7}"/>
              </a:ext>
            </a:extLst>
          </p:cNvPr>
          <p:cNvSpPr/>
          <p:nvPr/>
        </p:nvSpPr>
        <p:spPr>
          <a:xfrm rot="10800000">
            <a:off x="4220435" y="4012082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C9318B9-81FA-44F8-BD03-3CBF4DC51669}"/>
              </a:ext>
            </a:extLst>
          </p:cNvPr>
          <p:cNvSpPr/>
          <p:nvPr/>
        </p:nvSpPr>
        <p:spPr>
          <a:xfrm>
            <a:off x="1386975" y="1533064"/>
            <a:ext cx="1199395" cy="11993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2" descr="IRSATIM 150">
            <a:extLst>
              <a:ext uri="{FF2B5EF4-FFF2-40B4-BE49-F238E27FC236}">
                <a16:creationId xmlns:a16="http://schemas.microsoft.com/office/drawing/2014/main" id="{45CC87D4-4A93-4FC5-8D67-29873A5D5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118" b="96403" l="2344" r="9980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103" y="1750230"/>
            <a:ext cx="914400" cy="74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A17C4DDD-5D38-458A-9FE1-F65258238692}"/>
              </a:ext>
            </a:extLst>
          </p:cNvPr>
          <p:cNvSpPr/>
          <p:nvPr/>
        </p:nvSpPr>
        <p:spPr>
          <a:xfrm rot="10800000">
            <a:off x="4220435" y="4433696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1A556C7D-71AD-4CAC-BB13-403C446E0B68}"/>
              </a:ext>
            </a:extLst>
          </p:cNvPr>
          <p:cNvSpPr/>
          <p:nvPr/>
        </p:nvSpPr>
        <p:spPr>
          <a:xfrm rot="10800000">
            <a:off x="4220435" y="4832993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A832293-C24C-4491-B0AD-5CEC4FE04AF0}"/>
              </a:ext>
            </a:extLst>
          </p:cNvPr>
          <p:cNvSpPr txBox="1"/>
          <p:nvPr/>
        </p:nvSpPr>
        <p:spPr>
          <a:xfrm>
            <a:off x="487531" y="308492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Mã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13ABEAB-3294-49C2-A3C6-83F58CE9BABD}"/>
              </a:ext>
            </a:extLst>
          </p:cNvPr>
          <p:cNvSpPr/>
          <p:nvPr/>
        </p:nvSpPr>
        <p:spPr>
          <a:xfrm>
            <a:off x="1663537" y="3084926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A7436721-6E2B-4770-9A40-643D265D346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914400"/>
            <a:ext cx="349430" cy="34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693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thuốc</a:t>
            </a:r>
            <a:r>
              <a:rPr lang="en-US" dirty="0">
                <a:latin typeface="+mj-lt"/>
              </a:rPr>
              <a:t> (</a:t>
            </a:r>
            <a:r>
              <a:rPr lang="en-US" dirty="0" err="1">
                <a:latin typeface="+mj-lt"/>
              </a:rPr>
              <a:t>Thêm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thuốc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r>
              <a:rPr lang="en-US" dirty="0">
                <a:latin typeface="+mj-lt"/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C85E5D-8339-4A90-8911-6572A28FAB1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37" y="1524000"/>
            <a:ext cx="1214933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CA780A-86AF-4CC5-93C8-9AA542968897}"/>
              </a:ext>
            </a:extLst>
          </p:cNvPr>
          <p:cNvSpPr txBox="1"/>
          <p:nvPr/>
        </p:nvSpPr>
        <p:spPr>
          <a:xfrm>
            <a:off x="2691757" y="1652016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Tên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thuốc</a:t>
            </a:r>
            <a:endParaRPr lang="en-US" sz="1500" b="1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D7D250-00C2-41C7-AF99-CE4054EFC6EB}"/>
              </a:ext>
            </a:extLst>
          </p:cNvPr>
          <p:cNvSpPr txBox="1"/>
          <p:nvPr/>
        </p:nvSpPr>
        <p:spPr>
          <a:xfrm>
            <a:off x="2702627" y="1975181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Loại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endParaRPr lang="en-US" sz="1200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4F7379-B503-4B35-946D-61820AE3A953}"/>
              </a:ext>
            </a:extLst>
          </p:cNvPr>
          <p:cNvSpPr txBox="1"/>
          <p:nvPr/>
        </p:nvSpPr>
        <p:spPr>
          <a:xfrm>
            <a:off x="2702627" y="226018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Mô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tả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345D2C-1E4C-4A1A-8D6E-410B30EE87E6}"/>
              </a:ext>
            </a:extLst>
          </p:cNvPr>
          <p:cNvSpPr txBox="1"/>
          <p:nvPr/>
        </p:nvSpPr>
        <p:spPr>
          <a:xfrm>
            <a:off x="838200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Xem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/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Chỉnh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sửa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thông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tin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thuốc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E0AE89D-4FA9-4115-8B78-5EC058441CB9}"/>
              </a:ext>
            </a:extLst>
          </p:cNvPr>
          <p:cNvSpPr txBox="1"/>
          <p:nvPr/>
        </p:nvSpPr>
        <p:spPr>
          <a:xfrm>
            <a:off x="4648201" y="2869163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Giá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mua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vào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05C8096-46D4-4A7C-A2B8-9D79A1BCDC32}"/>
              </a:ext>
            </a:extLst>
          </p:cNvPr>
          <p:cNvSpPr txBox="1"/>
          <p:nvPr/>
        </p:nvSpPr>
        <p:spPr>
          <a:xfrm>
            <a:off x="4648200" y="3287425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Giá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bán</a:t>
            </a:r>
            <a:r>
              <a:rPr lang="en-US" sz="1200" dirty="0">
                <a:latin typeface="+mj-lt"/>
              </a:rPr>
              <a:t> ra:*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69AF0D9-0AAE-4E50-8597-FDBE5BA3762C}"/>
              </a:ext>
            </a:extLst>
          </p:cNvPr>
          <p:cNvSpPr/>
          <p:nvPr/>
        </p:nvSpPr>
        <p:spPr>
          <a:xfrm>
            <a:off x="6096000" y="2860586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1AFC196-8286-44EA-B141-AB550462EA4C}"/>
              </a:ext>
            </a:extLst>
          </p:cNvPr>
          <p:cNvSpPr/>
          <p:nvPr/>
        </p:nvSpPr>
        <p:spPr>
          <a:xfrm>
            <a:off x="6096000" y="3270271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F1A291-15A0-4EEE-A517-C4C056E66505}"/>
              </a:ext>
            </a:extLst>
          </p:cNvPr>
          <p:cNvSpPr/>
          <p:nvPr/>
        </p:nvSpPr>
        <p:spPr>
          <a:xfrm>
            <a:off x="7704909" y="6345110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313D5D0-14D9-4013-A702-8F05786AB4A7}"/>
              </a:ext>
            </a:extLst>
          </p:cNvPr>
          <p:cNvSpPr/>
          <p:nvPr/>
        </p:nvSpPr>
        <p:spPr>
          <a:xfrm>
            <a:off x="6219009" y="634380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C4E79A3-8CAA-468B-A296-FDF5DF35DB8E}"/>
              </a:ext>
            </a:extLst>
          </p:cNvPr>
          <p:cNvSpPr txBox="1"/>
          <p:nvPr/>
        </p:nvSpPr>
        <p:spPr>
          <a:xfrm>
            <a:off x="4648200" y="3727400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829BC16-F805-4F38-821A-1F207D5BC17B}"/>
              </a:ext>
            </a:extLst>
          </p:cNvPr>
          <p:cNvSpPr/>
          <p:nvPr/>
        </p:nvSpPr>
        <p:spPr>
          <a:xfrm>
            <a:off x="6096000" y="3710245"/>
            <a:ext cx="2971800" cy="1318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C9318B9-81FA-44F8-BD03-3CBF4DC51669}"/>
              </a:ext>
            </a:extLst>
          </p:cNvPr>
          <p:cNvSpPr/>
          <p:nvPr/>
        </p:nvSpPr>
        <p:spPr>
          <a:xfrm>
            <a:off x="1386975" y="1533064"/>
            <a:ext cx="1199395" cy="11993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2" descr="IRSATIM 150">
            <a:extLst>
              <a:ext uri="{FF2B5EF4-FFF2-40B4-BE49-F238E27FC236}">
                <a16:creationId xmlns:a16="http://schemas.microsoft.com/office/drawing/2014/main" id="{45CC87D4-4A93-4FC5-8D67-29873A5D5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118" b="96403" l="2344" r="9980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103" y="1750230"/>
            <a:ext cx="914400" cy="74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3273492-29A5-4F53-AF89-8C22E6508DF3}"/>
              </a:ext>
            </a:extLst>
          </p:cNvPr>
          <p:cNvSpPr txBox="1"/>
          <p:nvPr/>
        </p:nvSpPr>
        <p:spPr>
          <a:xfrm>
            <a:off x="509203" y="373006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Loại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67AEADD-660D-4717-BED0-43ACC7DD3ECA}"/>
              </a:ext>
            </a:extLst>
          </p:cNvPr>
          <p:cNvSpPr txBox="1"/>
          <p:nvPr/>
        </p:nvSpPr>
        <p:spPr>
          <a:xfrm>
            <a:off x="509203" y="414832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Đơn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vị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tính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A2FA212-3A2F-4976-9D7A-B6AC7D04F42E}"/>
              </a:ext>
            </a:extLst>
          </p:cNvPr>
          <p:cNvSpPr txBox="1"/>
          <p:nvPr/>
        </p:nvSpPr>
        <p:spPr>
          <a:xfrm>
            <a:off x="509203" y="456658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Nhà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cung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cấp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8FA033B-894B-4801-B9D5-801552CDFA84}"/>
              </a:ext>
            </a:extLst>
          </p:cNvPr>
          <p:cNvSpPr/>
          <p:nvPr/>
        </p:nvSpPr>
        <p:spPr>
          <a:xfrm>
            <a:off x="1685209" y="3730065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+mj-lt"/>
              </a:rPr>
              <a:t>Cao </a:t>
            </a:r>
            <a:r>
              <a:rPr lang="en-US" sz="1400" dirty="0" err="1">
                <a:latin typeface="+mj-lt"/>
              </a:rPr>
              <a:t>đơn</a:t>
            </a:r>
            <a:endParaRPr lang="en-US" sz="1400" dirty="0">
              <a:latin typeface="+mj-lt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7B5DF37-D162-478C-956B-ED34F0B6D920}"/>
              </a:ext>
            </a:extLst>
          </p:cNvPr>
          <p:cNvSpPr/>
          <p:nvPr/>
        </p:nvSpPr>
        <p:spPr>
          <a:xfrm>
            <a:off x="1685209" y="4139750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44E8DF8-4829-48F2-A0E9-44485C9A2113}"/>
              </a:ext>
            </a:extLst>
          </p:cNvPr>
          <p:cNvSpPr/>
          <p:nvPr/>
        </p:nvSpPr>
        <p:spPr>
          <a:xfrm>
            <a:off x="1685209" y="4549435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78687E5-4CCB-4D7D-9D08-36226DD1A8F7}"/>
              </a:ext>
            </a:extLst>
          </p:cNvPr>
          <p:cNvSpPr txBox="1"/>
          <p:nvPr/>
        </p:nvSpPr>
        <p:spPr>
          <a:xfrm>
            <a:off x="496340" y="328769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E7C3C02-1A44-485D-902E-170431AB88B9}"/>
              </a:ext>
            </a:extLst>
          </p:cNvPr>
          <p:cNvSpPr/>
          <p:nvPr/>
        </p:nvSpPr>
        <p:spPr>
          <a:xfrm>
            <a:off x="1672346" y="3287690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4E65350F-8A8E-4637-83DE-8DDE738A5518}"/>
              </a:ext>
            </a:extLst>
          </p:cNvPr>
          <p:cNvSpPr/>
          <p:nvPr/>
        </p:nvSpPr>
        <p:spPr>
          <a:xfrm rot="10800000">
            <a:off x="4220435" y="3783483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24EA7224-A6D5-4D23-9653-B772ADE6266D}"/>
              </a:ext>
            </a:extLst>
          </p:cNvPr>
          <p:cNvSpPr/>
          <p:nvPr/>
        </p:nvSpPr>
        <p:spPr>
          <a:xfrm rot="10800000">
            <a:off x="4220435" y="4205097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BF5508BF-D8E1-46AE-92B0-7ACEE67E1ED6}"/>
              </a:ext>
            </a:extLst>
          </p:cNvPr>
          <p:cNvSpPr/>
          <p:nvPr/>
        </p:nvSpPr>
        <p:spPr>
          <a:xfrm rot="10800000">
            <a:off x="4220435" y="4604394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68C4ECB-2FDE-48A7-8E03-65E381A9A1CA}"/>
              </a:ext>
            </a:extLst>
          </p:cNvPr>
          <p:cNvSpPr txBox="1"/>
          <p:nvPr/>
        </p:nvSpPr>
        <p:spPr>
          <a:xfrm>
            <a:off x="487531" y="285632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Mã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85FB4A0-DEDD-4BCA-8D5A-45B2F19BE95B}"/>
              </a:ext>
            </a:extLst>
          </p:cNvPr>
          <p:cNvSpPr/>
          <p:nvPr/>
        </p:nvSpPr>
        <p:spPr>
          <a:xfrm>
            <a:off x="1663537" y="2856327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aphicFrame>
        <p:nvGraphicFramePr>
          <p:cNvPr id="34" name="Table 3">
            <a:extLst>
              <a:ext uri="{FF2B5EF4-FFF2-40B4-BE49-F238E27FC236}">
                <a16:creationId xmlns:a16="http://schemas.microsoft.com/office/drawing/2014/main" id="{2BBD02BB-053D-450E-BC1A-531530C977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438139"/>
              </p:ext>
            </p:extLst>
          </p:nvPr>
        </p:nvGraphicFramePr>
        <p:xfrm>
          <a:off x="609600" y="5439314"/>
          <a:ext cx="845820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</a:tblGrid>
              <a:tr h="20131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Ngày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nhập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lượng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Giá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nhập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201311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201311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6E5C6BD5-A2A3-45E6-B1BA-86A0FC1C32E9}"/>
              </a:ext>
            </a:extLst>
          </p:cNvPr>
          <p:cNvSpPr txBox="1"/>
          <p:nvPr/>
        </p:nvSpPr>
        <p:spPr>
          <a:xfrm>
            <a:off x="487531" y="5095758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Thông</a:t>
            </a:r>
            <a:r>
              <a:rPr lang="en-US" sz="1200" dirty="0">
                <a:latin typeface="+mj-lt"/>
              </a:rPr>
              <a:t> tin </a:t>
            </a:r>
            <a:r>
              <a:rPr lang="en-US" sz="1200" dirty="0" err="1">
                <a:latin typeface="+mj-lt"/>
              </a:rPr>
              <a:t>kho</a:t>
            </a:r>
            <a:r>
              <a:rPr lang="en-US" sz="1200" dirty="0">
                <a:latin typeface="+mj-lt"/>
              </a:rPr>
              <a:t>: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2FFF2B0C-7C44-4132-9C8B-1BBB8CA4820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914400"/>
            <a:ext cx="349430" cy="34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486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6795</TotalTime>
  <Words>1560</Words>
  <Application>Microsoft Office PowerPoint</Application>
  <PresentationFormat>On-screen Show (4:3)</PresentationFormat>
  <Paragraphs>561</Paragraphs>
  <Slides>28</Slides>
  <Notes>11</Notes>
  <HiddenSlides>22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Bahnschrift Light Condensed</vt:lpstr>
      <vt:lpstr>Bahnschrift SemiCondensed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Nguyen Ba Phuoc Tran</cp:lastModifiedBy>
  <cp:revision>171</cp:revision>
  <dcterms:created xsi:type="dcterms:W3CDTF">2020-11-08T11:20:53Z</dcterms:created>
  <dcterms:modified xsi:type="dcterms:W3CDTF">2021-02-21T18:58:05Z</dcterms:modified>
</cp:coreProperties>
</file>