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4" r:id="rId24"/>
    <p:sldId id="283" r:id="rId25"/>
    <p:sldId id="25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BF60"/>
    <a:srgbClr val="006600"/>
    <a:srgbClr val="55B955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55" autoAdjust="0"/>
    <p:restoredTop sz="94662" autoAdjust="0"/>
  </p:normalViewPr>
  <p:slideViewPr>
    <p:cSldViewPr>
      <p:cViewPr varScale="1">
        <p:scale>
          <a:sx n="130" d="100"/>
          <a:sy n="130" d="100"/>
        </p:scale>
        <p:origin x="202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3EC3E-9EBC-4FB4-91A0-D81688C87301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3B38A-DAB2-4820-BD2E-7A10EE47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5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27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56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91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49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53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92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80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96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3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1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0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4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9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4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8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6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8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1886C-002B-40DC-BBAF-4CA608631BA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microsoft.com/office/2007/relationships/hdphoto" Target="../media/hdphoto2.wdp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BCC0B1-48EA-49D9-A91C-6152C71B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685800"/>
            <a:ext cx="7086600" cy="54577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Khuyến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mãi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theo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Khuyến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mãi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Chiết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khấu</a:t>
            </a:r>
            <a:r>
              <a:rPr lang="en-US" sz="1200" dirty="0">
                <a:latin typeface="+mj-lt"/>
              </a:rPr>
              <a:t> %:*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498869"/>
            <a:ext cx="2971800" cy="598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14343" y="4245892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28443" y="4244590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490A08-29E0-4571-9E90-06F47C84DC9B}"/>
              </a:ext>
            </a:extLst>
          </p:cNvPr>
          <p:cNvSpPr txBox="1"/>
          <p:nvPr/>
        </p:nvSpPr>
        <p:spPr>
          <a:xfrm>
            <a:off x="487531" y="30890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hàng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234CCF-F0D4-4828-A7E0-AD8DBE9D5157}"/>
              </a:ext>
            </a:extLst>
          </p:cNvPr>
          <p:cNvSpPr/>
          <p:nvPr/>
        </p:nvSpPr>
        <p:spPr>
          <a:xfrm>
            <a:off x="1663537" y="308909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:a16="http://schemas.microsoft.com/office/drawing/2014/main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2" name="Table 3">
            <a:extLst>
              <a:ext uri="{FF2B5EF4-FFF2-40B4-BE49-F238E27FC236}">
                <a16:creationId xmlns:a16="http://schemas.microsoft.com/office/drawing/2014/main" id="{E2B93BB1-F878-4887-AFF7-810053AD9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801808"/>
              </p:ext>
            </p:extLst>
          </p:nvPr>
        </p:nvGraphicFramePr>
        <p:xfrm>
          <a:off x="637310" y="5035948"/>
          <a:ext cx="832482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47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khấu</a:t>
                      </a:r>
                      <a:r>
                        <a:rPr lang="en-US" sz="1200" dirty="0"/>
                        <a:t> %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0234523464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pic>
        <p:nvPicPr>
          <p:cNvPr id="33" name="Picture 8" descr="C:\Users\HuyTran\Desktop\WPF project\Paul_Circle.png">
            <a:extLst>
              <a:ext uri="{FF2B5EF4-FFF2-40B4-BE49-F238E27FC236}">
                <a16:creationId xmlns:a16="http://schemas.microsoft.com/office/drawing/2014/main" id="{32195FC0-28CD-4790-A24C-49F04CE18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34720"/>
            <a:ext cx="386946" cy="38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046200F-BFB6-44F6-9BA4-2962423B01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073" y="5373115"/>
            <a:ext cx="304800" cy="3048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16D08E2-E856-4E0C-9AF4-2A5EADD25C2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073" y="5848362"/>
            <a:ext cx="304800" cy="304800"/>
          </a:xfrm>
          <a:prstGeom prst="rect">
            <a:avLst/>
          </a:prstGeom>
        </p:spPr>
      </p:pic>
      <p:pic>
        <p:nvPicPr>
          <p:cNvPr id="44" name="Picture 8" descr="C:\Users\HuyTran\Desktop\WPF project\Paul_Circle.png">
            <a:extLst>
              <a:ext uri="{FF2B5EF4-FFF2-40B4-BE49-F238E27FC236}">
                <a16:creationId xmlns:a16="http://schemas.microsoft.com/office/drawing/2014/main" id="{6C5005F2-AD03-4FBF-A55A-F95E95E16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786318"/>
            <a:ext cx="386946" cy="38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B50F9E7-6FDA-46FA-BDB9-58270F195A10}"/>
              </a:ext>
            </a:extLst>
          </p:cNvPr>
          <p:cNvSpPr txBox="1"/>
          <p:nvPr/>
        </p:nvSpPr>
        <p:spPr>
          <a:xfrm>
            <a:off x="637310" y="4688670"/>
            <a:ext cx="23839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Danh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sách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khách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hàng</a:t>
            </a:r>
            <a:r>
              <a:rPr lang="en-US" sz="1500" b="1" dirty="0">
                <a:latin typeface="+mj-lt"/>
              </a:rPr>
              <a:t>:</a:t>
            </a:r>
          </a:p>
        </p:txBody>
      </p:sp>
      <p:pic>
        <p:nvPicPr>
          <p:cNvPr id="29" name="Picture 9" descr="C:\Users\HuyTran\Desktop\WPF project\Pharmacy\Pharmacy_R1\Pharmacy\Pharmacy\Resource\Icons\app icon.png">
            <a:extLst>
              <a:ext uri="{FF2B5EF4-FFF2-40B4-BE49-F238E27FC236}">
                <a16:creationId xmlns:a16="http://schemas.microsoft.com/office/drawing/2014/main" id="{567AD017-EB3A-48D5-A845-E9D462E1F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52" y="904203"/>
            <a:ext cx="404648" cy="4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24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180616"/>
              </p:ext>
            </p:extLst>
          </p:nvPr>
        </p:nvGraphicFramePr>
        <p:xfrm>
          <a:off x="532704" y="199441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2819632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Địa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chỉ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0123456788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288138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HuyTran\Desktop\WPF project\Paul_Circle.png">
            <a:extLst>
              <a:ext uri="{FF2B5EF4-FFF2-40B4-BE49-F238E27FC236}">
                <a16:creationId xmlns:a16="http://schemas.microsoft.com/office/drawing/2014/main" id="{9D463E07-0A4D-4B8D-850A-7D52CDDF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424373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172901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362" y="3182151"/>
            <a:ext cx="304800" cy="304800"/>
          </a:xfrm>
          <a:prstGeom prst="rect">
            <a:avLst/>
          </a:prstGeom>
        </p:spPr>
      </p:pic>
      <p:pic>
        <p:nvPicPr>
          <p:cNvPr id="14" name="Picture 14" descr="C:\Users\HuyTran\Desktop\WPF project\customerManager.png">
            <a:extLst>
              <a:ext uri="{FF2B5EF4-FFF2-40B4-BE49-F238E27FC236}">
                <a16:creationId xmlns:a16="http://schemas.microsoft.com/office/drawing/2014/main" id="{41B28C13-A5DB-4748-85A8-315AD602B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F33260-D293-48CF-9E85-A78DF93A80C5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A7CF91-3D87-4389-9922-B6915A57A790}"/>
              </a:ext>
            </a:extLst>
          </p:cNvPr>
          <p:cNvSpPr/>
          <p:nvPr/>
        </p:nvSpPr>
        <p:spPr>
          <a:xfrm>
            <a:off x="1524000" y="1592034"/>
            <a:ext cx="4943038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3F4C48-9750-4D9A-A4E6-B98DEE8A85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524" y="3172901"/>
            <a:ext cx="3048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C11DF2-AD5A-40D1-A80B-AF0CC98DE8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276" y="4464968"/>
            <a:ext cx="304800" cy="304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1E27E13-D052-4757-96D9-B148BE0701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38" y="4474218"/>
            <a:ext cx="304800" cy="304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2A8615D-F6AB-4A25-8E87-66207969E1E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446496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2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khách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32266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082C68-9641-440A-83B8-07164C781333}"/>
              </a:ext>
            </a:extLst>
          </p:cNvPr>
          <p:cNvSpPr txBox="1"/>
          <p:nvPr/>
        </p:nvSpPr>
        <p:spPr>
          <a:xfrm>
            <a:off x="500394" y="364493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4C2E-7386-42E5-86E8-6DEC9280B005}"/>
              </a:ext>
            </a:extLst>
          </p:cNvPr>
          <p:cNvSpPr txBox="1"/>
          <p:nvPr/>
        </p:nvSpPr>
        <p:spPr>
          <a:xfrm>
            <a:off x="500394" y="406319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948C6D-3FFA-44C6-BD28-5EB2DEC69A26}"/>
              </a:ext>
            </a:extLst>
          </p:cNvPr>
          <p:cNvSpPr/>
          <p:nvPr/>
        </p:nvSpPr>
        <p:spPr>
          <a:xfrm>
            <a:off x="1503857" y="322666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CF1CDE-A93F-4AB1-968F-94B2D4449D82}"/>
              </a:ext>
            </a:extLst>
          </p:cNvPr>
          <p:cNvSpPr/>
          <p:nvPr/>
        </p:nvSpPr>
        <p:spPr>
          <a:xfrm>
            <a:off x="1503857" y="363635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852D35-E350-44FF-922A-B2A645A7B618}"/>
              </a:ext>
            </a:extLst>
          </p:cNvPr>
          <p:cNvSpPr/>
          <p:nvPr/>
        </p:nvSpPr>
        <p:spPr>
          <a:xfrm>
            <a:off x="1503857" y="404603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45AFEA-5815-4FE2-9618-7C86B01C2515}"/>
              </a:ext>
            </a:extLst>
          </p:cNvPr>
          <p:cNvSpPr txBox="1"/>
          <p:nvPr/>
        </p:nvSpPr>
        <p:spPr>
          <a:xfrm>
            <a:off x="500394" y="44970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1503857" y="4462712"/>
            <a:ext cx="3124200" cy="1110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1" name="Picture 14" descr="C:\Users\HuyTran\Desktop\WPF project\customerManager.png">
            <a:extLst>
              <a:ext uri="{FF2B5EF4-FFF2-40B4-BE49-F238E27FC236}">
                <a16:creationId xmlns:a16="http://schemas.microsoft.com/office/drawing/2014/main" id="{DFE9520C-9B4D-47F4-B26D-724D36068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385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Lịch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mua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2821293"/>
            <a:ext cx="224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Lịch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sử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mua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hàng</a:t>
            </a:r>
            <a:r>
              <a:rPr lang="en-US" sz="1200" b="1" dirty="0">
                <a:latin typeface="+mj-lt"/>
              </a:rPr>
              <a:t>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Lịch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mua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609600" y="3157253"/>
            <a:ext cx="3505200" cy="3573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DFFEA8-D337-4BC0-8DCA-D76392741E23}"/>
              </a:ext>
            </a:extLst>
          </p:cNvPr>
          <p:cNvSpPr txBox="1"/>
          <p:nvPr/>
        </p:nvSpPr>
        <p:spPr>
          <a:xfrm>
            <a:off x="638959" y="3181502"/>
            <a:ext cx="3429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20/10/2020 19:30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300,000đ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6E2C2B-281C-49B5-89F1-ED3726EAF780}"/>
              </a:ext>
            </a:extLst>
          </p:cNvPr>
          <p:cNvSpPr txBox="1"/>
          <p:nvPr/>
        </p:nvSpPr>
        <p:spPr>
          <a:xfrm>
            <a:off x="613794" y="3439536"/>
            <a:ext cx="349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10/10/2020 08:20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200,000đ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B6013B-D2D1-4736-9A0F-C6999AEC0807}"/>
              </a:ext>
            </a:extLst>
          </p:cNvPr>
          <p:cNvSpPr txBox="1"/>
          <p:nvPr/>
        </p:nvSpPr>
        <p:spPr>
          <a:xfrm>
            <a:off x="4444357" y="45025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1B9C04-FC45-42E0-8BEC-A540512108B4}"/>
              </a:ext>
            </a:extLst>
          </p:cNvPr>
          <p:cNvSpPr/>
          <p:nvPr/>
        </p:nvSpPr>
        <p:spPr>
          <a:xfrm>
            <a:off x="5427678" y="4582538"/>
            <a:ext cx="3124200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AAFE98-E7BB-4ADB-897F-0B40DB41A22D}"/>
              </a:ext>
            </a:extLst>
          </p:cNvPr>
          <p:cNvSpPr txBox="1"/>
          <p:nvPr/>
        </p:nvSpPr>
        <p:spPr>
          <a:xfrm>
            <a:off x="5426773" y="4622382"/>
            <a:ext cx="3107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+mj-lt"/>
              </a:rPr>
              <a:t>Thuốc</a:t>
            </a:r>
            <a:r>
              <a:rPr lang="en-US" sz="1100" dirty="0">
                <a:latin typeface="+mj-lt"/>
              </a:rPr>
              <a:t> A - ĐVT: </a:t>
            </a:r>
            <a:r>
              <a:rPr lang="en-US" sz="1100" dirty="0" err="1">
                <a:latin typeface="+mj-lt"/>
              </a:rPr>
              <a:t>viên</a:t>
            </a:r>
            <a:r>
              <a:rPr lang="en-US" sz="1100" dirty="0">
                <a:latin typeface="+mj-lt"/>
              </a:rPr>
              <a:t> - SL: 2 - </a:t>
            </a:r>
            <a:r>
              <a:rPr lang="en-US" sz="1100" dirty="0" err="1">
                <a:latin typeface="+mj-lt"/>
              </a:rPr>
              <a:t>Thành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tiền</a:t>
            </a:r>
            <a:r>
              <a:rPr lang="en-US" sz="1100" dirty="0">
                <a:latin typeface="+mj-lt"/>
              </a:rPr>
              <a:t>: 250,000đ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AEE3D0-05A6-41C1-A246-E626445A01A9}"/>
              </a:ext>
            </a:extLst>
          </p:cNvPr>
          <p:cNvSpPr/>
          <p:nvPr/>
        </p:nvSpPr>
        <p:spPr>
          <a:xfrm>
            <a:off x="5562600" y="6372987"/>
            <a:ext cx="1905000" cy="3581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E935BC-342E-4DED-B95A-AF834CCE5868}"/>
              </a:ext>
            </a:extLst>
          </p:cNvPr>
          <p:cNvSpPr txBox="1"/>
          <p:nvPr/>
        </p:nvSpPr>
        <p:spPr>
          <a:xfrm>
            <a:off x="7256478" y="605785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39" name="Picture 14" descr="C:\Users\HuyTran\Desktop\WPF project\customerManager.png">
            <a:extLst>
              <a:ext uri="{FF2B5EF4-FFF2-40B4-BE49-F238E27FC236}">
                <a16:creationId xmlns:a16="http://schemas.microsoft.com/office/drawing/2014/main" id="{2821CB2B-7CC2-4C1C-A627-D768E5897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62DFC4C-7B64-4E45-BAB6-0D6AE704BF4A}"/>
              </a:ext>
            </a:extLst>
          </p:cNvPr>
          <p:cNvSpPr txBox="1"/>
          <p:nvPr/>
        </p:nvSpPr>
        <p:spPr>
          <a:xfrm>
            <a:off x="4424215" y="2590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B9BFB6-92D3-4FE6-B447-090767996ED7}"/>
              </a:ext>
            </a:extLst>
          </p:cNvPr>
          <p:cNvSpPr txBox="1"/>
          <p:nvPr/>
        </p:nvSpPr>
        <p:spPr>
          <a:xfrm>
            <a:off x="4424215" y="33732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Thanh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9A6FC0-BAD4-4FF2-89EE-DAEE1E9CEBF6}"/>
              </a:ext>
            </a:extLst>
          </p:cNvPr>
          <p:cNvSpPr/>
          <p:nvPr/>
        </p:nvSpPr>
        <p:spPr>
          <a:xfrm>
            <a:off x="5427678" y="2590800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59DB57-E520-4FB7-8FC5-35129A01AB2C}"/>
              </a:ext>
            </a:extLst>
          </p:cNvPr>
          <p:cNvSpPr/>
          <p:nvPr/>
        </p:nvSpPr>
        <p:spPr>
          <a:xfrm>
            <a:off x="5427678" y="3364642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F1EB73-7CC8-4B17-A129-7E44D1479735}"/>
              </a:ext>
            </a:extLst>
          </p:cNvPr>
          <p:cNvSpPr txBox="1"/>
          <p:nvPr/>
        </p:nvSpPr>
        <p:spPr>
          <a:xfrm>
            <a:off x="4424215" y="384430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F4A862-5198-45B4-9562-839926384826}"/>
              </a:ext>
            </a:extLst>
          </p:cNvPr>
          <p:cNvSpPr/>
          <p:nvPr/>
        </p:nvSpPr>
        <p:spPr>
          <a:xfrm>
            <a:off x="5427678" y="3810000"/>
            <a:ext cx="3124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690CA8-A5D4-4189-BFC1-F726D6EFC49C}"/>
              </a:ext>
            </a:extLst>
          </p:cNvPr>
          <p:cNvSpPr txBox="1"/>
          <p:nvPr/>
        </p:nvSpPr>
        <p:spPr>
          <a:xfrm>
            <a:off x="4424215" y="29833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4F543E-2462-4DF1-B28D-57639D2BEE07}"/>
              </a:ext>
            </a:extLst>
          </p:cNvPr>
          <p:cNvSpPr/>
          <p:nvPr/>
        </p:nvSpPr>
        <p:spPr>
          <a:xfrm>
            <a:off x="5427678" y="297475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0338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nợ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6" name="Picture 14" descr="C:\Users\HuyTran\Desktop\WPF project\customerManager.png">
            <a:extLst>
              <a:ext uri="{FF2B5EF4-FFF2-40B4-BE49-F238E27FC236}">
                <a16:creationId xmlns:a16="http://schemas.microsoft.com/office/drawing/2014/main" id="{184AC657-28DB-40B0-81E2-084A43776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233644"/>
              </p:ext>
            </p:extLst>
          </p:nvPr>
        </p:nvGraphicFramePr>
        <p:xfrm>
          <a:off x="603598" y="2967715"/>
          <a:ext cx="823560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12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1637866270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Thanh </a:t>
                      </a:r>
                      <a:r>
                        <a:rPr lang="en-US" sz="1200" dirty="0" err="1"/>
                        <a:t>toán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20/10/2020 19:30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Trả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10/10/2020 08:20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0A81DF9D-3B66-4EB3-B913-764CB1451577}"/>
              </a:ext>
            </a:extLst>
          </p:cNvPr>
          <p:cNvSpPr txBox="1"/>
          <p:nvPr/>
        </p:nvSpPr>
        <p:spPr>
          <a:xfrm>
            <a:off x="6248400" y="47636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5ED952-B657-4DD6-BD3D-89C78E728766}"/>
              </a:ext>
            </a:extLst>
          </p:cNvPr>
          <p:cNvSpPr txBox="1"/>
          <p:nvPr/>
        </p:nvSpPr>
        <p:spPr>
          <a:xfrm>
            <a:off x="6248400" y="51818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3DA7F-8F5F-4BF3-9734-5D5EF3109253}"/>
              </a:ext>
            </a:extLst>
          </p:cNvPr>
          <p:cNvSpPr txBox="1"/>
          <p:nvPr/>
        </p:nvSpPr>
        <p:spPr>
          <a:xfrm>
            <a:off x="6248400" y="560016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0E7184-C9B4-4353-86E8-BF6E98915666}"/>
              </a:ext>
            </a:extLst>
          </p:cNvPr>
          <p:cNvSpPr txBox="1"/>
          <p:nvPr/>
        </p:nvSpPr>
        <p:spPr>
          <a:xfrm>
            <a:off x="7162800" y="47636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500,000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9DCD21-9F4F-426E-B731-3FBDA87B9E35}"/>
              </a:ext>
            </a:extLst>
          </p:cNvPr>
          <p:cNvSpPr txBox="1"/>
          <p:nvPr/>
        </p:nvSpPr>
        <p:spPr>
          <a:xfrm>
            <a:off x="7162800" y="51818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8F6CBC-464E-4B8C-BD38-219F6D6BAE63}"/>
              </a:ext>
            </a:extLst>
          </p:cNvPr>
          <p:cNvSpPr txBox="1"/>
          <p:nvPr/>
        </p:nvSpPr>
        <p:spPr>
          <a:xfrm>
            <a:off x="7162800" y="5600161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250,000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D3941E-5A82-4C71-803B-6A06F7402E50}"/>
              </a:ext>
            </a:extLst>
          </p:cNvPr>
          <p:cNvSpPr txBox="1"/>
          <p:nvPr/>
        </p:nvSpPr>
        <p:spPr>
          <a:xfrm>
            <a:off x="7351204" y="32905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DFE7D2-E553-469D-AC31-98D42A59362F}"/>
              </a:ext>
            </a:extLst>
          </p:cNvPr>
          <p:cNvSpPr txBox="1"/>
          <p:nvPr/>
        </p:nvSpPr>
        <p:spPr>
          <a:xfrm>
            <a:off x="7351204" y="378279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192CF1-97B5-40E1-8DAA-3EDFC431C0D5}"/>
              </a:ext>
            </a:extLst>
          </p:cNvPr>
          <p:cNvGrpSpPr/>
          <p:nvPr/>
        </p:nvGrpSpPr>
        <p:grpSpPr>
          <a:xfrm>
            <a:off x="5867400" y="6380528"/>
            <a:ext cx="1524000" cy="358165"/>
            <a:chOff x="4648200" y="6324600"/>
            <a:chExt cx="1524000" cy="3581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DBF5120-749E-4129-B948-C87BB2A1AD98}"/>
                </a:ext>
              </a:extLst>
            </p:cNvPr>
            <p:cNvSpPr/>
            <p:nvPr/>
          </p:nvSpPr>
          <p:spPr>
            <a:xfrm>
              <a:off x="4648200" y="6324600"/>
              <a:ext cx="1524000" cy="358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+mj-lt"/>
                </a:rPr>
                <a:t>In </a:t>
              </a:r>
              <a:r>
                <a:rPr lang="en-US" dirty="0" err="1">
                  <a:latin typeface="+mj-lt"/>
                </a:rPr>
                <a:t>công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nợ</a:t>
              </a:r>
              <a:endParaRPr lang="en-US" dirty="0">
                <a:latin typeface="+mj-lt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BD539B6-E0DC-4B91-B8F5-0F8408730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086" y="6374785"/>
              <a:ext cx="263732" cy="2637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8578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659890"/>
              </p:ext>
            </p:extLst>
          </p:nvPr>
        </p:nvGraphicFramePr>
        <p:xfrm>
          <a:off x="532704" y="1905000"/>
          <a:ext cx="83826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971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643435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83731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1298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Danh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20/10/2020 19:30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  <a:br>
                        <a:rPr lang="en-US" sz="1200" dirty="0"/>
                      </a:b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12/10/2020 20:20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4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028" y="3198510"/>
            <a:ext cx="172469" cy="172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10" y="3198510"/>
            <a:ext cx="172469" cy="1724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39624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BC60C21-8910-44A3-B261-05905A0D8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495800"/>
            <a:ext cx="172469" cy="1724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DC1081C-99D0-458D-8456-D8E354B8D2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2" y="4495800"/>
            <a:ext cx="172469" cy="1724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DFBF82F-6D9F-4652-B29D-D8A47C7636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pic>
        <p:nvPicPr>
          <p:cNvPr id="26" name="Picture 15" descr="C:\Users\HuyTran\Desktop\WPF project\vendor.png">
            <a:extLst>
              <a:ext uri="{FF2B5EF4-FFF2-40B4-BE49-F238E27FC236}">
                <a16:creationId xmlns:a16="http://schemas.microsoft.com/office/drawing/2014/main" id="{5C34EC34-7E69-4C48-AEC1-7D5783C00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3137638-498A-47AC-B83C-BEFF6208AB14}"/>
              </a:ext>
            </a:extLst>
          </p:cNvPr>
          <p:cNvSpPr txBox="1"/>
          <p:nvPr/>
        </p:nvSpPr>
        <p:spPr>
          <a:xfrm>
            <a:off x="5481227" y="15957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057384-08ED-4852-B500-A731E8853351}"/>
              </a:ext>
            </a:extLst>
          </p:cNvPr>
          <p:cNvSpPr/>
          <p:nvPr/>
        </p:nvSpPr>
        <p:spPr>
          <a:xfrm>
            <a:off x="5867400" y="1589507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5534EA-BA99-4206-BA4C-D4935B9AE8CD}"/>
              </a:ext>
            </a:extLst>
          </p:cNvPr>
          <p:cNvSpPr txBox="1"/>
          <p:nvPr/>
        </p:nvSpPr>
        <p:spPr>
          <a:xfrm>
            <a:off x="6798290" y="158245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Đến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E56464-0307-4F45-BFCD-957347011BF6}"/>
              </a:ext>
            </a:extLst>
          </p:cNvPr>
          <p:cNvSpPr/>
          <p:nvPr/>
        </p:nvSpPr>
        <p:spPr>
          <a:xfrm>
            <a:off x="7258007" y="158472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E7C752-9266-403A-9A14-34F604EB1A41}"/>
              </a:ext>
            </a:extLst>
          </p:cNvPr>
          <p:cNvSpPr txBox="1"/>
          <p:nvPr/>
        </p:nvSpPr>
        <p:spPr>
          <a:xfrm>
            <a:off x="7610607" y="3138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0FBF0B-C980-4639-98C2-349AAC661AA5}"/>
              </a:ext>
            </a:extLst>
          </p:cNvPr>
          <p:cNvSpPr txBox="1"/>
          <p:nvPr/>
        </p:nvSpPr>
        <p:spPr>
          <a:xfrm>
            <a:off x="7587537" y="44435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3649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424194" y="19351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EA9BE8-A44E-409B-80DF-D0657D91E1A5}"/>
              </a:ext>
            </a:extLst>
          </p:cNvPr>
          <p:cNvSpPr txBox="1"/>
          <p:nvPr/>
        </p:nvSpPr>
        <p:spPr>
          <a:xfrm>
            <a:off x="424194" y="3805752"/>
            <a:ext cx="1486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Danh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sách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00200" y="193515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+mj-lt"/>
              </a:rPr>
              <a:t>Nhà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cung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cấp</a:t>
            </a:r>
            <a:r>
              <a:rPr lang="en-US" sz="1400" dirty="0">
                <a:latin typeface="+mj-lt"/>
              </a:rPr>
              <a:t>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572000" y="191970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19800" y="1902555"/>
            <a:ext cx="2590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572000" y="235968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19800" y="2342529"/>
            <a:ext cx="2971800" cy="1100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803AD18-415E-4067-8241-BA7F4157E4B7}"/>
              </a:ext>
            </a:extLst>
          </p:cNvPr>
          <p:cNvSpPr/>
          <p:nvPr/>
        </p:nvSpPr>
        <p:spPr>
          <a:xfrm rot="10800000">
            <a:off x="4135426" y="1988572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4AA337-E53A-4C36-B973-9951830BBDDF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5" descr="C:\Users\HuyTran\Desktop\WPF project\vendor.png">
            <a:extLst>
              <a:ext uri="{FF2B5EF4-FFF2-40B4-BE49-F238E27FC236}">
                <a16:creationId xmlns:a16="http://schemas.microsoft.com/office/drawing/2014/main" id="{EE57F203-51CC-4E2B-B8DB-B71C7370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C18C6D-7921-4575-A12F-F9110BFF0971}"/>
              </a:ext>
            </a:extLst>
          </p:cNvPr>
          <p:cNvSpPr/>
          <p:nvPr/>
        </p:nvSpPr>
        <p:spPr>
          <a:xfrm>
            <a:off x="8686800" y="1887110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D81FBA65-B9F1-4504-B0F9-1953EDEA2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225367"/>
              </p:ext>
            </p:extLst>
          </p:nvPr>
        </p:nvGraphicFramePr>
        <p:xfrm>
          <a:off x="544188" y="4513088"/>
          <a:ext cx="8473843" cy="1021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549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1210549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210549">
                  <a:extLst>
                    <a:ext uri="{9D8B030D-6E8A-4147-A177-3AD203B41FA5}">
                      <a16:colId xmlns:a16="http://schemas.microsoft.com/office/drawing/2014/main" val="742831095"/>
                    </a:ext>
                  </a:extLst>
                </a:gridCol>
                <a:gridCol w="1210549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210549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210549">
                  <a:extLst>
                    <a:ext uri="{9D8B030D-6E8A-4147-A177-3AD203B41FA5}">
                      <a16:colId xmlns:a16="http://schemas.microsoft.com/office/drawing/2014/main" val="1429314134"/>
                    </a:ext>
                  </a:extLst>
                </a:gridCol>
                <a:gridCol w="1210549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</a:tblGrid>
              <a:tr h="2281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vị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tính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HSD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359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30/09/2022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3882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24/10/2023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41" name="Picture 40">
            <a:extLst>
              <a:ext uri="{FF2B5EF4-FFF2-40B4-BE49-F238E27FC236}">
                <a16:creationId xmlns:a16="http://schemas.microsoft.com/office/drawing/2014/main" id="{B087BF17-3420-4BAA-B027-A271E65F16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019191" y="4844091"/>
            <a:ext cx="152400" cy="1524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96136BD-5978-496E-9680-3E5C65A5A7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019191" y="5313863"/>
            <a:ext cx="152400" cy="1524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2D7C725-066E-488A-B762-81226FC59499}"/>
              </a:ext>
            </a:extLst>
          </p:cNvPr>
          <p:cNvSpPr txBox="1"/>
          <p:nvPr/>
        </p:nvSpPr>
        <p:spPr>
          <a:xfrm>
            <a:off x="535479" y="5715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98808D-A113-4D36-991E-354312065658}"/>
              </a:ext>
            </a:extLst>
          </p:cNvPr>
          <p:cNvSpPr txBox="1"/>
          <p:nvPr/>
        </p:nvSpPr>
        <p:spPr>
          <a:xfrm>
            <a:off x="1449879" y="563485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152,000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FDA721-3EDE-4D14-899F-A164F4000F30}"/>
              </a:ext>
            </a:extLst>
          </p:cNvPr>
          <p:cNvSpPr txBox="1"/>
          <p:nvPr/>
        </p:nvSpPr>
        <p:spPr>
          <a:xfrm>
            <a:off x="1771020" y="3790307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Tìm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kiếm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8A0A57E-4A4B-4365-8269-EAC1FEFB6F3E}"/>
              </a:ext>
            </a:extLst>
          </p:cNvPr>
          <p:cNvSpPr/>
          <p:nvPr/>
        </p:nvSpPr>
        <p:spPr>
          <a:xfrm>
            <a:off x="2544941" y="3780000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F4B878-A027-4843-B5F4-1E5FD57DE689}"/>
              </a:ext>
            </a:extLst>
          </p:cNvPr>
          <p:cNvSpPr txBox="1"/>
          <p:nvPr/>
        </p:nvSpPr>
        <p:spPr>
          <a:xfrm>
            <a:off x="1766845" y="4090247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AAEBF77-B728-4D57-8E85-2A4F299A8A76}"/>
              </a:ext>
            </a:extLst>
          </p:cNvPr>
          <p:cNvSpPr/>
          <p:nvPr/>
        </p:nvSpPr>
        <p:spPr>
          <a:xfrm>
            <a:off x="2535564" y="4113831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C9516D-B61B-4835-91FB-34C9D25A8EC6}"/>
              </a:ext>
            </a:extLst>
          </p:cNvPr>
          <p:cNvSpPr txBox="1"/>
          <p:nvPr/>
        </p:nvSpPr>
        <p:spPr>
          <a:xfrm>
            <a:off x="3411709" y="411673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Đơn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giá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6D6D1D3-FC22-4773-9A16-7C93EF827A83}"/>
              </a:ext>
            </a:extLst>
          </p:cNvPr>
          <p:cNvSpPr/>
          <p:nvPr/>
        </p:nvSpPr>
        <p:spPr>
          <a:xfrm>
            <a:off x="4065002" y="4118733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183DE86-55E0-4912-A784-AD7F56C03513}"/>
              </a:ext>
            </a:extLst>
          </p:cNvPr>
          <p:cNvSpPr/>
          <p:nvPr/>
        </p:nvSpPr>
        <p:spPr>
          <a:xfrm>
            <a:off x="7639455" y="3765652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D68C27C-45F8-44C5-8B78-67642F566E94}"/>
              </a:ext>
            </a:extLst>
          </p:cNvPr>
          <p:cNvSpPr txBox="1"/>
          <p:nvPr/>
        </p:nvSpPr>
        <p:spPr>
          <a:xfrm>
            <a:off x="500345" y="6088785"/>
            <a:ext cx="2676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ym typeface="Wingdings" panose="05000000000000000000" pitchFamily="2" charset="2"/>
              </a:rPr>
              <a:t>Đã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thanh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toán</a:t>
            </a:r>
            <a:r>
              <a:rPr lang="en-US" sz="1200" dirty="0">
                <a:sym typeface="Wingdings" panose="05000000000000000000" pitchFamily="2" charset="2"/>
              </a:rPr>
              <a:t>:*</a:t>
            </a:r>
            <a:endParaRPr lang="en-US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4540B77-C3AF-4D85-9B43-17EA48B8FFF1}"/>
              </a:ext>
            </a:extLst>
          </p:cNvPr>
          <p:cNvSpPr/>
          <p:nvPr/>
        </p:nvSpPr>
        <p:spPr>
          <a:xfrm>
            <a:off x="1704055" y="6088785"/>
            <a:ext cx="2179459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+mj-lt"/>
              </a:rPr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41370ED-4A86-4B0A-9F52-7BFE55371334}"/>
              </a:ext>
            </a:extLst>
          </p:cNvPr>
          <p:cNvSpPr txBox="1"/>
          <p:nvPr/>
        </p:nvSpPr>
        <p:spPr>
          <a:xfrm>
            <a:off x="509353" y="647339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BDFCA46-CCB5-44AC-BFB3-C575A3B9E361}"/>
              </a:ext>
            </a:extLst>
          </p:cNvPr>
          <p:cNvSpPr txBox="1"/>
          <p:nvPr/>
        </p:nvSpPr>
        <p:spPr>
          <a:xfrm>
            <a:off x="1449879" y="6404114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152,000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344CDA-106C-4A55-A864-946A3AF5C40C}"/>
              </a:ext>
            </a:extLst>
          </p:cNvPr>
          <p:cNvSpPr txBox="1"/>
          <p:nvPr/>
        </p:nvSpPr>
        <p:spPr>
          <a:xfrm>
            <a:off x="4962493" y="3785387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ym typeface="Wingdings" panose="05000000000000000000" pitchFamily="2" charset="2"/>
              </a:rPr>
              <a:t>HSD:</a:t>
            </a:r>
            <a:endParaRPr lang="en-US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B436E0-29B7-4858-BD69-6D498D98FC02}"/>
              </a:ext>
            </a:extLst>
          </p:cNvPr>
          <p:cNvSpPr/>
          <p:nvPr/>
        </p:nvSpPr>
        <p:spPr>
          <a:xfrm>
            <a:off x="5354339" y="3770054"/>
            <a:ext cx="211326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3988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Chỉnh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424194" y="2362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00200" y="2362200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+mj-lt"/>
              </a:rPr>
              <a:t>Nhà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cung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cấp</a:t>
            </a:r>
            <a:r>
              <a:rPr lang="en-US" sz="1400" dirty="0">
                <a:latin typeface="+mj-lt"/>
              </a:rPr>
              <a:t>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572000" y="191970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19800" y="1902555"/>
            <a:ext cx="2590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572000" y="235968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19800" y="2342529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4AA337-E53A-4C36-B973-9951830BBDDF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Chỉnh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5" descr="C:\Users\HuyTran\Desktop\WPF project\vendor.png">
            <a:extLst>
              <a:ext uri="{FF2B5EF4-FFF2-40B4-BE49-F238E27FC236}">
                <a16:creationId xmlns:a16="http://schemas.microsoft.com/office/drawing/2014/main" id="{EE57F203-51CC-4E2B-B8DB-B71C7370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C18C6D-7921-4575-A12F-F9110BFF0971}"/>
              </a:ext>
            </a:extLst>
          </p:cNvPr>
          <p:cNvSpPr/>
          <p:nvPr/>
        </p:nvSpPr>
        <p:spPr>
          <a:xfrm>
            <a:off x="8686800" y="1887110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F6D494-CE07-489A-B995-2086F94ABE83}"/>
              </a:ext>
            </a:extLst>
          </p:cNvPr>
          <p:cNvSpPr txBox="1"/>
          <p:nvPr/>
        </p:nvSpPr>
        <p:spPr>
          <a:xfrm>
            <a:off x="424194" y="191970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527183-5952-4171-B7FC-1BEB45DFB228}"/>
              </a:ext>
            </a:extLst>
          </p:cNvPr>
          <p:cNvSpPr/>
          <p:nvPr/>
        </p:nvSpPr>
        <p:spPr>
          <a:xfrm>
            <a:off x="1600200" y="1919709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20/10/2020 19:30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52F031-675C-4D31-A559-4D28AD9DC0D0}"/>
              </a:ext>
            </a:extLst>
          </p:cNvPr>
          <p:cNvSpPr txBox="1"/>
          <p:nvPr/>
        </p:nvSpPr>
        <p:spPr>
          <a:xfrm>
            <a:off x="535479" y="5715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8DF133-A558-4349-B807-8C9B346EA51D}"/>
              </a:ext>
            </a:extLst>
          </p:cNvPr>
          <p:cNvSpPr txBox="1"/>
          <p:nvPr/>
        </p:nvSpPr>
        <p:spPr>
          <a:xfrm>
            <a:off x="1449879" y="563485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152,000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86476F-DB56-4F39-BFDD-326428CD24E4}"/>
              </a:ext>
            </a:extLst>
          </p:cNvPr>
          <p:cNvSpPr txBox="1"/>
          <p:nvPr/>
        </p:nvSpPr>
        <p:spPr>
          <a:xfrm>
            <a:off x="500345" y="6088785"/>
            <a:ext cx="2676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ym typeface="Wingdings" panose="05000000000000000000" pitchFamily="2" charset="2"/>
              </a:rPr>
              <a:t>Đã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thanh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toán</a:t>
            </a:r>
            <a:r>
              <a:rPr lang="en-US" sz="1200" dirty="0">
                <a:sym typeface="Wingdings" panose="05000000000000000000" pitchFamily="2" charset="2"/>
              </a:rPr>
              <a:t>:*</a:t>
            </a:r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D20A5E2-1D1B-488A-8530-3077797C4D1D}"/>
              </a:ext>
            </a:extLst>
          </p:cNvPr>
          <p:cNvSpPr/>
          <p:nvPr/>
        </p:nvSpPr>
        <p:spPr>
          <a:xfrm>
            <a:off x="1704055" y="6088785"/>
            <a:ext cx="2179459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+mj-lt"/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4DC447-5BCA-474B-AADF-D4C4C0A2C8CD}"/>
              </a:ext>
            </a:extLst>
          </p:cNvPr>
          <p:cNvSpPr txBox="1"/>
          <p:nvPr/>
        </p:nvSpPr>
        <p:spPr>
          <a:xfrm>
            <a:off x="509353" y="647339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F02186-B2F0-420B-8289-FD1D72EE3FFC}"/>
              </a:ext>
            </a:extLst>
          </p:cNvPr>
          <p:cNvSpPr txBox="1"/>
          <p:nvPr/>
        </p:nvSpPr>
        <p:spPr>
          <a:xfrm>
            <a:off x="1449879" y="6404114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152,000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43BFAF-1BDA-4B4F-A7EF-9C04F474B4E6}"/>
              </a:ext>
            </a:extLst>
          </p:cNvPr>
          <p:cNvSpPr txBox="1"/>
          <p:nvPr/>
        </p:nvSpPr>
        <p:spPr>
          <a:xfrm>
            <a:off x="424194" y="3805752"/>
            <a:ext cx="1486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Danh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sách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graphicFrame>
        <p:nvGraphicFramePr>
          <p:cNvPr id="73" name="Table 3">
            <a:extLst>
              <a:ext uri="{FF2B5EF4-FFF2-40B4-BE49-F238E27FC236}">
                <a16:creationId xmlns:a16="http://schemas.microsoft.com/office/drawing/2014/main" id="{2FA00453-A7CF-43BA-8FCF-9188CFC2B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023854"/>
              </p:ext>
            </p:extLst>
          </p:nvPr>
        </p:nvGraphicFramePr>
        <p:xfrm>
          <a:off x="544188" y="4513088"/>
          <a:ext cx="8473843" cy="1021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549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1210549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210549">
                  <a:extLst>
                    <a:ext uri="{9D8B030D-6E8A-4147-A177-3AD203B41FA5}">
                      <a16:colId xmlns:a16="http://schemas.microsoft.com/office/drawing/2014/main" val="742831095"/>
                    </a:ext>
                  </a:extLst>
                </a:gridCol>
                <a:gridCol w="1210549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210549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210549">
                  <a:extLst>
                    <a:ext uri="{9D8B030D-6E8A-4147-A177-3AD203B41FA5}">
                      <a16:colId xmlns:a16="http://schemas.microsoft.com/office/drawing/2014/main" val="1429314134"/>
                    </a:ext>
                  </a:extLst>
                </a:gridCol>
                <a:gridCol w="1210549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</a:tblGrid>
              <a:tr h="2281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vị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tính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HSD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359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30/09/2022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3882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24/10/2023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74" name="Picture 73">
            <a:extLst>
              <a:ext uri="{FF2B5EF4-FFF2-40B4-BE49-F238E27FC236}">
                <a16:creationId xmlns:a16="http://schemas.microsoft.com/office/drawing/2014/main" id="{FA774F3B-AB68-44C1-9EC0-5A6B34AB74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019191" y="4844091"/>
            <a:ext cx="152400" cy="1524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DF94D99-3353-4EBD-A0B6-A8925179BE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019191" y="5313863"/>
            <a:ext cx="152400" cy="15240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98998D69-3157-4007-9AFB-AABA1332941A}"/>
              </a:ext>
            </a:extLst>
          </p:cNvPr>
          <p:cNvSpPr txBox="1"/>
          <p:nvPr/>
        </p:nvSpPr>
        <p:spPr>
          <a:xfrm>
            <a:off x="1771020" y="3790307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Tìm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kiếm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936ED12-431B-437F-8285-AF64B826F5F6}"/>
              </a:ext>
            </a:extLst>
          </p:cNvPr>
          <p:cNvSpPr/>
          <p:nvPr/>
        </p:nvSpPr>
        <p:spPr>
          <a:xfrm>
            <a:off x="2544941" y="3780000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84766D1-9181-4B31-82B2-B5032E7F5040}"/>
              </a:ext>
            </a:extLst>
          </p:cNvPr>
          <p:cNvSpPr txBox="1"/>
          <p:nvPr/>
        </p:nvSpPr>
        <p:spPr>
          <a:xfrm>
            <a:off x="1766845" y="4090247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C0412B7-7AF2-4D15-967D-0E5DB3B912D7}"/>
              </a:ext>
            </a:extLst>
          </p:cNvPr>
          <p:cNvSpPr/>
          <p:nvPr/>
        </p:nvSpPr>
        <p:spPr>
          <a:xfrm>
            <a:off x="2535564" y="4113831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2056D70-CBCD-4518-B18E-85A4AE008AAE}"/>
              </a:ext>
            </a:extLst>
          </p:cNvPr>
          <p:cNvSpPr txBox="1"/>
          <p:nvPr/>
        </p:nvSpPr>
        <p:spPr>
          <a:xfrm>
            <a:off x="3411709" y="411673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Đơn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giá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363F42-0417-4DA3-A511-A46278C237E8}"/>
              </a:ext>
            </a:extLst>
          </p:cNvPr>
          <p:cNvSpPr/>
          <p:nvPr/>
        </p:nvSpPr>
        <p:spPr>
          <a:xfrm>
            <a:off x="4065002" y="4118733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94694ED-9263-4895-8969-D13D416F8F78}"/>
              </a:ext>
            </a:extLst>
          </p:cNvPr>
          <p:cNvSpPr/>
          <p:nvPr/>
        </p:nvSpPr>
        <p:spPr>
          <a:xfrm>
            <a:off x="7639455" y="3765652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37E1FA5-92F4-4F15-B662-B12AB9A2C084}"/>
              </a:ext>
            </a:extLst>
          </p:cNvPr>
          <p:cNvSpPr txBox="1"/>
          <p:nvPr/>
        </p:nvSpPr>
        <p:spPr>
          <a:xfrm>
            <a:off x="4962493" y="3785387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ym typeface="Wingdings" panose="05000000000000000000" pitchFamily="2" charset="2"/>
              </a:rPr>
              <a:t>HSD:</a:t>
            </a:r>
            <a:endParaRPr lang="en-US" sz="10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17A8F65-513C-4C38-B269-E317B7715201}"/>
              </a:ext>
            </a:extLst>
          </p:cNvPr>
          <p:cNvSpPr/>
          <p:nvPr/>
        </p:nvSpPr>
        <p:spPr>
          <a:xfrm>
            <a:off x="5354339" y="3770054"/>
            <a:ext cx="211326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1985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cấp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nhà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cung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cấp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438490"/>
              </p:ext>
            </p:extLst>
          </p:nvPr>
        </p:nvGraphicFramePr>
        <p:xfrm>
          <a:off x="532704" y="190500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48264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NCC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Email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Địa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chỉ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ncc1@mail.com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123 </a:t>
                      </a:r>
                      <a:r>
                        <a:rPr lang="en-US" sz="1200" dirty="0" err="1"/>
                        <a:t>abc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ncc2@mail.com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456 </a:t>
                      </a:r>
                      <a:r>
                        <a:rPr lang="en-US" sz="1200" dirty="0" err="1"/>
                        <a:t>xyz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39624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FBF82F-6D9F-4652-B29D-D8A47C763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872F51-3115-4FAB-A4D7-2C3CD488FB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0047" y="935000"/>
            <a:ext cx="436600" cy="436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52C4223-FE44-492A-94DA-D432CDA9714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124200"/>
            <a:ext cx="304800" cy="304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EBE4F5-C6EB-4CF6-8188-71ACA64C16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62" y="3133450"/>
            <a:ext cx="304800" cy="304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2EB17A2-1213-425A-87D0-9E086069B2A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124" y="3124200"/>
            <a:ext cx="304800" cy="304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E933CBA-513F-4CCA-860A-2490166915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419600"/>
            <a:ext cx="304800" cy="3048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BC9312B-3AF4-440F-B845-F4A0B58E6C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62" y="4428850"/>
            <a:ext cx="304800" cy="3048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087B8C1-BC3D-4931-BC92-8B4F12F136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124" y="44196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1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cấp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473366" y="29757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NCC:*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082C68-9641-440A-83B8-07164C781333}"/>
              </a:ext>
            </a:extLst>
          </p:cNvPr>
          <p:cNvSpPr txBox="1"/>
          <p:nvPr/>
        </p:nvSpPr>
        <p:spPr>
          <a:xfrm>
            <a:off x="473366" y="339406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4C2E-7386-42E5-86E8-6DEC9280B005}"/>
              </a:ext>
            </a:extLst>
          </p:cNvPr>
          <p:cNvSpPr txBox="1"/>
          <p:nvPr/>
        </p:nvSpPr>
        <p:spPr>
          <a:xfrm>
            <a:off x="4786086" y="298596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948C6D-3FFA-44C6-BD28-5EB2DEC69A26}"/>
              </a:ext>
            </a:extLst>
          </p:cNvPr>
          <p:cNvSpPr/>
          <p:nvPr/>
        </p:nvSpPr>
        <p:spPr>
          <a:xfrm>
            <a:off x="1476829" y="297579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CF1CDE-A93F-4AB1-968F-94B2D4449D82}"/>
              </a:ext>
            </a:extLst>
          </p:cNvPr>
          <p:cNvSpPr/>
          <p:nvPr/>
        </p:nvSpPr>
        <p:spPr>
          <a:xfrm>
            <a:off x="1476829" y="338548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852D35-E350-44FF-922A-B2A645A7B618}"/>
              </a:ext>
            </a:extLst>
          </p:cNvPr>
          <p:cNvSpPr/>
          <p:nvPr/>
        </p:nvSpPr>
        <p:spPr>
          <a:xfrm>
            <a:off x="5789549" y="2968811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45AFEA-5815-4FE2-9618-7C86B01C2515}"/>
              </a:ext>
            </a:extLst>
          </p:cNvPr>
          <p:cNvSpPr txBox="1"/>
          <p:nvPr/>
        </p:nvSpPr>
        <p:spPr>
          <a:xfrm>
            <a:off x="4786086" y="3419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5789549" y="3385484"/>
            <a:ext cx="3124200" cy="1110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58615F-EDD4-4CB1-8636-7046012BCFC7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nhà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cung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cấp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34B1BC7-1E01-4167-B8B3-3CF67E613B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0047" y="935000"/>
            <a:ext cx="436600" cy="4366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2AE1B74-BAF0-44E9-A1E2-8323FB69F8D2}"/>
              </a:ext>
            </a:extLst>
          </p:cNvPr>
          <p:cNvSpPr txBox="1"/>
          <p:nvPr/>
        </p:nvSpPr>
        <p:spPr>
          <a:xfrm>
            <a:off x="473366" y="381119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977B50-6556-4B94-B1F8-5F92215A0B0C}"/>
              </a:ext>
            </a:extLst>
          </p:cNvPr>
          <p:cNvSpPr/>
          <p:nvPr/>
        </p:nvSpPr>
        <p:spPr>
          <a:xfrm>
            <a:off x="1476829" y="379404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182A3A-E93D-4E7E-9086-70BE570A4FC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601848-AFEC-4027-874E-FE90D21DA0AE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A0C468-71CF-47C9-A47C-BFCA2C6B0AF1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66245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8C0856-E120-414E-BBD6-A5CD81F9B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5734"/>
            <a:ext cx="9144000" cy="618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73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Lịch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mua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2821293"/>
            <a:ext cx="224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Lịch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sử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kho</a:t>
            </a:r>
            <a:r>
              <a:rPr lang="en-US" sz="1200" b="1" dirty="0">
                <a:latin typeface="+mj-lt"/>
              </a:rPr>
              <a:t>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609600" y="3157253"/>
            <a:ext cx="3505200" cy="3573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DFFEA8-D337-4BC0-8DCA-D76392741E23}"/>
              </a:ext>
            </a:extLst>
          </p:cNvPr>
          <p:cNvSpPr txBox="1"/>
          <p:nvPr/>
        </p:nvSpPr>
        <p:spPr>
          <a:xfrm>
            <a:off x="638959" y="3181502"/>
            <a:ext cx="3429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20/10/2020 19:30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300,000đ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6E2C2B-281C-49B5-89F1-ED3726EAF780}"/>
              </a:ext>
            </a:extLst>
          </p:cNvPr>
          <p:cNvSpPr txBox="1"/>
          <p:nvPr/>
        </p:nvSpPr>
        <p:spPr>
          <a:xfrm>
            <a:off x="613794" y="3439536"/>
            <a:ext cx="349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10/10/2020 08:20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200,000đ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B6013B-D2D1-4736-9A0F-C6999AEC0807}"/>
              </a:ext>
            </a:extLst>
          </p:cNvPr>
          <p:cNvSpPr txBox="1"/>
          <p:nvPr/>
        </p:nvSpPr>
        <p:spPr>
          <a:xfrm>
            <a:off x="4444357" y="45025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1B9C04-FC45-42E0-8BEC-A540512108B4}"/>
              </a:ext>
            </a:extLst>
          </p:cNvPr>
          <p:cNvSpPr/>
          <p:nvPr/>
        </p:nvSpPr>
        <p:spPr>
          <a:xfrm>
            <a:off x="5427678" y="4582538"/>
            <a:ext cx="3124200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AAFE98-E7BB-4ADB-897F-0B40DB41A22D}"/>
              </a:ext>
            </a:extLst>
          </p:cNvPr>
          <p:cNvSpPr txBox="1"/>
          <p:nvPr/>
        </p:nvSpPr>
        <p:spPr>
          <a:xfrm>
            <a:off x="5426773" y="4622382"/>
            <a:ext cx="3107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+mj-lt"/>
              </a:rPr>
              <a:t>Thuốc</a:t>
            </a:r>
            <a:r>
              <a:rPr lang="en-US" sz="1100" dirty="0">
                <a:latin typeface="+mj-lt"/>
              </a:rPr>
              <a:t> A - ĐVT: </a:t>
            </a:r>
            <a:r>
              <a:rPr lang="en-US" sz="1100" dirty="0" err="1">
                <a:latin typeface="+mj-lt"/>
              </a:rPr>
              <a:t>viên</a:t>
            </a:r>
            <a:r>
              <a:rPr lang="en-US" sz="1100" dirty="0">
                <a:latin typeface="+mj-lt"/>
              </a:rPr>
              <a:t> - SL: 2 - </a:t>
            </a:r>
            <a:r>
              <a:rPr lang="en-US" sz="1100" dirty="0" err="1">
                <a:latin typeface="+mj-lt"/>
              </a:rPr>
              <a:t>Thành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tiền</a:t>
            </a:r>
            <a:r>
              <a:rPr lang="en-US" sz="1100" dirty="0">
                <a:latin typeface="+mj-lt"/>
              </a:rPr>
              <a:t>: 250,000đ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AEE3D0-05A6-41C1-A246-E626445A01A9}"/>
              </a:ext>
            </a:extLst>
          </p:cNvPr>
          <p:cNvSpPr/>
          <p:nvPr/>
        </p:nvSpPr>
        <p:spPr>
          <a:xfrm>
            <a:off x="5562600" y="6372987"/>
            <a:ext cx="1905000" cy="3581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E935BC-342E-4DED-B95A-AF834CCE5868}"/>
              </a:ext>
            </a:extLst>
          </p:cNvPr>
          <p:cNvSpPr txBox="1"/>
          <p:nvPr/>
        </p:nvSpPr>
        <p:spPr>
          <a:xfrm>
            <a:off x="7256478" y="605785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2DFC4C-7B64-4E45-BAB6-0D6AE704BF4A}"/>
              </a:ext>
            </a:extLst>
          </p:cNvPr>
          <p:cNvSpPr txBox="1"/>
          <p:nvPr/>
        </p:nvSpPr>
        <p:spPr>
          <a:xfrm>
            <a:off x="4424215" y="2590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B9BFB6-92D3-4FE6-B447-090767996ED7}"/>
              </a:ext>
            </a:extLst>
          </p:cNvPr>
          <p:cNvSpPr txBox="1"/>
          <p:nvPr/>
        </p:nvSpPr>
        <p:spPr>
          <a:xfrm>
            <a:off x="4424215" y="33732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Thanh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9A6FC0-BAD4-4FF2-89EE-DAEE1E9CEBF6}"/>
              </a:ext>
            </a:extLst>
          </p:cNvPr>
          <p:cNvSpPr/>
          <p:nvPr/>
        </p:nvSpPr>
        <p:spPr>
          <a:xfrm>
            <a:off x="5427678" y="2590800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59DB57-E520-4FB7-8FC5-35129A01AB2C}"/>
              </a:ext>
            </a:extLst>
          </p:cNvPr>
          <p:cNvSpPr/>
          <p:nvPr/>
        </p:nvSpPr>
        <p:spPr>
          <a:xfrm>
            <a:off x="5427678" y="3364642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F1EB73-7CC8-4B17-A129-7E44D1479735}"/>
              </a:ext>
            </a:extLst>
          </p:cNvPr>
          <p:cNvSpPr txBox="1"/>
          <p:nvPr/>
        </p:nvSpPr>
        <p:spPr>
          <a:xfrm>
            <a:off x="4424215" y="384430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F4A862-5198-45B4-9562-839926384826}"/>
              </a:ext>
            </a:extLst>
          </p:cNvPr>
          <p:cNvSpPr/>
          <p:nvPr/>
        </p:nvSpPr>
        <p:spPr>
          <a:xfrm>
            <a:off x="5427678" y="3810000"/>
            <a:ext cx="3124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690CA8-A5D4-4189-BFC1-F726D6EFC49C}"/>
              </a:ext>
            </a:extLst>
          </p:cNvPr>
          <p:cNvSpPr txBox="1"/>
          <p:nvPr/>
        </p:nvSpPr>
        <p:spPr>
          <a:xfrm>
            <a:off x="4424215" y="29833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4F543E-2462-4DF1-B28D-57639D2BEE07}"/>
              </a:ext>
            </a:extLst>
          </p:cNvPr>
          <p:cNvSpPr/>
          <p:nvPr/>
        </p:nvSpPr>
        <p:spPr>
          <a:xfrm>
            <a:off x="5427678" y="297475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C17DE0-2ECC-45C7-AF4E-4EFD61D76F61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Lịch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E6CB688-0CF3-45FD-BC06-95F23DB92D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0047" y="935000"/>
            <a:ext cx="436600" cy="4366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72F606E-97EA-4C73-B693-17053CCA1B1A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270866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5943600" y="636486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nợ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983710"/>
              </p:ext>
            </p:extLst>
          </p:nvPr>
        </p:nvGraphicFramePr>
        <p:xfrm>
          <a:off x="603598" y="3075006"/>
          <a:ext cx="831180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36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2550577522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Thanh </a:t>
                      </a:r>
                      <a:r>
                        <a:rPr lang="en-US" sz="1200" dirty="0" err="1"/>
                        <a:t>toán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20/10/2020 19:30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Trả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10/10/2020 08:20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0A81DF9D-3B66-4EB3-B913-764CB1451577}"/>
              </a:ext>
            </a:extLst>
          </p:cNvPr>
          <p:cNvSpPr txBox="1"/>
          <p:nvPr/>
        </p:nvSpPr>
        <p:spPr>
          <a:xfrm>
            <a:off x="6248400" y="47636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5ED952-B657-4DD6-BD3D-89C78E728766}"/>
              </a:ext>
            </a:extLst>
          </p:cNvPr>
          <p:cNvSpPr txBox="1"/>
          <p:nvPr/>
        </p:nvSpPr>
        <p:spPr>
          <a:xfrm>
            <a:off x="6248400" y="51818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3DA7F-8F5F-4BF3-9734-5D5EF3109253}"/>
              </a:ext>
            </a:extLst>
          </p:cNvPr>
          <p:cNvSpPr txBox="1"/>
          <p:nvPr/>
        </p:nvSpPr>
        <p:spPr>
          <a:xfrm>
            <a:off x="6248400" y="560016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0E7184-C9B4-4353-86E8-BF6E98915666}"/>
              </a:ext>
            </a:extLst>
          </p:cNvPr>
          <p:cNvSpPr txBox="1"/>
          <p:nvPr/>
        </p:nvSpPr>
        <p:spPr>
          <a:xfrm>
            <a:off x="7162800" y="47636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500,000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9DCD21-9F4F-426E-B731-3FBDA87B9E35}"/>
              </a:ext>
            </a:extLst>
          </p:cNvPr>
          <p:cNvSpPr txBox="1"/>
          <p:nvPr/>
        </p:nvSpPr>
        <p:spPr>
          <a:xfrm>
            <a:off x="7162800" y="51818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8F6CBC-464E-4B8C-BD38-219F6D6BAE63}"/>
              </a:ext>
            </a:extLst>
          </p:cNvPr>
          <p:cNvSpPr txBox="1"/>
          <p:nvPr/>
        </p:nvSpPr>
        <p:spPr>
          <a:xfrm>
            <a:off x="7162800" y="5600161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250,000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1A86748-C219-4BBC-8073-3EC6753C01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0047" y="935000"/>
            <a:ext cx="436600" cy="4366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5243046-0B08-483F-B693-57760479CE70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ABFA86-7AB5-4D39-956B-991F60D517C2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C91563-0742-4234-B324-D1AC181F511C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EF0E3C-8449-4AF0-A164-41E667D1DD98}"/>
              </a:ext>
            </a:extLst>
          </p:cNvPr>
          <p:cNvSpPr/>
          <p:nvPr/>
        </p:nvSpPr>
        <p:spPr>
          <a:xfrm>
            <a:off x="7467598" y="6361155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Thanh </a:t>
            </a:r>
            <a:r>
              <a:rPr lang="en-US" dirty="0" err="1">
                <a:latin typeface="+mj-lt"/>
              </a:rPr>
              <a:t>toán</a:t>
            </a:r>
            <a:endParaRPr lang="en-US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A1BF53-BC7B-40F6-92D8-40F53E3B5C1F}"/>
              </a:ext>
            </a:extLst>
          </p:cNvPr>
          <p:cNvSpPr txBox="1"/>
          <p:nvPr/>
        </p:nvSpPr>
        <p:spPr>
          <a:xfrm>
            <a:off x="7315200" y="3429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247830-2565-4644-BF16-8F85EF250857}"/>
              </a:ext>
            </a:extLst>
          </p:cNvPr>
          <p:cNvSpPr txBox="1"/>
          <p:nvPr/>
        </p:nvSpPr>
        <p:spPr>
          <a:xfrm>
            <a:off x="7315200" y="385786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9358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5105400" y="6369493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Bán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96124"/>
              </p:ext>
            </p:extLst>
          </p:nvPr>
        </p:nvGraphicFramePr>
        <p:xfrm>
          <a:off x="603599" y="3389288"/>
          <a:ext cx="8235601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199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605203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971202">
                  <a:extLst>
                    <a:ext uri="{9D8B030D-6E8A-4147-A177-3AD203B41FA5}">
                      <a16:colId xmlns:a16="http://schemas.microsoft.com/office/drawing/2014/main" val="2142246052"/>
                    </a:ext>
                  </a:extLst>
                </a:gridCol>
                <a:gridCol w="971202">
                  <a:extLst>
                    <a:ext uri="{9D8B030D-6E8A-4147-A177-3AD203B41FA5}">
                      <a16:colId xmlns:a16="http://schemas.microsoft.com/office/drawing/2014/main" val="1926319217"/>
                    </a:ext>
                  </a:extLst>
                </a:gridCol>
                <a:gridCol w="122070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6515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189664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475281">
                  <a:extLst>
                    <a:ext uri="{9D8B030D-6E8A-4147-A177-3AD203B41FA5}">
                      <a16:colId xmlns:a16="http://schemas.microsoft.com/office/drawing/2014/main" val="4177220187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ĐVT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HSD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khấu</a:t>
                      </a:r>
                      <a:r>
                        <a:rPr lang="en-US" sz="1200" dirty="0"/>
                        <a:t> %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12/12/2023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1,800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25/12/2024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0A81DF9D-3B66-4EB3-B913-764CB1451577}"/>
              </a:ext>
            </a:extLst>
          </p:cNvPr>
          <p:cNvSpPr txBox="1"/>
          <p:nvPr/>
        </p:nvSpPr>
        <p:spPr>
          <a:xfrm>
            <a:off x="5286744" y="541374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5ED952-B657-4DD6-BD3D-89C78E728766}"/>
              </a:ext>
            </a:extLst>
          </p:cNvPr>
          <p:cNvSpPr txBox="1"/>
          <p:nvPr/>
        </p:nvSpPr>
        <p:spPr>
          <a:xfrm>
            <a:off x="5286744" y="56766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3DA7F-8F5F-4BF3-9734-5D5EF3109253}"/>
              </a:ext>
            </a:extLst>
          </p:cNvPr>
          <p:cNvSpPr txBox="1"/>
          <p:nvPr/>
        </p:nvSpPr>
        <p:spPr>
          <a:xfrm>
            <a:off x="5286744" y="593924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0E7184-C9B4-4353-86E8-BF6E98915666}"/>
              </a:ext>
            </a:extLst>
          </p:cNvPr>
          <p:cNvSpPr txBox="1"/>
          <p:nvPr/>
        </p:nvSpPr>
        <p:spPr>
          <a:xfrm>
            <a:off x="6201144" y="541374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9DCD21-9F4F-426E-B731-3FBDA87B9E35}"/>
              </a:ext>
            </a:extLst>
          </p:cNvPr>
          <p:cNvSpPr txBox="1"/>
          <p:nvPr/>
        </p:nvSpPr>
        <p:spPr>
          <a:xfrm>
            <a:off x="6201144" y="56766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pic>
        <p:nvPicPr>
          <p:cNvPr id="18" name="Picture 9" descr="C:\Users\HuyTran\Desktop\WPF project\Pharmacy\Pharmacy_R1\Pharmacy\Pharmacy\Resource\Icons\app icon.png">
            <a:extLst>
              <a:ext uri="{FF2B5EF4-FFF2-40B4-BE49-F238E27FC236}">
                <a16:creationId xmlns:a16="http://schemas.microsoft.com/office/drawing/2014/main" id="{73E06A25-59E2-44AE-ACF4-CC0E4BBD9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52" y="904203"/>
            <a:ext cx="404648" cy="4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EE513CE-29AD-4183-ADB3-3E880FCC7B04}"/>
              </a:ext>
            </a:extLst>
          </p:cNvPr>
          <p:cNvSpPr txBox="1"/>
          <p:nvPr/>
        </p:nvSpPr>
        <p:spPr>
          <a:xfrm>
            <a:off x="542409" y="146473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2E5649-6D3F-4A89-9541-FC848823689D}"/>
              </a:ext>
            </a:extLst>
          </p:cNvPr>
          <p:cNvSpPr/>
          <p:nvPr/>
        </p:nvSpPr>
        <p:spPr>
          <a:xfrm>
            <a:off x="1545872" y="146473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4145E3-8466-4612-8478-3C34ED5354C8}"/>
              </a:ext>
            </a:extLst>
          </p:cNvPr>
          <p:cNvSpPr/>
          <p:nvPr/>
        </p:nvSpPr>
        <p:spPr>
          <a:xfrm>
            <a:off x="6629400" y="6369061"/>
            <a:ext cx="2209798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r>
              <a:rPr lang="en-US" dirty="0">
                <a:latin typeface="+mj-lt"/>
              </a:rPr>
              <a:t> &amp; </a:t>
            </a:r>
            <a:r>
              <a:rPr lang="en-US" dirty="0" err="1">
                <a:latin typeface="+mj-lt"/>
              </a:rPr>
              <a:t>Xuất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endParaRPr lang="en-US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4E3A6A-0686-4E38-92E9-4B1F61014D92}"/>
              </a:ext>
            </a:extLst>
          </p:cNvPr>
          <p:cNvSpPr txBox="1"/>
          <p:nvPr/>
        </p:nvSpPr>
        <p:spPr>
          <a:xfrm>
            <a:off x="6201144" y="5943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+mj-lt"/>
              </a:rPr>
              <a:t>273,800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C2072E-784E-4345-9C4B-8EC3B9D3772E}"/>
              </a:ext>
            </a:extLst>
          </p:cNvPr>
          <p:cNvSpPr txBox="1"/>
          <p:nvPr/>
        </p:nvSpPr>
        <p:spPr>
          <a:xfrm>
            <a:off x="522636" y="2874809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Tên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thuốc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FE3164-72A7-41C4-A2A0-749029D47117}"/>
              </a:ext>
            </a:extLst>
          </p:cNvPr>
          <p:cNvSpPr/>
          <p:nvPr/>
        </p:nvSpPr>
        <p:spPr>
          <a:xfrm>
            <a:off x="1296557" y="2864502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12D3AC-4EBB-40A4-9080-A584002F695D}"/>
              </a:ext>
            </a:extLst>
          </p:cNvPr>
          <p:cNvSpPr txBox="1"/>
          <p:nvPr/>
        </p:nvSpPr>
        <p:spPr>
          <a:xfrm>
            <a:off x="3652330" y="286664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9A3D83-EC2F-4FA2-94E1-43A7EB4F5D13}"/>
              </a:ext>
            </a:extLst>
          </p:cNvPr>
          <p:cNvSpPr/>
          <p:nvPr/>
        </p:nvSpPr>
        <p:spPr>
          <a:xfrm>
            <a:off x="7990373" y="543340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B2FAAB8-50B8-4C46-A0DD-C3E697AA15A6}"/>
              </a:ext>
            </a:extLst>
          </p:cNvPr>
          <p:cNvSpPr/>
          <p:nvPr/>
        </p:nvSpPr>
        <p:spPr>
          <a:xfrm>
            <a:off x="5269970" y="2869593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3395D7-BD58-445A-949D-EE60B595666A}"/>
              </a:ext>
            </a:extLst>
          </p:cNvPr>
          <p:cNvSpPr txBox="1"/>
          <p:nvPr/>
        </p:nvSpPr>
        <p:spPr>
          <a:xfrm>
            <a:off x="509752" y="2524082"/>
            <a:ext cx="2243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vào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hóa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đơn</a:t>
            </a:r>
            <a:r>
              <a:rPr lang="en-US" sz="1200" b="1" dirty="0">
                <a:latin typeface="+mj-lt"/>
              </a:rPr>
              <a:t>: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743E24F-D57F-40F0-BDC3-0E55A4D4E3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827" y="3780293"/>
            <a:ext cx="143150" cy="1431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34AFE7F-723E-4AC7-8215-5053D4C541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827" y="4258331"/>
            <a:ext cx="143150" cy="14315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2F4089A-58B5-4764-9670-B99EABB02D07}"/>
              </a:ext>
            </a:extLst>
          </p:cNvPr>
          <p:cNvSpPr txBox="1"/>
          <p:nvPr/>
        </p:nvSpPr>
        <p:spPr>
          <a:xfrm>
            <a:off x="7010400" y="540278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F4F5EA-5E5C-416F-986A-40FF06772027}"/>
              </a:ext>
            </a:extLst>
          </p:cNvPr>
          <p:cNvSpPr txBox="1"/>
          <p:nvPr/>
        </p:nvSpPr>
        <p:spPr>
          <a:xfrm>
            <a:off x="7010400" y="572437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645D2B-C1C4-4E84-885C-2AB6F05FF04A}"/>
              </a:ext>
            </a:extLst>
          </p:cNvPr>
          <p:cNvSpPr txBox="1"/>
          <p:nvPr/>
        </p:nvSpPr>
        <p:spPr>
          <a:xfrm>
            <a:off x="7924800" y="540278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D8F60B0-6609-461F-8DB7-DC664D4EAE89}"/>
              </a:ext>
            </a:extLst>
          </p:cNvPr>
          <p:cNvSpPr txBox="1"/>
          <p:nvPr/>
        </p:nvSpPr>
        <p:spPr>
          <a:xfrm>
            <a:off x="7924800" y="5724375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250,000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873DF57-4E7A-4756-9C46-507DB6BE5F79}"/>
              </a:ext>
            </a:extLst>
          </p:cNvPr>
          <p:cNvSpPr/>
          <p:nvPr/>
        </p:nvSpPr>
        <p:spPr>
          <a:xfrm>
            <a:off x="4300030" y="2858744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7A2275-3A78-4F02-BC15-060236729553}"/>
              </a:ext>
            </a:extLst>
          </p:cNvPr>
          <p:cNvSpPr txBox="1"/>
          <p:nvPr/>
        </p:nvSpPr>
        <p:spPr>
          <a:xfrm>
            <a:off x="4876800" y="144661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975F9AD-5639-41AB-98F4-000F7727A8E2}"/>
              </a:ext>
            </a:extLst>
          </p:cNvPr>
          <p:cNvSpPr/>
          <p:nvPr/>
        </p:nvSpPr>
        <p:spPr>
          <a:xfrm>
            <a:off x="5775896" y="1446614"/>
            <a:ext cx="2987104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82E5B7-E87C-48C5-AC0E-102B92901134}"/>
              </a:ext>
            </a:extLst>
          </p:cNvPr>
          <p:cNvSpPr txBox="1"/>
          <p:nvPr/>
        </p:nvSpPr>
        <p:spPr>
          <a:xfrm>
            <a:off x="542409" y="185117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432B22F-F23E-4634-8D68-13C303BAA278}"/>
              </a:ext>
            </a:extLst>
          </p:cNvPr>
          <p:cNvSpPr/>
          <p:nvPr/>
        </p:nvSpPr>
        <p:spPr>
          <a:xfrm>
            <a:off x="1545872" y="1851178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496632-D7E2-414C-BB42-E62FF6828367}"/>
              </a:ext>
            </a:extLst>
          </p:cNvPr>
          <p:cNvSpPr/>
          <p:nvPr/>
        </p:nvSpPr>
        <p:spPr>
          <a:xfrm>
            <a:off x="542409" y="1371600"/>
            <a:ext cx="8372991" cy="817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20F078-6363-4168-BDF0-C6BC9924A81B}"/>
              </a:ext>
            </a:extLst>
          </p:cNvPr>
          <p:cNvSpPr txBox="1"/>
          <p:nvPr/>
        </p:nvSpPr>
        <p:spPr>
          <a:xfrm>
            <a:off x="559524" y="1221533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hàng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5A2BC3-56F9-4839-BA83-BC03A40A9FB1}"/>
              </a:ext>
            </a:extLst>
          </p:cNvPr>
          <p:cNvSpPr/>
          <p:nvPr/>
        </p:nvSpPr>
        <p:spPr>
          <a:xfrm>
            <a:off x="541087" y="2446828"/>
            <a:ext cx="8372991" cy="383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0CB97D5-2234-4E2B-B16E-4BBD3437F38A}"/>
              </a:ext>
            </a:extLst>
          </p:cNvPr>
          <p:cNvSpPr txBox="1"/>
          <p:nvPr/>
        </p:nvSpPr>
        <p:spPr>
          <a:xfrm>
            <a:off x="558202" y="2296762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2A1E57-244A-4822-9A8D-AFCD97CEB42B}"/>
              </a:ext>
            </a:extLst>
          </p:cNvPr>
          <p:cNvSpPr txBox="1"/>
          <p:nvPr/>
        </p:nvSpPr>
        <p:spPr>
          <a:xfrm>
            <a:off x="522636" y="5135935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Ghi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chú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F9FC0F-1532-4C9F-85BE-382BBEB8A2DB}"/>
              </a:ext>
            </a:extLst>
          </p:cNvPr>
          <p:cNvSpPr/>
          <p:nvPr/>
        </p:nvSpPr>
        <p:spPr>
          <a:xfrm>
            <a:off x="1296557" y="5125628"/>
            <a:ext cx="2350571" cy="970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0223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Thanh </a:t>
            </a:r>
            <a:r>
              <a:rPr lang="en-US" dirty="0" err="1">
                <a:latin typeface="+mj-lt"/>
              </a:rPr>
              <a:t>toán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Thanh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toán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6" descr="C:\Users\HuyTran\Desktop\WPF project\sale_manager.png">
            <a:extLst>
              <a:ext uri="{FF2B5EF4-FFF2-40B4-BE49-F238E27FC236}">
                <a16:creationId xmlns:a16="http://schemas.microsoft.com/office/drawing/2014/main" id="{4478BCFA-C856-40D5-8492-F2A458A33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6" y="867923"/>
            <a:ext cx="425320" cy="4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27F8DB5-D067-4B05-A42F-00B3387B43E0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C0DEBE7D-158A-43A4-BA05-61739E03A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982917"/>
              </p:ext>
            </p:extLst>
          </p:nvPr>
        </p:nvGraphicFramePr>
        <p:xfrm>
          <a:off x="532704" y="1905000"/>
          <a:ext cx="83826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971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643435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83731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1298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Nội</a:t>
                      </a:r>
                      <a:r>
                        <a:rPr lang="en-US" sz="1200" dirty="0"/>
                        <a:t> dung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Tổng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20/10/2020 19:30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Thu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12/10/2020 20:20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Chi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C8EB9F5B-D398-4378-B14E-C617E8C344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028" y="3198510"/>
            <a:ext cx="172469" cy="1724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04175EF-B749-4406-A760-921733086A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10" y="3198510"/>
            <a:ext cx="172469" cy="17246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03FF920-181F-4C1A-BB0F-CF6B53EE6A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495800"/>
            <a:ext cx="172469" cy="17246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F019121-6958-4C7B-BF4A-C4A6CD289F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2" y="4495800"/>
            <a:ext cx="172469" cy="1724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6AE83A2-C7C4-4C82-94D4-FD3CB38FC2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5027200-2475-4C98-B638-984C0BD7645B}"/>
              </a:ext>
            </a:extLst>
          </p:cNvPr>
          <p:cNvSpPr txBox="1"/>
          <p:nvPr/>
        </p:nvSpPr>
        <p:spPr>
          <a:xfrm>
            <a:off x="457200" y="15621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58816E-54E5-45F0-8D61-868350D0A38A}"/>
              </a:ext>
            </a:extLst>
          </p:cNvPr>
          <p:cNvSpPr/>
          <p:nvPr/>
        </p:nvSpPr>
        <p:spPr>
          <a:xfrm>
            <a:off x="843373" y="1555873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4DF309-D482-4184-9C2A-7174361E5311}"/>
              </a:ext>
            </a:extLst>
          </p:cNvPr>
          <p:cNvSpPr txBox="1"/>
          <p:nvPr/>
        </p:nvSpPr>
        <p:spPr>
          <a:xfrm>
            <a:off x="1774263" y="154881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Đến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C8DF58-7B1A-4F51-8B8A-5F50C203472F}"/>
              </a:ext>
            </a:extLst>
          </p:cNvPr>
          <p:cNvSpPr/>
          <p:nvPr/>
        </p:nvSpPr>
        <p:spPr>
          <a:xfrm>
            <a:off x="2233980" y="1551091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5A6D9F-6CF6-4BA9-AC80-84F9BA974904}"/>
              </a:ext>
            </a:extLst>
          </p:cNvPr>
          <p:cNvSpPr txBox="1"/>
          <p:nvPr/>
        </p:nvSpPr>
        <p:spPr>
          <a:xfrm>
            <a:off x="7610607" y="3138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35F52B-D327-4903-A95A-0D769D3CD3FC}"/>
              </a:ext>
            </a:extLst>
          </p:cNvPr>
          <p:cNvSpPr txBox="1"/>
          <p:nvPr/>
        </p:nvSpPr>
        <p:spPr>
          <a:xfrm>
            <a:off x="7587537" y="44435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E6391C-ABD7-4218-B604-0CB7B2F52F45}"/>
              </a:ext>
            </a:extLst>
          </p:cNvPr>
          <p:cNvSpPr txBox="1"/>
          <p:nvPr/>
        </p:nvSpPr>
        <p:spPr>
          <a:xfrm>
            <a:off x="3100414" y="152994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CB0BEF-FBC2-4C2A-A01D-11110C0F11A0}"/>
              </a:ext>
            </a:extLst>
          </p:cNvPr>
          <p:cNvSpPr/>
          <p:nvPr/>
        </p:nvSpPr>
        <p:spPr>
          <a:xfrm>
            <a:off x="4463005" y="1529942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Thu</a:t>
            </a: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EAC040A5-A876-458E-A723-A903B2166B1F}"/>
              </a:ext>
            </a:extLst>
          </p:cNvPr>
          <p:cNvSpPr/>
          <p:nvPr/>
        </p:nvSpPr>
        <p:spPr>
          <a:xfrm rot="10800000">
            <a:off x="6961249" y="1593285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75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Thanh </a:t>
            </a:r>
            <a:r>
              <a:rPr lang="en-US" dirty="0" err="1">
                <a:latin typeface="+mj-lt"/>
              </a:rPr>
              <a:t>toán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5105400" y="6369493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Thanh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toán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E513CE-29AD-4183-ADB3-3E880FCC7B04}"/>
              </a:ext>
            </a:extLst>
          </p:cNvPr>
          <p:cNvSpPr txBox="1"/>
          <p:nvPr/>
        </p:nvSpPr>
        <p:spPr>
          <a:xfrm>
            <a:off x="542409" y="146473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Ngày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2E5649-6D3F-4A89-9541-FC848823689D}"/>
              </a:ext>
            </a:extLst>
          </p:cNvPr>
          <p:cNvSpPr/>
          <p:nvPr/>
        </p:nvSpPr>
        <p:spPr>
          <a:xfrm>
            <a:off x="1905000" y="1464736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4145E3-8466-4612-8478-3C34ED5354C8}"/>
              </a:ext>
            </a:extLst>
          </p:cNvPr>
          <p:cNvSpPr/>
          <p:nvPr/>
        </p:nvSpPr>
        <p:spPr>
          <a:xfrm>
            <a:off x="6629400" y="6369061"/>
            <a:ext cx="2209798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7A2275-3A78-4F02-BC15-060236729553}"/>
              </a:ext>
            </a:extLst>
          </p:cNvPr>
          <p:cNvSpPr txBox="1"/>
          <p:nvPr/>
        </p:nvSpPr>
        <p:spPr>
          <a:xfrm>
            <a:off x="5257800" y="1446614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Giờ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975F9AD-5639-41AB-98F4-000F7727A8E2}"/>
              </a:ext>
            </a:extLst>
          </p:cNvPr>
          <p:cNvSpPr/>
          <p:nvPr/>
        </p:nvSpPr>
        <p:spPr>
          <a:xfrm>
            <a:off x="5775896" y="1446614"/>
            <a:ext cx="2987104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82E5B7-E87C-48C5-AC0E-102B92901134}"/>
              </a:ext>
            </a:extLst>
          </p:cNvPr>
          <p:cNvSpPr txBox="1"/>
          <p:nvPr/>
        </p:nvSpPr>
        <p:spPr>
          <a:xfrm>
            <a:off x="542409" y="185117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432B22F-F23E-4634-8D68-13C303BAA278}"/>
              </a:ext>
            </a:extLst>
          </p:cNvPr>
          <p:cNvSpPr/>
          <p:nvPr/>
        </p:nvSpPr>
        <p:spPr>
          <a:xfrm>
            <a:off x="1905000" y="1851178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Thu</a:t>
            </a:r>
          </a:p>
        </p:txBody>
      </p:sp>
      <p:pic>
        <p:nvPicPr>
          <p:cNvPr id="38" name="Picture 16" descr="C:\Users\HuyTran\Desktop\WPF project\sale_manager.png">
            <a:extLst>
              <a:ext uri="{FF2B5EF4-FFF2-40B4-BE49-F238E27FC236}">
                <a16:creationId xmlns:a16="http://schemas.microsoft.com/office/drawing/2014/main" id="{4478BCFA-C856-40D5-8492-F2A458A33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6" y="867923"/>
            <a:ext cx="425320" cy="4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CE40D531-971C-4B87-AE2C-A23E1594FB15}"/>
              </a:ext>
            </a:extLst>
          </p:cNvPr>
          <p:cNvSpPr/>
          <p:nvPr/>
        </p:nvSpPr>
        <p:spPr>
          <a:xfrm rot="10800000">
            <a:off x="4403244" y="1914521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677C6D-8488-4BE5-AA19-7A7963472BFC}"/>
              </a:ext>
            </a:extLst>
          </p:cNvPr>
          <p:cNvSpPr txBox="1"/>
          <p:nvPr/>
        </p:nvSpPr>
        <p:spPr>
          <a:xfrm>
            <a:off x="542409" y="22633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dung:*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68F26D9-57CB-43BE-9CD6-1A549AC359F7}"/>
              </a:ext>
            </a:extLst>
          </p:cNvPr>
          <p:cNvSpPr/>
          <p:nvPr/>
        </p:nvSpPr>
        <p:spPr>
          <a:xfrm>
            <a:off x="1901216" y="2323185"/>
            <a:ext cx="6861784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79E1008-5EE8-43CF-828F-5713E9565E61}"/>
              </a:ext>
            </a:extLst>
          </p:cNvPr>
          <p:cNvSpPr txBox="1"/>
          <p:nvPr/>
        </p:nvSpPr>
        <p:spPr>
          <a:xfrm>
            <a:off x="535219" y="39392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FEF2FA2-6192-42C3-A33A-38457F0B7678}"/>
              </a:ext>
            </a:extLst>
          </p:cNvPr>
          <p:cNvSpPr/>
          <p:nvPr/>
        </p:nvSpPr>
        <p:spPr>
          <a:xfrm>
            <a:off x="1897810" y="3939294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67DAA64-F730-4410-A239-969946757E44}"/>
              </a:ext>
            </a:extLst>
          </p:cNvPr>
          <p:cNvSpPr txBox="1"/>
          <p:nvPr/>
        </p:nvSpPr>
        <p:spPr>
          <a:xfrm>
            <a:off x="532002" y="441164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7BF5F9F-8645-4C59-9C82-7A31F98DBA63}"/>
              </a:ext>
            </a:extLst>
          </p:cNvPr>
          <p:cNvSpPr/>
          <p:nvPr/>
        </p:nvSpPr>
        <p:spPr>
          <a:xfrm>
            <a:off x="1906398" y="4403067"/>
            <a:ext cx="2740403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65E8468-3CD7-46AB-9AE3-BC0AA3EDE4A2}"/>
              </a:ext>
            </a:extLst>
          </p:cNvPr>
          <p:cNvSpPr/>
          <p:nvPr/>
        </p:nvSpPr>
        <p:spPr>
          <a:xfrm>
            <a:off x="4782424" y="4357684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09042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42389" y="558805"/>
            <a:ext cx="1219200" cy="12192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690" y="1340368"/>
            <a:ext cx="6369154" cy="3384032"/>
            <a:chOff x="10690" y="1340368"/>
            <a:chExt cx="6369154" cy="3384032"/>
          </a:xfrm>
        </p:grpSpPr>
        <p:grpSp>
          <p:nvGrpSpPr>
            <p:cNvPr id="2" name="Group 1"/>
            <p:cNvGrpSpPr/>
            <p:nvPr/>
          </p:nvGrpSpPr>
          <p:grpSpPr>
            <a:xfrm>
              <a:off x="10690" y="1340368"/>
              <a:ext cx="6369154" cy="3384032"/>
              <a:chOff x="-17230" y="1354143"/>
              <a:chExt cx="6410008" cy="3384032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-17230" y="1354143"/>
                <a:ext cx="6410008" cy="3384032"/>
                <a:chOff x="1041082" y="1447800"/>
                <a:chExt cx="6451124" cy="3384032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5925820" y="3276600"/>
                  <a:ext cx="1554480" cy="1554480"/>
                  <a:chOff x="2661761" y="1447800"/>
                  <a:chExt cx="1554480" cy="1554480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2661761" y="1447800"/>
                    <a:ext cx="1554480" cy="1554480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4" name="Picture 10" descr="C:\Users\HuyTran\Desktop\WPF project\menu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038600" y="1500145"/>
                    <a:ext cx="136525" cy="1365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1041082" y="1447800"/>
                  <a:ext cx="1554480" cy="1554480"/>
                  <a:chOff x="1041082" y="1447800"/>
                  <a:chExt cx="1554480" cy="1554480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1041082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3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5" name="Picture 11" descr="C:\Users\HuyTran\Desktop\WPF project\personal_info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61122" y="1655957"/>
                    <a:ext cx="914400" cy="9144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361122" y="2447247"/>
                    <a:ext cx="96948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Thông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tin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cá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nhân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4275931" y="1447800"/>
                  <a:ext cx="1554480" cy="1554480"/>
                  <a:chOff x="2661761" y="1447800"/>
                  <a:chExt cx="1554480" cy="1554480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2661761" y="1447800"/>
                    <a:ext cx="1554480" cy="1554480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7" name="Picture 10" descr="C:\Users\HuyTran\Desktop\WPF project\menu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038600" y="1500145"/>
                    <a:ext cx="136525" cy="1365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2661761" y="1447800"/>
                  <a:ext cx="1554480" cy="1554480"/>
                  <a:chOff x="2661761" y="1447800"/>
                  <a:chExt cx="1554480" cy="155448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661761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1034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43" name="Picture 9" descr="C:\Users\HuyTran\Desktop\WPF project\Pharmacy\Pharmacy_R1\Pharmacy\Pharmacy\Resource\Icons\app icon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81801" y="1532847"/>
                    <a:ext cx="914400" cy="9144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949575" y="2447247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nhà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thuốc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5937726" y="1447800"/>
                  <a:ext cx="1554480" cy="1554480"/>
                  <a:chOff x="5937726" y="1447800"/>
                  <a:chExt cx="1554480" cy="1554480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5937726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0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8" name="Picture 14" descr="C:\Users\HuyTran\Desktop\WPF project\customerManager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75401" y="1616191"/>
                    <a:ext cx="747712" cy="74771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223794" y="2447246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khách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hàng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1069181" y="3277352"/>
                  <a:ext cx="1554480" cy="1554480"/>
                  <a:chOff x="1069181" y="3277352"/>
                  <a:chExt cx="1554480" cy="1554480"/>
                </a:xfrm>
              </p:grpSpPr>
              <p:grpSp>
                <p:nvGrpSpPr>
                  <p:cNvPr id="70" name="Group 69"/>
                  <p:cNvGrpSpPr/>
                  <p:nvPr/>
                </p:nvGrpSpPr>
                <p:grpSpPr>
                  <a:xfrm>
                    <a:off x="1069181" y="3277352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73" name="Rectangle 72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74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9" name="Picture 15" descr="C:\Users\HuyTran\Desktop\WPF project\vendor.png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452323" y="3429000"/>
                    <a:ext cx="787084" cy="78708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1355249" y="4276798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nhập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kho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2661761" y="3277352"/>
                  <a:ext cx="1554480" cy="1554480"/>
                  <a:chOff x="2661761" y="3277352"/>
                  <a:chExt cx="1554480" cy="1554480"/>
                </a:xfrm>
              </p:grpSpPr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2661761" y="3277352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81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2947829" y="4276798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bán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hàng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  <p:pic>
                <p:nvPicPr>
                  <p:cNvPr id="1040" name="Picture 16" descr="C:\Users\HuyTran\Desktop\WPF project\sale_manager.pn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85783" y="3515840"/>
                    <a:ext cx="706436" cy="70643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4277121" y="3276600"/>
                  <a:ext cx="1554480" cy="1554480"/>
                  <a:chOff x="4277121" y="3276600"/>
                  <a:chExt cx="1554480" cy="1554480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4277121" y="3276600"/>
                    <a:ext cx="1554480" cy="1554480"/>
                    <a:chOff x="2661761" y="3277352"/>
                    <a:chExt cx="1554480" cy="1554480"/>
                  </a:xfrm>
                </p:grpSpPr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2661761" y="3277352"/>
                      <a:ext cx="1554480" cy="1554480"/>
                      <a:chOff x="2661761" y="1447800"/>
                      <a:chExt cx="1554480" cy="1554480"/>
                    </a:xfrm>
                  </p:grpSpPr>
                  <p:sp>
                    <p:nvSpPr>
                      <p:cNvPr id="88" name="Rectangle 87"/>
                      <p:cNvSpPr/>
                      <p:nvPr/>
                    </p:nvSpPr>
                    <p:spPr>
                      <a:xfrm>
                        <a:off x="2661761" y="1447800"/>
                        <a:ext cx="1554480" cy="1554480"/>
                      </a:xfrm>
                      <a:prstGeom prst="rect">
                        <a:avLst/>
                      </a:prstGeom>
                      <a:ln>
                        <a:noFill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pic>
                    <p:nvPicPr>
                      <p:cNvPr id="89" name="Picture 10" descr="C:\Users\HuyTran\Desktop\WPF project\menu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4038600" y="1500145"/>
                        <a:ext cx="136525" cy="13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3185240" y="4276798"/>
                      <a:ext cx="52546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Báo</a:t>
                      </a:r>
                      <a:r>
                        <a:rPr 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cáo</a:t>
                      </a:r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endParaRPr>
                    </a:p>
                  </p:txBody>
                </p:sp>
              </p:grpSp>
              <p:pic>
                <p:nvPicPr>
                  <p:cNvPr id="1041" name="Picture 17" descr="C:\Users\HuyTran\Desktop\WPF project\report.png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85046" y="3538700"/>
                    <a:ext cx="625154" cy="62515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1036" name="Picture 12" descr="C:\Users\HuyTran\Desktop\WPF project\emplye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9560" y="1439190"/>
                <a:ext cx="914400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3441297" y="2353589"/>
                <a:ext cx="10509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Quản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lý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nhân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viên</a:t>
                </a:r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Light Condensed" pitchFamily="34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292166" y="3817245"/>
              <a:ext cx="693735" cy="201168"/>
              <a:chOff x="6296027" y="3979736"/>
              <a:chExt cx="693735" cy="201168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6296027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6546056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6786562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5" name="Rectangle 104"/>
          <p:cNvSpPr/>
          <p:nvPr/>
        </p:nvSpPr>
        <p:spPr>
          <a:xfrm>
            <a:off x="4995" y="4953000"/>
            <a:ext cx="6400800" cy="1427328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0"/>
            <a:ext cx="6400800" cy="1849443"/>
            <a:chOff x="10690" y="0"/>
            <a:chExt cx="6400800" cy="1849443"/>
          </a:xfrm>
        </p:grpSpPr>
        <p:grpSp>
          <p:nvGrpSpPr>
            <p:cNvPr id="12" name="Group 11"/>
            <p:cNvGrpSpPr/>
            <p:nvPr/>
          </p:nvGrpSpPr>
          <p:grpSpPr>
            <a:xfrm>
              <a:off x="10690" y="0"/>
              <a:ext cx="6400800" cy="1181100"/>
              <a:chOff x="10690" y="0"/>
              <a:chExt cx="6400800" cy="11811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690" y="0"/>
                <a:ext cx="6400800" cy="1181100"/>
              </a:xfrm>
              <a:prstGeom prst="rect">
                <a:avLst/>
              </a:prstGeom>
              <a:solidFill>
                <a:srgbClr val="4BBF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113989" y="20643"/>
                <a:ext cx="4269581" cy="1128712"/>
                <a:chOff x="2113989" y="20643"/>
                <a:chExt cx="4269581" cy="1128712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2113989" y="411601"/>
                  <a:ext cx="175260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Nguyễn</a:t>
                  </a:r>
                  <a:r>
                    <a:rPr lang="en-US" sz="15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Thanh</a:t>
                  </a:r>
                  <a:r>
                    <a:rPr lang="en-US" sz="15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Tùng</a:t>
                  </a:r>
                  <a:endParaRPr lang="en-US" sz="15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Condensed" pitchFamily="34" charset="0"/>
                  </a:endParaRPr>
                </a:p>
              </p:txBody>
            </p:sp>
            <p:pic>
              <p:nvPicPr>
                <p:cNvPr id="1027" name="Picture 3" descr="C:\Users\HuyTran\Desktop\WPF project\Phone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3615" y="438150"/>
                  <a:ext cx="152400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" name="TextBox 9"/>
                <p:cNvSpPr txBox="1"/>
                <p:nvPr/>
              </p:nvSpPr>
              <p:spPr>
                <a:xfrm>
                  <a:off x="4323790" y="401865"/>
                  <a:ext cx="762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+84 383854090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323790" y="578021"/>
                  <a:ext cx="10890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TungThanh12@gmail.com</a:t>
                  </a:r>
                </a:p>
              </p:txBody>
            </p:sp>
            <p:pic>
              <p:nvPicPr>
                <p:cNvPr id="1030" name="Picture 6" descr="C:\Users\HuyTran\Desktop\WPF project\Add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4803" y="977905"/>
                  <a:ext cx="152400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4323789" y="933911"/>
                  <a:ext cx="192722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25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Phan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Đình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Phùng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, Long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Biên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,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Hà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Nội</a:t>
                  </a:r>
                  <a:endParaRPr lang="en-US" sz="800" dirty="0">
                    <a:solidFill>
                      <a:schemeClr val="bg1"/>
                    </a:solidFill>
                    <a:latin typeface="Bahnschrift Light Condensed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528702" y="20643"/>
                  <a:ext cx="45719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tung.tn 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113989" y="647745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Tùng</a:t>
                  </a:r>
                  <a:r>
                    <a:rPr lang="en-US" sz="12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Dany</a:t>
                  </a:r>
                  <a:endParaRPr lang="en-US" sz="12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Condensed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113989" y="848544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Kỹ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sư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phần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mềm</a:t>
                  </a:r>
                  <a:endParaRPr lang="en-US" sz="1200" dirty="0">
                    <a:solidFill>
                      <a:schemeClr val="bg1"/>
                    </a:solidFill>
                    <a:latin typeface="Bahnschrift SemiCondensed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000189" y="20643"/>
                  <a:ext cx="38338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12:30</a:t>
                  </a:r>
                </a:p>
              </p:txBody>
            </p:sp>
            <p:pic>
              <p:nvPicPr>
                <p:cNvPr id="69" name="Picture 4" descr="C:\Users\HuyTran\Desktop\WPF project\mail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4803" y="617309"/>
                  <a:ext cx="151212" cy="1512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1" name="Picture 5" descr="C:\Users\HuyTran\Desktop\WPF project\fb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2576" y="793465"/>
                  <a:ext cx="153437" cy="1534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5" name="TextBox 74"/>
                <p:cNvSpPr txBox="1"/>
                <p:nvPr/>
              </p:nvSpPr>
              <p:spPr>
                <a:xfrm>
                  <a:off x="4323790" y="762461"/>
                  <a:ext cx="10890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tungthanh12.facebook.com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666189" y="487368"/>
              <a:ext cx="1371600" cy="1362075"/>
              <a:chOff x="666189" y="487368"/>
              <a:chExt cx="1371600" cy="136207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666189" y="487368"/>
                <a:ext cx="1371600" cy="13620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2" name="Picture 8" descr="C:\Users\HuyTran\Desktop\WPF project\Paul_Circl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389" y="558805"/>
                <a:ext cx="1219200" cy="12204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59879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cá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/ </a:t>
            </a:r>
            <a:r>
              <a:rPr lang="en-US" dirty="0" err="1">
                <a:latin typeface="+mj-lt"/>
              </a:rPr>
              <a:t>Tài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khoản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360920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4C2E-7386-42E5-86E8-6DEC9280B005}"/>
              </a:ext>
            </a:extLst>
          </p:cNvPr>
          <p:cNvSpPr txBox="1"/>
          <p:nvPr/>
        </p:nvSpPr>
        <p:spPr>
          <a:xfrm>
            <a:off x="500394" y="406319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BFF984-C029-41E6-8538-470254464A09}"/>
              </a:ext>
            </a:extLst>
          </p:cNvPr>
          <p:cNvSpPr txBox="1"/>
          <p:nvPr/>
        </p:nvSpPr>
        <p:spPr>
          <a:xfrm>
            <a:off x="500394" y="448145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BC4C1D-D2B2-4E6E-ACC9-7BAA02083053}"/>
              </a:ext>
            </a:extLst>
          </p:cNvPr>
          <p:cNvSpPr txBox="1"/>
          <p:nvPr/>
        </p:nvSpPr>
        <p:spPr>
          <a:xfrm>
            <a:off x="500394" y="489971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948C6D-3FFA-44C6-BD28-5EB2DEC69A26}"/>
              </a:ext>
            </a:extLst>
          </p:cNvPr>
          <p:cNvSpPr/>
          <p:nvPr/>
        </p:nvSpPr>
        <p:spPr>
          <a:xfrm>
            <a:off x="1503857" y="3609201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852D35-E350-44FF-922A-B2A645A7B618}"/>
              </a:ext>
            </a:extLst>
          </p:cNvPr>
          <p:cNvSpPr/>
          <p:nvPr/>
        </p:nvSpPr>
        <p:spPr>
          <a:xfrm>
            <a:off x="1503857" y="404603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599030-51CE-4BBD-A746-8BAC4D3A4E33}"/>
              </a:ext>
            </a:extLst>
          </p:cNvPr>
          <p:cNvSpPr/>
          <p:nvPr/>
        </p:nvSpPr>
        <p:spPr>
          <a:xfrm>
            <a:off x="1503857" y="445572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781F7A4-1267-400B-9E6F-A534D33BCF42}"/>
              </a:ext>
            </a:extLst>
          </p:cNvPr>
          <p:cNvSpPr/>
          <p:nvPr/>
        </p:nvSpPr>
        <p:spPr>
          <a:xfrm>
            <a:off x="1503857" y="4865408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F2CDC5-6D31-4B0F-894C-782A34F2BAC9}"/>
              </a:ext>
            </a:extLst>
          </p:cNvPr>
          <p:cNvSpPr txBox="1"/>
          <p:nvPr/>
        </p:nvSpPr>
        <p:spPr>
          <a:xfrm>
            <a:off x="5313857" y="30480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+mj-lt"/>
              </a:rPr>
              <a:t>Thay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đổi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mật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khẩu</a:t>
            </a:r>
            <a:endParaRPr lang="en-US" sz="1200" b="1" dirty="0">
              <a:latin typeface="+mj-lt"/>
            </a:endParaRPr>
          </a:p>
          <a:p>
            <a:pPr algn="ctr"/>
            <a:r>
              <a:rPr lang="en-US" sz="1200" dirty="0">
                <a:latin typeface="+mj-lt"/>
              </a:rPr>
              <a:t>(</a:t>
            </a:r>
            <a:r>
              <a:rPr lang="en-US" sz="1200" dirty="0" err="1">
                <a:latin typeface="+mj-lt"/>
              </a:rPr>
              <a:t>Để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trống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nếu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muốn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đổi</a:t>
            </a:r>
            <a:r>
              <a:rPr lang="en-US" sz="1200" dirty="0">
                <a:latin typeface="+mj-lt"/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974F09-0E60-4E8E-ACFA-E52D217F0771}"/>
              </a:ext>
            </a:extLst>
          </p:cNvPr>
          <p:cNvSpPr txBox="1"/>
          <p:nvPr/>
        </p:nvSpPr>
        <p:spPr>
          <a:xfrm>
            <a:off x="4635337" y="36241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mới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81AD65-3987-4583-8508-74D37D6CED05}"/>
              </a:ext>
            </a:extLst>
          </p:cNvPr>
          <p:cNvSpPr txBox="1"/>
          <p:nvPr/>
        </p:nvSpPr>
        <p:spPr>
          <a:xfrm>
            <a:off x="4635336" y="4042416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46A0D7-9A53-434E-B1CC-6C1383C33E2F}"/>
              </a:ext>
            </a:extLst>
          </p:cNvPr>
          <p:cNvSpPr/>
          <p:nvPr/>
        </p:nvSpPr>
        <p:spPr>
          <a:xfrm>
            <a:off x="6019800" y="3615577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ECDDF0-BF0A-47B0-81E6-96F334E7E193}"/>
              </a:ext>
            </a:extLst>
          </p:cNvPr>
          <p:cNvSpPr/>
          <p:nvPr/>
        </p:nvSpPr>
        <p:spPr>
          <a:xfrm>
            <a:off x="6019800" y="4025262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cá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44" name="Picture 11" descr="C:\Users\HuyTran\Desktop\WPF project\personal_info.png">
            <a:extLst>
              <a:ext uri="{FF2B5EF4-FFF2-40B4-BE49-F238E27FC236}">
                <a16:creationId xmlns:a16="http://schemas.microsoft.com/office/drawing/2014/main" id="{EECA5767-0FD1-45DB-9D6E-56D6067F6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94" y="879472"/>
            <a:ext cx="495744" cy="50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02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8" name="Picture 12" descr="C:\Users\HuyTran\Desktop\WPF project\emplyee.png">
            <a:extLst>
              <a:ext uri="{FF2B5EF4-FFF2-40B4-BE49-F238E27FC236}">
                <a16:creationId xmlns:a16="http://schemas.microsoft.com/office/drawing/2014/main" id="{E32E6BA6-2B0A-46A0-B770-0E9B9AB54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64579"/>
              </p:ext>
            </p:extLst>
          </p:nvPr>
        </p:nvGraphicFramePr>
        <p:xfrm>
          <a:off x="532704" y="144780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vụ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0234523464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233477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HuyTran\Desktop\WPF project\Paul_Circle.png">
            <a:extLst>
              <a:ext uri="{FF2B5EF4-FFF2-40B4-BE49-F238E27FC236}">
                <a16:creationId xmlns:a16="http://schemas.microsoft.com/office/drawing/2014/main" id="{9D463E07-0A4D-4B8D-850A-7D52CDDF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369712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476" y="2657750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038" y="2657750"/>
            <a:ext cx="304800" cy="3048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B449C4B-3DC7-4901-B916-CCCF6A1D78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476" y="3962400"/>
            <a:ext cx="304800" cy="3048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70DBA95-004C-4BF8-B2E3-D3C29FBF55C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038" y="39624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9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Thêm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mới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0" name="Picture 12" descr="C:\Users\HuyTran\Desktop\WPF project\emplyee.png">
            <a:extLst>
              <a:ext uri="{FF2B5EF4-FFF2-40B4-BE49-F238E27FC236}">
                <a16:creationId xmlns:a16="http://schemas.microsoft.com/office/drawing/2014/main" id="{3CC5700F-22E8-4347-B889-B0C8F022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500394" y="35314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EA9192-45FB-471A-8F44-C1E1216F91C9}"/>
              </a:ext>
            </a:extLst>
          </p:cNvPr>
          <p:cNvSpPr txBox="1"/>
          <p:nvPr/>
        </p:nvSpPr>
        <p:spPr>
          <a:xfrm>
            <a:off x="500394" y="39795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FFB88C-E681-4ACD-BFA4-056A082BD285}"/>
              </a:ext>
            </a:extLst>
          </p:cNvPr>
          <p:cNvSpPr txBox="1"/>
          <p:nvPr/>
        </p:nvSpPr>
        <p:spPr>
          <a:xfrm>
            <a:off x="500394" y="439781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12D2A8-F0C3-43C6-9E94-27A5CC75E4F6}"/>
              </a:ext>
            </a:extLst>
          </p:cNvPr>
          <p:cNvSpPr txBox="1"/>
          <p:nvPr/>
        </p:nvSpPr>
        <p:spPr>
          <a:xfrm>
            <a:off x="500394" y="481607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76400" y="35314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2D3F3E-82EC-46EE-B892-F49588178DD3}"/>
              </a:ext>
            </a:extLst>
          </p:cNvPr>
          <p:cNvSpPr/>
          <p:nvPr/>
        </p:nvSpPr>
        <p:spPr>
          <a:xfrm>
            <a:off x="1676400" y="396240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2D5ACD-C5C6-48D1-BF6C-B2C1BCD7410F}"/>
              </a:ext>
            </a:extLst>
          </p:cNvPr>
          <p:cNvSpPr/>
          <p:nvPr/>
        </p:nvSpPr>
        <p:spPr>
          <a:xfrm>
            <a:off x="1676400" y="437208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1405096-503D-49E1-9204-0034C948B4D5}"/>
              </a:ext>
            </a:extLst>
          </p:cNvPr>
          <p:cNvSpPr/>
          <p:nvPr/>
        </p:nvSpPr>
        <p:spPr>
          <a:xfrm>
            <a:off x="1676400" y="47817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490A08-29E0-4571-9E90-06F47C84DC9B}"/>
              </a:ext>
            </a:extLst>
          </p:cNvPr>
          <p:cNvSpPr txBox="1"/>
          <p:nvPr/>
        </p:nvSpPr>
        <p:spPr>
          <a:xfrm>
            <a:off x="487531" y="30890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234CCF-F0D4-4828-A7E0-AD8DBE9D5157}"/>
              </a:ext>
            </a:extLst>
          </p:cNvPr>
          <p:cNvSpPr/>
          <p:nvPr/>
        </p:nvSpPr>
        <p:spPr>
          <a:xfrm>
            <a:off x="1663537" y="308909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Chức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vụ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96000" y="393884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803AD18-415E-4067-8241-BA7F4157E4B7}"/>
              </a:ext>
            </a:extLst>
          </p:cNvPr>
          <p:cNvSpPr/>
          <p:nvPr/>
        </p:nvSpPr>
        <p:spPr>
          <a:xfrm rot="10800000">
            <a:off x="8829825" y="398798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1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Thay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đổi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Thay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đổi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0" name="Picture 12" descr="C:\Users\HuyTran\Desktop\WPF project\emplyee.png">
            <a:extLst>
              <a:ext uri="{FF2B5EF4-FFF2-40B4-BE49-F238E27FC236}">
                <a16:creationId xmlns:a16="http://schemas.microsoft.com/office/drawing/2014/main" id="{3CC5700F-22E8-4347-B889-B0C8F022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D964AA7-CD87-4C30-A4ED-2BC00993283D}"/>
              </a:ext>
            </a:extLst>
          </p:cNvPr>
          <p:cNvSpPr txBox="1"/>
          <p:nvPr/>
        </p:nvSpPr>
        <p:spPr>
          <a:xfrm>
            <a:off x="500394" y="35314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692BE7-D83C-4B93-96A4-9FA89652ECCB}"/>
              </a:ext>
            </a:extLst>
          </p:cNvPr>
          <p:cNvSpPr txBox="1"/>
          <p:nvPr/>
        </p:nvSpPr>
        <p:spPr>
          <a:xfrm>
            <a:off x="500394" y="39795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E5C02B-398B-4055-9ED4-CEF690C185A1}"/>
              </a:ext>
            </a:extLst>
          </p:cNvPr>
          <p:cNvSpPr txBox="1"/>
          <p:nvPr/>
        </p:nvSpPr>
        <p:spPr>
          <a:xfrm>
            <a:off x="500394" y="439781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161E90-1933-42AF-8106-FC23F6868519}"/>
              </a:ext>
            </a:extLst>
          </p:cNvPr>
          <p:cNvSpPr txBox="1"/>
          <p:nvPr/>
        </p:nvSpPr>
        <p:spPr>
          <a:xfrm>
            <a:off x="500394" y="481607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863D23-4FFC-40D8-B6E9-AF12F6EDB3F3}"/>
              </a:ext>
            </a:extLst>
          </p:cNvPr>
          <p:cNvSpPr/>
          <p:nvPr/>
        </p:nvSpPr>
        <p:spPr>
          <a:xfrm>
            <a:off x="1676400" y="35314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0EA41F-1CC2-448B-A66A-AD22E59B54FE}"/>
              </a:ext>
            </a:extLst>
          </p:cNvPr>
          <p:cNvSpPr/>
          <p:nvPr/>
        </p:nvSpPr>
        <p:spPr>
          <a:xfrm>
            <a:off x="1676400" y="396240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6085CB-FC1D-422C-9828-EB9F9BCE9C83}"/>
              </a:ext>
            </a:extLst>
          </p:cNvPr>
          <p:cNvSpPr/>
          <p:nvPr/>
        </p:nvSpPr>
        <p:spPr>
          <a:xfrm>
            <a:off x="1676400" y="437208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497FB9B-5D1B-4A6C-B735-13DB9072AE41}"/>
              </a:ext>
            </a:extLst>
          </p:cNvPr>
          <p:cNvSpPr/>
          <p:nvPr/>
        </p:nvSpPr>
        <p:spPr>
          <a:xfrm>
            <a:off x="1676400" y="47817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4E32E2-8FA3-40F3-B044-2465D64AEEAE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ACEE0E-1EED-4664-8C74-A01883731E3A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1CDD4BD-BE8A-4397-9195-C689D2E3B8E4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3821D52-F263-4CDF-A590-27650ED3F722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431FB73-103A-4074-BF97-C645133A57A3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398C209-16AC-4BF1-9602-F03C420337F6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57A79A-682E-43DD-96D0-4135E5E5C3E8}"/>
              </a:ext>
            </a:extLst>
          </p:cNvPr>
          <p:cNvSpPr txBox="1"/>
          <p:nvPr/>
        </p:nvSpPr>
        <p:spPr>
          <a:xfrm>
            <a:off x="487531" y="30890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0767A87-C8BA-4E57-B6D8-3924C9E7C35D}"/>
              </a:ext>
            </a:extLst>
          </p:cNvPr>
          <p:cNvSpPr/>
          <p:nvPr/>
        </p:nvSpPr>
        <p:spPr>
          <a:xfrm>
            <a:off x="1663537" y="3089094"/>
            <a:ext cx="2780820" cy="261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901380-5073-48D7-8286-7A24B8B07C62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Chức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vụ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4A59E57-2973-41BD-A52B-F762C78C2DE7}"/>
              </a:ext>
            </a:extLst>
          </p:cNvPr>
          <p:cNvSpPr/>
          <p:nvPr/>
        </p:nvSpPr>
        <p:spPr>
          <a:xfrm>
            <a:off x="6096000" y="393884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endParaRPr lang="en-US" dirty="0">
              <a:latin typeface="+mj-lt"/>
            </a:endParaRP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93E1B32A-AC57-4830-9B8F-22515F6148D6}"/>
              </a:ext>
            </a:extLst>
          </p:cNvPr>
          <p:cNvSpPr/>
          <p:nvPr/>
        </p:nvSpPr>
        <p:spPr>
          <a:xfrm rot="10800000">
            <a:off x="8829825" y="398798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EA6452-F2A8-452F-8743-05E670A28A95}"/>
              </a:ext>
            </a:extLst>
          </p:cNvPr>
          <p:cNvSpPr txBox="1"/>
          <p:nvPr/>
        </p:nvSpPr>
        <p:spPr>
          <a:xfrm>
            <a:off x="5257800" y="2509319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+mj-lt"/>
              </a:rPr>
              <a:t>Thay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đổi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mật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khẩu</a:t>
            </a:r>
            <a:endParaRPr lang="en-US" sz="1200" b="1" dirty="0">
              <a:latin typeface="+mj-lt"/>
            </a:endParaRPr>
          </a:p>
          <a:p>
            <a:pPr algn="ctr"/>
            <a:r>
              <a:rPr lang="en-US" sz="1200" dirty="0">
                <a:latin typeface="+mj-lt"/>
              </a:rPr>
              <a:t>(</a:t>
            </a:r>
            <a:r>
              <a:rPr lang="en-US" sz="1200" dirty="0" err="1">
                <a:latin typeface="+mj-lt"/>
              </a:rPr>
              <a:t>Để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trống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nếu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muốn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đổi</a:t>
            </a:r>
            <a:r>
              <a:rPr lang="en-US" sz="12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526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291872"/>
              </p:ext>
            </p:extLst>
          </p:nvPr>
        </p:nvGraphicFramePr>
        <p:xfrm>
          <a:off x="532704" y="190500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Loại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mua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vào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bán</a:t>
                      </a:r>
                      <a:r>
                        <a:rPr lang="en-US" sz="1200" dirty="0"/>
                        <a:t> ra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Dược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liệu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Cao </a:t>
                      </a:r>
                      <a:r>
                        <a:rPr lang="en-US" sz="1200" dirty="0" err="1"/>
                        <a:t>đơn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8,500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801" y="3122310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229" y="3122310"/>
            <a:ext cx="304800" cy="304800"/>
          </a:xfrm>
          <a:prstGeom prst="rect">
            <a:avLst/>
          </a:prstGeom>
        </p:spPr>
      </p:pic>
      <p:pic>
        <p:nvPicPr>
          <p:cNvPr id="14" name="Picture 9" descr="C:\Users\HuyTran\Desktop\WPF project\Pharmacy\Pharmacy_R1\Pharmacy\Pharmacy\Resource\Icons\app icon.png">
            <a:extLst>
              <a:ext uri="{FF2B5EF4-FFF2-40B4-BE49-F238E27FC236}">
                <a16:creationId xmlns:a16="http://schemas.microsoft.com/office/drawing/2014/main" id="{CACD43A6-57CE-47C9-8F09-7F7EC425A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52" y="904203"/>
            <a:ext cx="404648" cy="4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527A43-286D-4434-8089-15E488E7825B}"/>
              </a:ext>
            </a:extLst>
          </p:cNvPr>
          <p:cNvSpPr txBox="1"/>
          <p:nvPr/>
        </p:nvSpPr>
        <p:spPr>
          <a:xfrm>
            <a:off x="6467038" y="1545099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 </a:t>
            </a:r>
            <a:r>
              <a:rPr lang="en-US" dirty="0" err="1">
                <a:sym typeface="Wingdings" panose="05000000000000000000" pitchFamily="2" charset="2"/>
              </a:rPr>
              <a:t>Dược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liệu</a:t>
            </a:r>
            <a:r>
              <a:rPr lang="en-US" dirty="0">
                <a:sym typeface="Wingdings" panose="05000000000000000000" pitchFamily="2" charset="2"/>
              </a:rPr>
              <a:t>     Cao </a:t>
            </a:r>
            <a:r>
              <a:rPr lang="en-US" dirty="0" err="1">
                <a:sym typeface="Wingdings" panose="05000000000000000000" pitchFamily="2" charset="2"/>
              </a:rPr>
              <a:t>đơn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4943038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050" name="Picture 2" descr="IRSATIM 150">
            <a:extLst>
              <a:ext uri="{FF2B5EF4-FFF2-40B4-BE49-F238E27FC236}">
                <a16:creationId xmlns:a16="http://schemas.microsoft.com/office/drawing/2014/main" id="{0B22A803-B8F8-409E-B9C0-2A6C123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23436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uốc Agimstan 40mg hộp 28 viên-Nhà thuốc An Khang">
            <a:extLst>
              <a:ext uri="{FF2B5EF4-FFF2-40B4-BE49-F238E27FC236}">
                <a16:creationId xmlns:a16="http://schemas.microsoft.com/office/drawing/2014/main" id="{8CC3E845-808D-43A8-8218-72D143CF1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1349" b="96574" l="1857" r="97000">
                        <a14:foregroundMark x1="21571" y1="31049" x2="21571" y2="31049"/>
                        <a14:foregroundMark x1="36571" y1="30193" x2="36571" y2="30193"/>
                        <a14:foregroundMark x1="47714" y1="28051" x2="47714" y2="28051"/>
                        <a14:foregroundMark x1="47714" y1="25482" x2="47714" y2="25482"/>
                        <a14:foregroundMark x1="44714" y1="25268" x2="44714" y2="25268"/>
                        <a14:foregroundMark x1="38286" y1="25268" x2="38286" y2="25268"/>
                        <a14:foregroundMark x1="33571" y1="25482" x2="33571" y2="25482"/>
                        <a14:foregroundMark x1="27714" y1="26981" x2="27714" y2="26981"/>
                        <a14:foregroundMark x1="18857" y1="29336" x2="18857" y2="29336"/>
                        <a14:foregroundMark x1="12571" y1="31692" x2="12571" y2="31692"/>
                        <a14:foregroundMark x1="8429" y1="30621" x2="8429" y2="30621"/>
                        <a14:foregroundMark x1="6286" y1="30835" x2="6286" y2="30835"/>
                        <a14:foregroundMark x1="5857" y1="30835" x2="5857" y2="30835"/>
                        <a14:foregroundMark x1="5429" y1="30193" x2="5429" y2="30193"/>
                        <a14:foregroundMark x1="8857" y1="29764" x2="8857" y2="29764"/>
                        <a14:foregroundMark x1="50571" y1="23983" x2="50571" y2="23983"/>
                        <a14:foregroundMark x1="56429" y1="23126" x2="56429" y2="23126"/>
                        <a14:foregroundMark x1="58000" y1="22484" x2="58000" y2="22484"/>
                        <a14:foregroundMark x1="58000" y1="21413" x2="58000" y2="21413"/>
                        <a14:foregroundMark x1="55714" y1="20557" x2="55714" y2="20557"/>
                        <a14:foregroundMark x1="57143" y1="21413" x2="57143" y2="21413"/>
                        <a14:foregroundMark x1="51429" y1="21413" x2="51429" y2="21413"/>
                        <a14:foregroundMark x1="47000" y1="22270" x2="47000" y2="22270"/>
                        <a14:foregroundMark x1="63857" y1="75803" x2="63857" y2="75803"/>
                        <a14:foregroundMark x1="65714" y1="75375" x2="65714" y2="75375"/>
                        <a14:foregroundMark x1="65000" y1="74304" x2="65000" y2="74304"/>
                        <a14:foregroundMark x1="65714" y1="74304" x2="65714" y2="74304"/>
                        <a14:foregroundMark x1="62571" y1="75589" x2="62571" y2="75589"/>
                        <a14:foregroundMark x1="63429" y1="75161" x2="63429" y2="75161"/>
                        <a14:foregroundMark x1="76429" y1="73019" x2="76429" y2="73019"/>
                        <a14:foregroundMark x1="79714" y1="70236" x2="79714" y2="70236"/>
                        <a14:foregroundMark x1="78000" y1="70236" x2="78429" y2="70450"/>
                        <a14:foregroundMark x1="81429" y1="70878" x2="81429" y2="70878"/>
                        <a14:foregroundMark x1="81429" y1="70878" x2="81429" y2="70878"/>
                        <a14:foregroundMark x1="82571" y1="72591" x2="82571" y2="72591"/>
                        <a14:foregroundMark x1="84000" y1="74304" x2="84286" y2="74518"/>
                        <a14:foregroundMark x1="86857" y1="76231" x2="87143" y2="76445"/>
                        <a14:foregroundMark x1="88429" y1="77730" x2="88571" y2="77730"/>
                        <a14:foregroundMark x1="35429" y1="23983" x2="30000" y2="24625"/>
                        <a14:foregroundMark x1="32714" y1="25054" x2="14714" y2="27409"/>
                        <a14:foregroundMark x1="20286" y1="25910" x2="8429" y2="29764"/>
                        <a14:foregroundMark x1="8857" y1="28480" x2="19286" y2="26338"/>
                        <a14:foregroundMark x1="6143" y1="28908" x2="4571" y2="28694"/>
                        <a14:foregroundMark x1="5286" y1="30193" x2="4000" y2="28908"/>
                        <a14:foregroundMark x1="7429" y1="28694" x2="54857" y2="22912"/>
                        <a14:foregroundMark x1="47000" y1="22484" x2="55714" y2="21627"/>
                        <a14:foregroundMark x1="54714" y1="21627" x2="44429" y2="22270"/>
                        <a14:foregroundMark x1="43429" y1="22056" x2="43429" y2="22056"/>
                        <a14:foregroundMark x1="42429" y1="22912" x2="42429" y2="22912"/>
                        <a14:foregroundMark x1="58286" y1="23340" x2="58286" y2="23340"/>
                        <a14:foregroundMark x1="59429" y1="23983" x2="59429" y2="23983"/>
                        <a14:foregroundMark x1="59857" y1="24839" x2="59857" y2="24839"/>
                        <a14:foregroundMark x1="60286" y1="25910" x2="60286" y2="259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82" y="4035962"/>
            <a:ext cx="1260356" cy="84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534341-FDAB-4EA1-B766-C4F78F46443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543" y="3082232"/>
            <a:ext cx="384956" cy="38495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BC60C21-8910-44A3-B261-05905A0D8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173" y="4419600"/>
            <a:ext cx="304800" cy="3048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DC1081C-99D0-458D-8456-D8E354B8D2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601" y="4419600"/>
            <a:ext cx="304800" cy="304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28B8773-6599-40B2-A948-FB508819A2D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915" y="4379522"/>
            <a:ext cx="384956" cy="38495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4C571D8-0DDB-4F4B-BBA7-A0D299C6EF88}"/>
              </a:ext>
            </a:extLst>
          </p:cNvPr>
          <p:cNvGrpSpPr/>
          <p:nvPr/>
        </p:nvGrpSpPr>
        <p:grpSpPr>
          <a:xfrm>
            <a:off x="4648200" y="6324600"/>
            <a:ext cx="2362200" cy="358165"/>
            <a:chOff x="4648200" y="6324600"/>
            <a:chExt cx="2362200" cy="35816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810A6DA-7C4B-4959-8B3E-0CB0AE15AD7D}"/>
                </a:ext>
              </a:extLst>
            </p:cNvPr>
            <p:cNvSpPr/>
            <p:nvPr/>
          </p:nvSpPr>
          <p:spPr>
            <a:xfrm>
              <a:off x="4648200" y="6324600"/>
              <a:ext cx="2362200" cy="358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+mj-lt"/>
                </a:rPr>
                <a:t>In </a:t>
              </a:r>
              <a:r>
                <a:rPr lang="en-US" dirty="0" err="1">
                  <a:latin typeface="+mj-lt"/>
                </a:rPr>
                <a:t>danh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sách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thuốc</a:t>
              </a:r>
              <a:endParaRPr lang="en-US" dirty="0">
                <a:latin typeface="+mj-lt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9E3ED2E-3D65-4507-8FEA-641F02549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086" y="6374785"/>
              <a:ext cx="263732" cy="263732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77519E5-1850-44A0-895E-518F426F29A6}"/>
              </a:ext>
            </a:extLst>
          </p:cNvPr>
          <p:cNvGrpSpPr/>
          <p:nvPr/>
        </p:nvGrpSpPr>
        <p:grpSpPr>
          <a:xfrm>
            <a:off x="536538" y="6324600"/>
            <a:ext cx="1825662" cy="358165"/>
            <a:chOff x="536538" y="6324600"/>
            <a:chExt cx="1825662" cy="35816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298A6E1-59A0-477C-8D1D-C2C4E2AF6905}"/>
                </a:ext>
              </a:extLst>
            </p:cNvPr>
            <p:cNvSpPr/>
            <p:nvPr/>
          </p:nvSpPr>
          <p:spPr>
            <a:xfrm>
              <a:off x="536538" y="6324600"/>
              <a:ext cx="1825662" cy="35816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+mj-lt"/>
                </a:rPr>
                <a:t>Nhập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từ</a:t>
              </a:r>
              <a:r>
                <a:rPr lang="en-US" dirty="0">
                  <a:latin typeface="+mj-lt"/>
                </a:rPr>
                <a:t> Excel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DFBF82F-6D9F-4652-B29D-D8A47C763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352" y="6361158"/>
              <a:ext cx="285048" cy="285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072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Thêm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mới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509203" y="395866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EA9BE8-A44E-409B-80DF-D0657D91E1A5}"/>
              </a:ext>
            </a:extLst>
          </p:cNvPr>
          <p:cNvSpPr txBox="1"/>
          <p:nvPr/>
        </p:nvSpPr>
        <p:spPr>
          <a:xfrm>
            <a:off x="509203" y="437692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vị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tính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EA9192-45FB-471A-8F44-C1E1216F91C9}"/>
              </a:ext>
            </a:extLst>
          </p:cNvPr>
          <p:cNvSpPr txBox="1"/>
          <p:nvPr/>
        </p:nvSpPr>
        <p:spPr>
          <a:xfrm>
            <a:off x="509203" y="479518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85209" y="395866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Cao </a:t>
            </a:r>
            <a:r>
              <a:rPr lang="en-US" sz="1400" dirty="0" err="1">
                <a:latin typeface="+mj-lt"/>
              </a:rPr>
              <a:t>đơn</a:t>
            </a:r>
            <a:endParaRPr lang="en-US" sz="1400" dirty="0"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774104E-E37A-4AB6-A124-5F75D98C5FCA}"/>
              </a:ext>
            </a:extLst>
          </p:cNvPr>
          <p:cNvSpPr/>
          <p:nvPr/>
        </p:nvSpPr>
        <p:spPr>
          <a:xfrm>
            <a:off x="1685209" y="436834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2D3F3E-82EC-46EE-B892-F49588178DD3}"/>
              </a:ext>
            </a:extLst>
          </p:cNvPr>
          <p:cNvSpPr/>
          <p:nvPr/>
        </p:nvSpPr>
        <p:spPr>
          <a:xfrm>
            <a:off x="1685209" y="477803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vào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bán</a:t>
            </a:r>
            <a:r>
              <a:rPr lang="en-US" sz="1200" dirty="0">
                <a:latin typeface="+mj-lt"/>
              </a:rPr>
              <a:t> ra:*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490A08-29E0-4571-9E90-06F47C84DC9B}"/>
              </a:ext>
            </a:extLst>
          </p:cNvPr>
          <p:cNvSpPr txBox="1"/>
          <p:nvPr/>
        </p:nvSpPr>
        <p:spPr>
          <a:xfrm>
            <a:off x="496340" y="351628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234CCF-F0D4-4828-A7E0-AD8DBE9D5157}"/>
              </a:ext>
            </a:extLst>
          </p:cNvPr>
          <p:cNvSpPr/>
          <p:nvPr/>
        </p:nvSpPr>
        <p:spPr>
          <a:xfrm>
            <a:off x="1672346" y="351628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96000" y="3938844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803AD18-415E-4067-8241-BA7F4157E4B7}"/>
              </a:ext>
            </a:extLst>
          </p:cNvPr>
          <p:cNvSpPr/>
          <p:nvPr/>
        </p:nvSpPr>
        <p:spPr>
          <a:xfrm rot="10800000">
            <a:off x="4220435" y="4012082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:a16="http://schemas.microsoft.com/office/drawing/2014/main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A17C4DDD-5D38-458A-9FE1-F65258238692}"/>
              </a:ext>
            </a:extLst>
          </p:cNvPr>
          <p:cNvSpPr/>
          <p:nvPr/>
        </p:nvSpPr>
        <p:spPr>
          <a:xfrm rot="10800000">
            <a:off x="4220435" y="4433696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A556C7D-71AD-4CAC-BB13-403C446E0B68}"/>
              </a:ext>
            </a:extLst>
          </p:cNvPr>
          <p:cNvSpPr/>
          <p:nvPr/>
        </p:nvSpPr>
        <p:spPr>
          <a:xfrm rot="10800000">
            <a:off x="4220435" y="4832993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9" descr="C:\Users\HuyTran\Desktop\WPF project\Pharmacy\Pharmacy_R1\Pharmacy\Pharmacy\Resource\Icons\app icon.png">
            <a:extLst>
              <a:ext uri="{FF2B5EF4-FFF2-40B4-BE49-F238E27FC236}">
                <a16:creationId xmlns:a16="http://schemas.microsoft.com/office/drawing/2014/main" id="{179575E9-41FF-4593-96FC-A5A1FB036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52" y="904203"/>
            <a:ext cx="404648" cy="4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A832293-C24C-4491-B0AD-5CEC4FE04AF0}"/>
              </a:ext>
            </a:extLst>
          </p:cNvPr>
          <p:cNvSpPr txBox="1"/>
          <p:nvPr/>
        </p:nvSpPr>
        <p:spPr>
          <a:xfrm>
            <a:off x="487531" y="308492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3ABEAB-3294-49C2-A3C6-83F58CE9BABD}"/>
              </a:ext>
            </a:extLst>
          </p:cNvPr>
          <p:cNvSpPr/>
          <p:nvPr/>
        </p:nvSpPr>
        <p:spPr>
          <a:xfrm>
            <a:off x="1663537" y="3084926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169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/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Chỉnh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286916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vào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287425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bán</a:t>
            </a:r>
            <a:r>
              <a:rPr lang="en-US" sz="1200" dirty="0">
                <a:latin typeface="+mj-lt"/>
              </a:rPr>
              <a:t> ra:*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2860586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270271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648200" y="3727400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96000" y="3710245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:a16="http://schemas.microsoft.com/office/drawing/2014/main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9" descr="C:\Users\HuyTran\Desktop\WPF project\Pharmacy\Pharmacy_R1\Pharmacy\Pharmacy\Resource\Icons\app icon.png">
            <a:extLst>
              <a:ext uri="{FF2B5EF4-FFF2-40B4-BE49-F238E27FC236}">
                <a16:creationId xmlns:a16="http://schemas.microsoft.com/office/drawing/2014/main" id="{0895ED1A-BEEE-4F68-A6F5-DDC2D0424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52" y="904203"/>
            <a:ext cx="404648" cy="4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3273492-29A5-4F53-AF89-8C22E6508DF3}"/>
              </a:ext>
            </a:extLst>
          </p:cNvPr>
          <p:cNvSpPr txBox="1"/>
          <p:nvPr/>
        </p:nvSpPr>
        <p:spPr>
          <a:xfrm>
            <a:off x="509203" y="373006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7AEADD-660D-4717-BED0-43ACC7DD3ECA}"/>
              </a:ext>
            </a:extLst>
          </p:cNvPr>
          <p:cNvSpPr txBox="1"/>
          <p:nvPr/>
        </p:nvSpPr>
        <p:spPr>
          <a:xfrm>
            <a:off x="509203" y="414832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vị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tính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2FA212-3A2F-4976-9D7A-B6AC7D04F42E}"/>
              </a:ext>
            </a:extLst>
          </p:cNvPr>
          <p:cNvSpPr txBox="1"/>
          <p:nvPr/>
        </p:nvSpPr>
        <p:spPr>
          <a:xfrm>
            <a:off x="509203" y="456658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8FA033B-894B-4801-B9D5-801552CDFA84}"/>
              </a:ext>
            </a:extLst>
          </p:cNvPr>
          <p:cNvSpPr/>
          <p:nvPr/>
        </p:nvSpPr>
        <p:spPr>
          <a:xfrm>
            <a:off x="1685209" y="373006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Cao </a:t>
            </a:r>
            <a:r>
              <a:rPr lang="en-US" sz="1400" dirty="0" err="1">
                <a:latin typeface="+mj-lt"/>
              </a:rPr>
              <a:t>đơn</a:t>
            </a:r>
            <a:endParaRPr lang="en-US" sz="1400" dirty="0"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B5DF37-D162-478C-956B-ED34F0B6D920}"/>
              </a:ext>
            </a:extLst>
          </p:cNvPr>
          <p:cNvSpPr/>
          <p:nvPr/>
        </p:nvSpPr>
        <p:spPr>
          <a:xfrm>
            <a:off x="1685209" y="413975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4E8DF8-4829-48F2-A0E9-44485C9A2113}"/>
              </a:ext>
            </a:extLst>
          </p:cNvPr>
          <p:cNvSpPr/>
          <p:nvPr/>
        </p:nvSpPr>
        <p:spPr>
          <a:xfrm>
            <a:off x="1685209" y="454943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8687E5-4CCB-4D7D-9D08-36226DD1A8F7}"/>
              </a:ext>
            </a:extLst>
          </p:cNvPr>
          <p:cNvSpPr txBox="1"/>
          <p:nvPr/>
        </p:nvSpPr>
        <p:spPr>
          <a:xfrm>
            <a:off x="496340" y="328769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E7C3C02-1A44-485D-902E-170431AB88B9}"/>
              </a:ext>
            </a:extLst>
          </p:cNvPr>
          <p:cNvSpPr/>
          <p:nvPr/>
        </p:nvSpPr>
        <p:spPr>
          <a:xfrm>
            <a:off x="1672346" y="328769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4E65350F-8A8E-4637-83DE-8DDE738A5518}"/>
              </a:ext>
            </a:extLst>
          </p:cNvPr>
          <p:cNvSpPr/>
          <p:nvPr/>
        </p:nvSpPr>
        <p:spPr>
          <a:xfrm rot="10800000">
            <a:off x="4220435" y="3783483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24EA7224-A6D5-4D23-9653-B772ADE6266D}"/>
              </a:ext>
            </a:extLst>
          </p:cNvPr>
          <p:cNvSpPr/>
          <p:nvPr/>
        </p:nvSpPr>
        <p:spPr>
          <a:xfrm rot="10800000">
            <a:off x="4220435" y="420509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BF5508BF-D8E1-46AE-92B0-7ACEE67E1ED6}"/>
              </a:ext>
            </a:extLst>
          </p:cNvPr>
          <p:cNvSpPr/>
          <p:nvPr/>
        </p:nvSpPr>
        <p:spPr>
          <a:xfrm rot="10800000">
            <a:off x="4220435" y="4604394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8C4ECB-2FDE-48A7-8E03-65E381A9A1CA}"/>
              </a:ext>
            </a:extLst>
          </p:cNvPr>
          <p:cNvSpPr txBox="1"/>
          <p:nvPr/>
        </p:nvSpPr>
        <p:spPr>
          <a:xfrm>
            <a:off x="487531" y="285632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85FB4A0-DEDD-4BCA-8D5A-45B2F19BE95B}"/>
              </a:ext>
            </a:extLst>
          </p:cNvPr>
          <p:cNvSpPr/>
          <p:nvPr/>
        </p:nvSpPr>
        <p:spPr>
          <a:xfrm>
            <a:off x="1663537" y="2856327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2BBD02BB-053D-450E-BC1A-531530C97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357705"/>
              </p:ext>
            </p:extLst>
          </p:nvPr>
        </p:nvGraphicFramePr>
        <p:xfrm>
          <a:off x="609600" y="5439314"/>
          <a:ext cx="83820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2013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Ngày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sử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dụng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20131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20131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6E5C6BD5-A2A3-45E6-B1BA-86A0FC1C32E9}"/>
              </a:ext>
            </a:extLst>
          </p:cNvPr>
          <p:cNvSpPr txBox="1"/>
          <p:nvPr/>
        </p:nvSpPr>
        <p:spPr>
          <a:xfrm>
            <a:off x="487531" y="509575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Thông</a:t>
            </a:r>
            <a:r>
              <a:rPr lang="en-US" sz="1200" dirty="0">
                <a:latin typeface="+mj-lt"/>
              </a:rPr>
              <a:t> tin </a:t>
            </a:r>
            <a:r>
              <a:rPr lang="en-US" sz="1200" dirty="0" err="1">
                <a:latin typeface="+mj-lt"/>
              </a:rPr>
              <a:t>kho</a:t>
            </a:r>
            <a:r>
              <a:rPr lang="en-US" sz="12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6148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4236</TotalTime>
  <Words>1344</Words>
  <Application>Microsoft Office PowerPoint</Application>
  <PresentationFormat>On-screen Show (4:3)</PresentationFormat>
  <Paragraphs>472</Paragraphs>
  <Slides>25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Bahnschrift Light Condensed</vt:lpstr>
      <vt:lpstr>Bahnschrift SemiCondensed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Nguyen Ba Phuoc Tran</cp:lastModifiedBy>
  <cp:revision>120</cp:revision>
  <dcterms:created xsi:type="dcterms:W3CDTF">2020-11-08T11:20:53Z</dcterms:created>
  <dcterms:modified xsi:type="dcterms:W3CDTF">2020-12-08T18:45:13Z</dcterms:modified>
</cp:coreProperties>
</file>