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98" y="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E_TITLE_SHAPE"/>
          <p:cNvSpPr/>
          <p:nvPr/>
        </p:nvSpPr>
        <p:spPr>
          <a:xfrm>
            <a:off x="0" y="2384981"/>
            <a:ext cx="12192000" cy="18060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2800" b="1">
                <a:solidFill>
                  <a:srgbClr val="FFFFFF"/>
                </a:solidFill>
                <a:latin typeface="Calibri"/>
              </a:rPr>
              <a:t>Title</a:t>
            </a:r>
          </a:p>
        </p:txBody>
      </p:sp>
      <p:sp>
        <p:nvSpPr>
          <p:cNvPr id="3" name="SLIDE_INFO">
            <a:extLst>
              <a:ext uri="{FF2B5EF4-FFF2-40B4-BE49-F238E27FC236}">
                <a16:creationId xmlns:a16="http://schemas.microsoft.com/office/drawing/2014/main" id="{C47863BF-D387-BFC0-A52D-86B8FB8B557D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"title_slide"}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704850"/>
          <a:ext cx="12192000" cy="3424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8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8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782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59379">
                <a:tc gridSpan="4"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1">
                          <a:solidFill>
                            <a:srgbClr val="000000"/>
                          </a:solidFill>
                          <a:latin typeface="Calibri"/>
                        </a:rPr>
                        <a:t>For Patent Team Use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Invention Number: 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Date Received: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1" i="0">
                          <a:solidFill>
                            <a:srgbClr val="000000"/>
                          </a:solidFill>
                          <a:latin typeface="Calibri"/>
                        </a:rPr>
                        <a:t>Review Decision: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☐ Priority in applying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☐ Incomplete Invention</a:t>
                      </a:r>
                    </a:p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400" b="0" i="0">
                          <a:solidFill>
                            <a:srgbClr val="000000"/>
                          </a:solidFill>
                          <a:latin typeface="Calibri"/>
                        </a:rPr>
                        <a:t>✅</a:t>
                      </a:r>
                      <a:r>
                        <a:rPr sz="1800" b="0" i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sz="1800" b="0">
                          <a:solidFill>
                            <a:srgbClr val="000000"/>
                          </a:solidFill>
                          <a:latin typeface="Calibri"/>
                        </a:rPr>
                        <a:t>Non-publication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714"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Calibri"/>
                        </a:rPr>
                        <a:t>Department: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040404"/>
                          </a:solidFill>
                          <a:latin typeface="Calibri"/>
                        </a:rPr>
                        <a:t>ELE_DEPARTMENT_RUN_SAMPLE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11"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Calibri"/>
                        </a:rPr>
                        <a:t>Project Name: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040404"/>
                          </a:solidFill>
                          <a:latin typeface="Calibri"/>
                        </a:rPr>
                        <a:t>ELE_PROJECTNAME_RUN_SAMPLE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097">
                <a:tc gridSpan="2"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600" b="1" i="0">
                          <a:solidFill>
                            <a:srgbClr val="000000"/>
                          </a:solidFill>
                          <a:latin typeface="Calibri"/>
                        </a:rPr>
                        <a:t>Invention Title: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/>
                      <a:r>
                        <a:rPr sz="1600" b="0">
                          <a:solidFill>
                            <a:srgbClr val="040404"/>
                          </a:solidFill>
                          <a:latin typeface="Calibri"/>
                        </a:rPr>
                        <a:t>ELE_INVENTION_TITLE_RUN_SAMPLE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No.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Inventor’s Full Name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Contribution Rate (%)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Single ID/Employee No.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Employment Status</a:t>
                      </a:r>
                    </a:p>
                    <a:p>
                      <a:pPr marL="0" algn="l">
                        <a:lnSpc>
                          <a:spcPct val="107000"/>
                        </a:lnSpc>
                      </a:pPr>
                      <a:r>
                        <a:rPr sz="1400" b="1">
                          <a:solidFill>
                            <a:srgbClr val="000000"/>
                          </a:solidFill>
                          <a:latin typeface="Calibri"/>
                        </a:rPr>
                        <a:t>(Employee, Dispatcher, Mentor or Contractor)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/>
                      <a:r>
                        <a:rPr sz="1400">
                          <a:solidFill>
                            <a:srgbClr val="040404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1300">
                          <a:solidFill>
                            <a:srgbClr val="040404"/>
                          </a:solidFill>
                          <a:latin typeface="Calibri"/>
                        </a:rPr>
                        <a:t>ELE_INV_NAME_RUN_SAMPLE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</a:pPr>
                      <a:r>
                        <a:rPr sz="1400">
                          <a:solidFill>
                            <a:srgbClr val="040404"/>
                          </a:solidFill>
                          <a:latin typeface="Calibri"/>
                        </a:rPr>
                        <a:t>ELE_CR_RUN_SAMPLE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sz="1400">
                          <a:solidFill>
                            <a:srgbClr val="040404"/>
                          </a:solidFill>
                          <a:latin typeface="Calibri"/>
                        </a:rPr>
                        <a:t>ELE_EM_ID_RUN_SAMPLE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400">
                          <a:solidFill>
                            <a:srgbClr val="040404"/>
                          </a:solidFill>
                          <a:latin typeface="Calibri"/>
                        </a:rPr>
                        <a:t>ELE_EM_STAT_RUN_SAMPLE</a:t>
                      </a:r>
                    </a:p>
                  </a:txBody>
                  <a:tcPr>
                    <a:lnL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82803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7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BASIC INFORMATION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5" name="SLIDE_INFO">
            <a:extLst>
              <a:ext uri="{FF2B5EF4-FFF2-40B4-BE49-F238E27FC236}">
                <a16:creationId xmlns:a16="http://schemas.microsoft.com/office/drawing/2014/main" id="{3EC141AC-DBDA-FDD4-95B9-E59676B81611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basic_info_slide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DISCLOSURE OF INVENTION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Freeform 17"/>
          <p:cNvSpPr txBox="1"/>
          <p:nvPr/>
        </p:nvSpPr>
        <p:spPr>
          <a:xfrm>
            <a:off x="3158490" y="1341169"/>
            <a:ext cx="5737860" cy="1035579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txBody>
          <a:bodyPr wrap="square" lIns="445322" tIns="229108" rIns="445322" bIns="78232" anchor="t">
            <a:spAutoFit/>
          </a:bodyPr>
          <a:lstStyle/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Technical field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Problem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Prior art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Purpose of Invention</a:t>
            </a:r>
          </a:p>
        </p:txBody>
      </p:sp>
      <p:sp>
        <p:nvSpPr>
          <p:cNvPr id="5" name="Freeform 18"/>
          <p:cNvSpPr txBox="1"/>
          <p:nvPr/>
        </p:nvSpPr>
        <p:spPr>
          <a:xfrm>
            <a:off x="3445383" y="1141540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I. BACKGROUND</a:t>
            </a:r>
          </a:p>
        </p:txBody>
      </p:sp>
      <p:sp>
        <p:nvSpPr>
          <p:cNvPr id="6" name="Freeform 19"/>
          <p:cNvSpPr txBox="1"/>
          <p:nvPr/>
        </p:nvSpPr>
        <p:spPr>
          <a:xfrm>
            <a:off x="3158490" y="2849346"/>
            <a:ext cx="5737860" cy="1025343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txBody>
          <a:bodyPr wrap="square" lIns="445322" tIns="229108" rIns="445322" bIns="78232" anchor="t">
            <a:spAutoFit/>
          </a:bodyPr>
          <a:lstStyle/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Summary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Detail Description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Alternatives (Various embodiments)</a:t>
            </a:r>
          </a:p>
          <a:p>
            <a:pPr marL="57150" lvl="1" indent="-57150" algn="l">
              <a:lnSpc>
                <a:spcPct val="90000"/>
              </a:lnSpc>
              <a:buChar char="••"/>
            </a:pPr>
            <a:r>
              <a:rPr sz="1200">
                <a:solidFill>
                  <a:srgbClr val="040404"/>
                </a:solidFill>
                <a:latin typeface="Calibri"/>
              </a:rPr>
              <a:t>Examples (Optional)</a:t>
            </a:r>
          </a:p>
        </p:txBody>
      </p:sp>
      <p:sp>
        <p:nvSpPr>
          <p:cNvPr id="7" name="Freeform 20"/>
          <p:cNvSpPr txBox="1"/>
          <p:nvPr/>
        </p:nvSpPr>
        <p:spPr>
          <a:xfrm>
            <a:off x="3445383" y="2649715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II. DESCRIPTION OF INVENTION</a:t>
            </a:r>
          </a:p>
        </p:txBody>
      </p:sp>
      <p:sp>
        <p:nvSpPr>
          <p:cNvPr id="8" name="Rectangle 21"/>
          <p:cNvSpPr/>
          <p:nvPr/>
        </p:nvSpPr>
        <p:spPr>
          <a:xfrm>
            <a:off x="3158490" y="4234730"/>
            <a:ext cx="5737860" cy="340831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 22"/>
          <p:cNvSpPr txBox="1"/>
          <p:nvPr/>
        </p:nvSpPr>
        <p:spPr>
          <a:xfrm>
            <a:off x="3445383" y="4035100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III. EFFECT</a:t>
            </a:r>
          </a:p>
        </p:txBody>
      </p:sp>
      <p:sp>
        <p:nvSpPr>
          <p:cNvPr id="10" name="Rectangle 23"/>
          <p:cNvSpPr/>
          <p:nvPr/>
        </p:nvSpPr>
        <p:spPr>
          <a:xfrm>
            <a:off x="3158490" y="4856736"/>
            <a:ext cx="5737860" cy="340831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reeform 24"/>
          <p:cNvSpPr txBox="1"/>
          <p:nvPr/>
        </p:nvSpPr>
        <p:spPr>
          <a:xfrm>
            <a:off x="3445383" y="4668528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IV. DETECTABILITY</a:t>
            </a:r>
          </a:p>
        </p:txBody>
      </p:sp>
      <p:sp>
        <p:nvSpPr>
          <p:cNvPr id="12" name="Rectangle 25"/>
          <p:cNvSpPr/>
          <p:nvPr/>
        </p:nvSpPr>
        <p:spPr>
          <a:xfrm>
            <a:off x="3158490" y="5528394"/>
            <a:ext cx="5737860" cy="340831"/>
          </a:xfrm>
          <a:prstGeom prst="rect">
            <a:avLst/>
          </a:prstGeom>
          <a:solidFill>
            <a:srgbClr val="DDEBD6"/>
          </a:solidFill>
          <a:ln w="19050">
            <a:solidFill>
              <a:srgbClr val="6D76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 26"/>
          <p:cNvSpPr txBox="1"/>
          <p:nvPr/>
        </p:nvSpPr>
        <p:spPr>
          <a:xfrm>
            <a:off x="3445383" y="5328765"/>
            <a:ext cx="4016502" cy="399259"/>
          </a:xfrm>
          <a:prstGeom prst="rect">
            <a:avLst/>
          </a:prstGeom>
          <a:solidFill>
            <a:srgbClr val="FFFFFF"/>
          </a:solidFill>
          <a:ln w="19050">
            <a:solidFill>
              <a:srgbClr val="6D7642"/>
            </a:solidFill>
          </a:ln>
        </p:spPr>
        <p:txBody>
          <a:bodyPr wrap="square" lIns="167666" tIns="15852" rIns="167666" bIns="15852" anchor="ctr">
            <a:spAutoFit/>
          </a:bodyPr>
          <a:lstStyle/>
          <a:p>
            <a:pPr algn="l">
              <a:lnSpc>
                <a:spcPct val="90000"/>
              </a:lnSpc>
            </a:pPr>
            <a:r>
              <a:rPr sz="1400" b="1">
                <a:solidFill>
                  <a:srgbClr val="040404"/>
                </a:solidFill>
                <a:latin typeface="Calibri"/>
              </a:rPr>
              <a:t>V. IMPLEMENTATION PLAN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Abbreviation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67663"/>
              </p:ext>
            </p:extLst>
          </p:nvPr>
        </p:nvGraphicFramePr>
        <p:xfrm>
          <a:off x="771525" y="847725"/>
          <a:ext cx="10668000" cy="6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7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0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62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100">
                          <a:solidFill>
                            <a:srgbClr val="1B1B1B"/>
                          </a:solidFill>
                          <a:latin typeface="Calibri"/>
                        </a:rPr>
                        <a:t>Abbreviation</a:t>
                      </a:r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D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100">
                          <a:solidFill>
                            <a:srgbClr val="1B1B1B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2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_INFO">
            <a:extLst>
              <a:ext uri="{FF2B5EF4-FFF2-40B4-BE49-F238E27FC236}">
                <a16:creationId xmlns:a16="http://schemas.microsoft.com/office/drawing/2014/main" id="{A93BBC62-17EE-7676-20BD-BA3D81A286E5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abbreviation_slide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Appendix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922329"/>
              </p:ext>
            </p:extLst>
          </p:nvPr>
        </p:nvGraphicFramePr>
        <p:xfrm>
          <a:off x="771525" y="847725"/>
          <a:ext cx="10668000" cy="634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67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62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100">
                          <a:solidFill>
                            <a:srgbClr val="1B1B1B"/>
                          </a:solidFill>
                          <a:latin typeface="Calibri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D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r>
                        <a:rPr sz="1100">
                          <a:solidFill>
                            <a:srgbClr val="1B1B1B"/>
                          </a:solidFill>
                          <a:latin typeface="Calibri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BD9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621"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just">
                        <a:lnSpc>
                          <a:spcPct val="107000"/>
                        </a:lnSpc>
                      </a:pPr>
                      <a:endParaRPr/>
                    </a:p>
                  </a:txBody>
                  <a:tcPr>
                    <a:lnL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6060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SLIDE_INFO">
            <a:extLst>
              <a:ext uri="{FF2B5EF4-FFF2-40B4-BE49-F238E27FC236}">
                <a16:creationId xmlns:a16="http://schemas.microsoft.com/office/drawing/2014/main" id="{F02A11EC-12E2-F962-D5EA-67D96E878A5D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appendix_slide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I. BACKGROUND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HeaderBox"/>
          <p:cNvSpPr/>
          <p:nvPr/>
        </p:nvSpPr>
        <p:spPr>
          <a:xfrm>
            <a:off x="1" y="704850"/>
            <a:ext cx="1276350" cy="6153150"/>
          </a:xfrm>
          <a:prstGeom prst="rect">
            <a:avLst/>
          </a:prstGeom>
          <a:solidFill>
            <a:srgbClr val="FFFFFF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600" b="1">
                <a:solidFill>
                  <a:srgbClr val="000000"/>
                </a:solidFill>
                <a:latin typeface="Calibri"/>
              </a:rPr>
              <a:t>1. Technical field</a:t>
            </a:r>
          </a:p>
        </p:txBody>
      </p:sp>
      <p:sp>
        <p:nvSpPr>
          <p:cNvPr id="5" name="ContentBox"/>
          <p:cNvSpPr/>
          <p:nvPr/>
        </p:nvSpPr>
        <p:spPr>
          <a:xfrm>
            <a:off x="1276350" y="704850"/>
            <a:ext cx="10915649" cy="6153150"/>
          </a:xfrm>
          <a:prstGeom prst="rect">
            <a:avLst/>
          </a:prstGeom>
          <a:solidFill>
            <a:srgbClr val="FFFFFF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_INFO">
            <a:extLst>
              <a:ext uri="{FF2B5EF4-FFF2-40B4-BE49-F238E27FC236}">
                <a16:creationId xmlns:a16="http://schemas.microsoft.com/office/drawing/2014/main" id="{97A5D21B-B239-CFB2-511C-FE7A3E9BB122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bg_technical_field_slide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I. BACKGROUND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HeaderBox"/>
          <p:cNvSpPr/>
          <p:nvPr/>
        </p:nvSpPr>
        <p:spPr>
          <a:xfrm>
            <a:off x="1" y="704850"/>
            <a:ext cx="1276350" cy="6153150"/>
          </a:xfrm>
          <a:prstGeom prst="rect">
            <a:avLst/>
          </a:prstGeom>
          <a:solidFill>
            <a:srgbClr val="E4E6D6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600" b="1">
                <a:solidFill>
                  <a:srgbClr val="000000"/>
                </a:solidFill>
                <a:latin typeface="Calibri"/>
              </a:rPr>
              <a:t>2. Problem</a:t>
            </a:r>
          </a:p>
        </p:txBody>
      </p:sp>
      <p:sp>
        <p:nvSpPr>
          <p:cNvPr id="5" name="ContentBox"/>
          <p:cNvSpPr/>
          <p:nvPr/>
        </p:nvSpPr>
        <p:spPr>
          <a:xfrm>
            <a:off x="1276350" y="704850"/>
            <a:ext cx="10915649" cy="6153150"/>
          </a:xfrm>
          <a:prstGeom prst="rect">
            <a:avLst/>
          </a:prstGeom>
          <a:solidFill>
            <a:srgbClr val="E4E6D6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SLIDE_INFO">
            <a:extLst>
              <a:ext uri="{FF2B5EF4-FFF2-40B4-BE49-F238E27FC236}">
                <a16:creationId xmlns:a16="http://schemas.microsoft.com/office/drawing/2014/main" id="{651D16DC-B4B8-C329-81EB-9811555FEAD3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bg_problem_field_slide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I. BACKGROUND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HeaderBox"/>
          <p:cNvSpPr/>
          <p:nvPr/>
        </p:nvSpPr>
        <p:spPr>
          <a:xfrm>
            <a:off x="1" y="704850"/>
            <a:ext cx="1276350" cy="6153150"/>
          </a:xfrm>
          <a:prstGeom prst="rect">
            <a:avLst/>
          </a:prstGeom>
          <a:solidFill>
            <a:srgbClr val="FFFFFF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600" b="1">
                <a:solidFill>
                  <a:srgbClr val="000000"/>
                </a:solidFill>
                <a:latin typeface="Calibri"/>
              </a:rPr>
              <a:t>3. Prior art</a:t>
            </a:r>
          </a:p>
        </p:txBody>
      </p:sp>
      <p:sp>
        <p:nvSpPr>
          <p:cNvPr id="5" name="ContentBox"/>
          <p:cNvSpPr/>
          <p:nvPr/>
        </p:nvSpPr>
        <p:spPr>
          <a:xfrm>
            <a:off x="1276350" y="704850"/>
            <a:ext cx="10915649" cy="6153150"/>
          </a:xfrm>
          <a:prstGeom prst="rect">
            <a:avLst/>
          </a:prstGeom>
          <a:solidFill>
            <a:srgbClr val="FFFFFF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_INFO">
            <a:extLst>
              <a:ext uri="{FF2B5EF4-FFF2-40B4-BE49-F238E27FC236}">
                <a16:creationId xmlns:a16="http://schemas.microsoft.com/office/drawing/2014/main" id="{B62C04FE-338C-7F07-09CF-309B1DE92ACC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bg_pa_slide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0" y="0"/>
            <a:ext cx="12192000" cy="704850"/>
          </a:xfrm>
          <a:prstGeom prst="rect">
            <a:avLst/>
          </a:prstGeom>
          <a:solidFill>
            <a:srgbClr val="05256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400" b="1">
                <a:solidFill>
                  <a:srgbClr val="FFFFFF"/>
                </a:solidFill>
                <a:latin typeface="Calibri"/>
              </a:rPr>
              <a:t>I. BACKGROUND</a:t>
            </a:r>
          </a:p>
        </p:txBody>
      </p:sp>
      <p:sp>
        <p:nvSpPr>
          <p:cNvPr id="3" name="TextBox 5"/>
          <p:cNvSpPr txBox="1"/>
          <p:nvPr/>
        </p:nvSpPr>
        <p:spPr>
          <a:xfrm>
            <a:off x="9805851" y="152370"/>
            <a:ext cx="2310223" cy="400110"/>
          </a:xfrm>
          <a:prstGeom prst="rect">
            <a:avLst/>
          </a:prstGeom>
          <a:solidFill>
            <a:srgbClr val="052569"/>
          </a:solidFill>
          <a:ln w="12700">
            <a:solidFill>
              <a:srgbClr val="FFFFFF"/>
            </a:solidFill>
          </a:ln>
        </p:spPr>
        <p:txBody>
          <a:bodyPr wrap="square" anchor="t">
            <a:spAutoFit/>
          </a:bodyPr>
          <a:lstStyle/>
          <a:p>
            <a:pPr algn="r"/>
            <a:r>
              <a:rPr sz="1000" b="1">
                <a:solidFill>
                  <a:srgbClr val="FFFFFF"/>
                </a:solidFill>
                <a:latin typeface="Calibri"/>
              </a:rPr>
              <a:t>PRIVILEGED AND CONFIDENTIAL ATTORNEY CLIENT COMMUNICATION</a:t>
            </a:r>
          </a:p>
        </p:txBody>
      </p:sp>
      <p:sp>
        <p:nvSpPr>
          <p:cNvPr id="4" name="HeaderBox"/>
          <p:cNvSpPr/>
          <p:nvPr/>
        </p:nvSpPr>
        <p:spPr>
          <a:xfrm>
            <a:off x="1" y="704850"/>
            <a:ext cx="1276350" cy="6153150"/>
          </a:xfrm>
          <a:prstGeom prst="rect">
            <a:avLst/>
          </a:prstGeom>
          <a:solidFill>
            <a:srgbClr val="E4E6D6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sz="1600" b="1">
                <a:solidFill>
                  <a:srgbClr val="000000"/>
                </a:solidFill>
                <a:latin typeface="Calibri"/>
              </a:rPr>
              <a:t>4. Purpose of invention</a:t>
            </a:r>
          </a:p>
        </p:txBody>
      </p:sp>
      <p:sp>
        <p:nvSpPr>
          <p:cNvPr id="5" name="ContentBox"/>
          <p:cNvSpPr/>
          <p:nvPr/>
        </p:nvSpPr>
        <p:spPr>
          <a:xfrm>
            <a:off x="1276350" y="704850"/>
            <a:ext cx="10915649" cy="6153150"/>
          </a:xfrm>
          <a:prstGeom prst="rect">
            <a:avLst/>
          </a:prstGeom>
          <a:solidFill>
            <a:srgbClr val="E4E6D6"/>
          </a:solidFill>
          <a:ln w="28575">
            <a:solidFill>
              <a:srgbClr val="728A5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SLIDE_INFO">
            <a:extLst>
              <a:ext uri="{FF2B5EF4-FFF2-40B4-BE49-F238E27FC236}">
                <a16:creationId xmlns:a16="http://schemas.microsoft.com/office/drawing/2014/main" id="{42B66AFD-2054-3564-EED2-7C92ACF977BE}"/>
              </a:ext>
            </a:extLst>
          </p:cNvPr>
          <p:cNvSpPr/>
          <p:nvPr/>
        </p:nvSpPr>
        <p:spPr>
          <a:xfrm>
            <a:off x="12192000" y="1"/>
            <a:ext cx="3314700" cy="685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sz="1000">
                <a:solidFill>
                  <a:srgbClr val="FFFFFF"/>
                </a:solidFill>
                <a:latin typeface="Calibri"/>
              </a:rPr>
              <a:t>{"inject_id": "</a:t>
            </a:r>
            <a:r>
              <a:rPr lang="en-US" sz="100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bg_purpose_slide</a:t>
            </a:r>
            <a:r>
              <a:rPr sz="1000">
                <a:solidFill>
                  <a:srgbClr val="FFFFFF"/>
                </a:solidFill>
                <a:latin typeface="Calibri"/>
              </a:rPr>
              <a:t>"}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335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Tran Huy</cp:lastModifiedBy>
  <cp:revision>4</cp:revision>
  <dcterms:created xsi:type="dcterms:W3CDTF">2013-01-27T09:14:16Z</dcterms:created>
  <dcterms:modified xsi:type="dcterms:W3CDTF">2025-07-13T08:18:10Z</dcterms:modified>
  <cp:category/>
</cp:coreProperties>
</file>