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72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20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84981"/>
            <a:ext cx="12192000" cy="18060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>
                <a:solidFill>
                  <a:srgbClr val="FFFFFF"/>
                </a:solidFill>
                <a:latin typeface="Calibri"/>
              </a:rPr>
              <a:t>Title</a:t>
            </a:r>
          </a:p>
        </p:txBody>
      </p:sp>
      <p:sp>
        <p:nvSpPr>
          <p:cNvPr id="3" name="SLIDE_INFO"/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"title_slide"}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704850"/>
          <a:ext cx="12192000" cy="392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59379">
                <a:tc gridSpan="5"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/>
                        </a:rPr>
                        <a:t>For Patent Team Use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Invention Number: 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Date Received: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1" i="0">
                          <a:solidFill>
                            <a:srgbClr val="000000"/>
                          </a:solidFill>
                          <a:latin typeface="Calibri"/>
                        </a:rPr>
                        <a:t>Review Decision: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☐ Priority in applying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☐ Incomplete Invention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400" b="0" i="0">
                          <a:solidFill>
                            <a:srgbClr val="000000"/>
                          </a:solidFill>
                          <a:latin typeface="Calibri"/>
                        </a:rPr>
                        <a:t>✅</a:t>
                      </a:r>
                      <a:r>
                        <a:rPr sz="1800" b="0" i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Non-publication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14"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Calibri"/>
                        </a:rPr>
                        <a:t>Department: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11"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Calibri"/>
                        </a:rPr>
                        <a:t>Project Name: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97"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Calibri"/>
                        </a:rPr>
                        <a:t>Invention Title: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Inventor’s Full Name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Contribution Rate (%)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Single ID/Employee No.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Employment Status</a:t>
                      </a:r>
                    </a:p>
                    <a:p>
                      <a:pPr marL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(Employee, Dispatcher, Mentor or Contractor)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/>
                      <a:r>
                        <a:rPr sz="1400">
                          <a:solidFill>
                            <a:srgbClr val="040404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/>
                      <a:r>
                        <a:rPr sz="1400">
                          <a:solidFill>
                            <a:srgbClr val="040404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BASIC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5" name="SLIDE_INFO">
            <a:extLst>
              <a:ext uri="{FF2B5EF4-FFF2-40B4-BE49-F238E27FC236}">
                <a16:creationId xmlns:a16="http://schemas.microsoft.com/office/drawing/2014/main" id="{C65EDAA7-97A8-8725-771B-82A4774FF994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basic_info_slide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DISCLOSURE OF INVENTION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8490" y="1341169"/>
            <a:ext cx="5737860" cy="1035579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txBody>
          <a:bodyPr wrap="square" lIns="445322" tIns="229108" rIns="445322" bIns="78232" anchor="t">
            <a:spAutoFit/>
          </a:bodyPr>
          <a:lstStyle/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Technical field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Problem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Prior art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Purpose of Invention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5383" y="1141540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I. BACKGROUND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8490" y="2849346"/>
            <a:ext cx="5737860" cy="1025343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txBody>
          <a:bodyPr wrap="square" lIns="445322" tIns="229108" rIns="445322" bIns="78232" anchor="t">
            <a:spAutoFit/>
          </a:bodyPr>
          <a:lstStyle/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Summary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Detail Description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Alternatives (Various embodiments)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Examples (Optional)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5383" y="2649715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II. DESCRIPTION OF INVENTION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8490" y="4234730"/>
            <a:ext cx="5737860" cy="340831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445383" y="4035100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III. EFFECT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58490" y="4856736"/>
            <a:ext cx="5737860" cy="340831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445383" y="4668528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IV. DETECTABILITY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58490" y="5528394"/>
            <a:ext cx="5737860" cy="340831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3445383" y="5328765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V. IMPLEMENTATION PLAN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Abbreviation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1525" y="847725"/>
          <a:ext cx="10668000" cy="24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0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62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100">
                          <a:solidFill>
                            <a:srgbClr val="1B1B1B"/>
                          </a:solidFill>
                          <a:latin typeface="Calibri"/>
                        </a:rPr>
                        <a:t>Abbreviation</a:t>
                      </a:r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D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100">
                          <a:solidFill>
                            <a:srgbClr val="1B1B1B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2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_INFO">
            <a:extLst>
              <a:ext uri="{FF2B5EF4-FFF2-40B4-BE49-F238E27FC236}">
                <a16:creationId xmlns:a16="http://schemas.microsoft.com/office/drawing/2014/main" id="{7BFFAE9F-2E8B-A4BF-A00B-DFC5242E9FDB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abbreviation_slide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Appendix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1525" y="847725"/>
          <a:ext cx="10668000" cy="24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62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100">
                          <a:solidFill>
                            <a:srgbClr val="1B1B1B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D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100">
                          <a:solidFill>
                            <a:srgbClr val="1B1B1B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2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190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_INFO">
            <a:extLst>
              <a:ext uri="{FF2B5EF4-FFF2-40B4-BE49-F238E27FC236}">
                <a16:creationId xmlns:a16="http://schemas.microsoft.com/office/drawing/2014/main" id="{1A447E7A-CA9F-CFC5-8FE0-C88E82065A21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I.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704850"/>
            <a:ext cx="1276350" cy="6153150"/>
          </a:xfrm>
          <a:prstGeom prst="rect">
            <a:avLst/>
          </a:prstGeom>
          <a:solidFill>
            <a:srgbClr val="FFFFFF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600" b="1">
                <a:solidFill>
                  <a:srgbClr val="000000"/>
                </a:solidFill>
                <a:latin typeface="Calibri"/>
              </a:rPr>
              <a:t>1. Technical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350" y="704850"/>
            <a:ext cx="10915649" cy="6153150"/>
          </a:xfrm>
          <a:prstGeom prst="rect">
            <a:avLst/>
          </a:prstGeom>
          <a:solidFill>
            <a:srgbClr val="FFFFFF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_INFO">
            <a:extLst>
              <a:ext uri="{FF2B5EF4-FFF2-40B4-BE49-F238E27FC236}">
                <a16:creationId xmlns:a16="http://schemas.microsoft.com/office/drawing/2014/main" id="{943BEB2C-9B66-D11D-4DCB-DFE93E296F22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bg_technical_field_slide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I.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704850"/>
            <a:ext cx="1276350" cy="6153150"/>
          </a:xfrm>
          <a:prstGeom prst="rect">
            <a:avLst/>
          </a:prstGeom>
          <a:solidFill>
            <a:srgbClr val="E4E6D6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600" b="1">
                <a:solidFill>
                  <a:srgbClr val="000000"/>
                </a:solidFill>
                <a:latin typeface="Calibri"/>
              </a:rPr>
              <a:t>2.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350" y="704850"/>
            <a:ext cx="10915649" cy="6153150"/>
          </a:xfrm>
          <a:prstGeom prst="rect">
            <a:avLst/>
          </a:prstGeom>
          <a:solidFill>
            <a:srgbClr val="E4E6D6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_INFO">
            <a:extLst>
              <a:ext uri="{FF2B5EF4-FFF2-40B4-BE49-F238E27FC236}">
                <a16:creationId xmlns:a16="http://schemas.microsoft.com/office/drawing/2014/main" id="{44021494-5FC4-CB86-2429-799A22636F83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bg_problem_slide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I.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704850"/>
            <a:ext cx="1276350" cy="6153150"/>
          </a:xfrm>
          <a:prstGeom prst="rect">
            <a:avLst/>
          </a:prstGeom>
          <a:solidFill>
            <a:srgbClr val="FFFFFF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600" b="1">
                <a:solidFill>
                  <a:srgbClr val="000000"/>
                </a:solidFill>
                <a:latin typeface="Calibri"/>
              </a:rPr>
              <a:t>3. Prior 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350" y="704850"/>
            <a:ext cx="10915649" cy="6153150"/>
          </a:xfrm>
          <a:prstGeom prst="rect">
            <a:avLst/>
          </a:prstGeom>
          <a:solidFill>
            <a:srgbClr val="FFFFFF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_INFO">
            <a:extLst>
              <a:ext uri="{FF2B5EF4-FFF2-40B4-BE49-F238E27FC236}">
                <a16:creationId xmlns:a16="http://schemas.microsoft.com/office/drawing/2014/main" id="{FF175EF2-8675-5BD6-2B4D-2F78B7443ACD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bg_pa_slide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I.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704850"/>
            <a:ext cx="1276350" cy="6153150"/>
          </a:xfrm>
          <a:prstGeom prst="rect">
            <a:avLst/>
          </a:prstGeom>
          <a:solidFill>
            <a:srgbClr val="E4E6D6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600" b="1">
                <a:solidFill>
                  <a:srgbClr val="000000"/>
                </a:solidFill>
                <a:latin typeface="Calibri"/>
              </a:rPr>
              <a:t>4. Purpose of invention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350" y="704850"/>
            <a:ext cx="10915649" cy="6153150"/>
          </a:xfrm>
          <a:prstGeom prst="rect">
            <a:avLst/>
          </a:prstGeom>
          <a:solidFill>
            <a:srgbClr val="E4E6D6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_INFO">
            <a:extLst>
              <a:ext uri="{FF2B5EF4-FFF2-40B4-BE49-F238E27FC236}">
                <a16:creationId xmlns:a16="http://schemas.microsoft.com/office/drawing/2014/main" id="{D54C6298-E649-F8D7-AA6E-84A990BC5833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bg_purpose_slide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Tran Huy</cp:lastModifiedBy>
  <cp:revision>19</cp:revision>
  <dcterms:created xsi:type="dcterms:W3CDTF">2013-01-27T09:14:16Z</dcterms:created>
  <dcterms:modified xsi:type="dcterms:W3CDTF">2025-07-08T14:18:31Z</dcterms:modified>
  <cp:category/>
</cp:coreProperties>
</file>