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67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84981"/>
            <a:ext cx="12192000" cy="2149312"/>
          </a:xfrm>
          <a:prstGeom prst="rect">
            <a:avLst/>
          </a:prstGeom>
          <a:solidFill>
            <a:srgbClr val="FF0000"/>
          </a:solidFill>
          <a:ln w="38100">
            <a:solidFill>
              <a:srgbClr val="271C44"/>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b="0" i="0"/>
            </a:pPr>
            <a:r>
              <a:rPr sz="3600" b="1">
                <a:solidFill>
                  <a:srgbClr val="FFFFFF"/>
                </a:solidFill>
                <a:latin typeface="Calibri"/>
              </a:rPr>
              <a:t>A method to do something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092200"/>
          <a:ext cx="12192000" cy="3500120"/>
        </p:xfrm>
        <a:graphic>
          <a:graphicData uri="http://schemas.openxmlformats.org/drawingml/2006/table">
            <a:tbl>
              <a:tblPr firstRow="1" bandRow="1">
                <a:tableStyleId>{5C22544A-7EE6-4342-B048-85BDC9FD1C3A}</a:tableStyleId>
              </a:tblPr>
              <a:tblGrid>
                <a:gridCol w="696686">
                  <a:extLst>
                    <a:ext uri="{9D8B030D-6E8A-4147-A177-3AD203B41FA5}">
                      <a16:colId xmlns:a16="http://schemas.microsoft.com/office/drawing/2014/main" val="20000"/>
                    </a:ext>
                  </a:extLst>
                </a:gridCol>
                <a:gridCol w="4180114">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2306320">
                <a:tc gridSpan="3">
                  <a:txBody>
                    <a:bodyPr/>
                    <a:lstStyle/>
                    <a:p>
                      <a:pPr algn="l">
                        <a:defRPr b="0" i="0"/>
                      </a:pPr>
                      <a:r>
                        <a:rPr sz="1800">
                          <a:solidFill>
                            <a:srgbClr val="040404"/>
                          </a:solidFill>
                          <a:latin typeface="Calibri"/>
                        </a:rPr>
                        <a:t>Data1: </a:t>
                      </a:r>
                    </a:p>
                    <a:p>
                      <a:pPr algn="l">
                        <a:defRPr b="0" i="0"/>
                      </a:pPr>
                      <a:r>
                        <a:rPr sz="1800">
                          <a:solidFill>
                            <a:srgbClr val="040404"/>
                          </a:solidFill>
                          <a:latin typeface="Calibri"/>
                        </a:rPr>
                        <a:t>Data2:</a:t>
                      </a:r>
                    </a:p>
                    <a:p>
                      <a:pPr algn="l">
                        <a:defRPr b="0" i="0"/>
                      </a:pPr>
                      <a:r>
                        <a:rPr sz="1800">
                          <a:solidFill>
                            <a:srgbClr val="040404"/>
                          </a:solidFill>
                          <a:latin typeface="Calibri"/>
                        </a:rPr>
                        <a:t>Data3</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hMerge="1">
                  <a:txBody>
                    <a:bodyPr/>
                    <a:lstStyle/>
                    <a:p>
                      <a:endParaRPr/>
                    </a:p>
                  </a:txBody>
                  <a:tcPr/>
                </a:tc>
                <a:tc hMerge="1">
                  <a:txBody>
                    <a:bodyPr/>
                    <a:lstStyle/>
                    <a:p>
                      <a:endParaRPr/>
                    </a:p>
                  </a:txBody>
                  <a:tcPr/>
                </a:tc>
                <a:tc gridSpan="2">
                  <a:txBody>
                    <a:bodyPr/>
                    <a:lstStyle/>
                    <a:p>
                      <a:pPr algn="l">
                        <a:defRPr b="0" i="0"/>
                      </a:pPr>
                      <a:r>
                        <a:rPr sz="1800">
                          <a:solidFill>
                            <a:srgbClr val="040404"/>
                          </a:solidFill>
                          <a:latin typeface="Calibri"/>
                        </a:rPr>
                        <a:t>Data1:</a:t>
                      </a:r>
                    </a:p>
                    <a:p>
                      <a:pPr algn="l">
                        <a:defRPr b="0" i="0"/>
                      </a:pPr>
                      <a:r>
                        <a:rPr sz="1800">
                          <a:solidFill>
                            <a:srgbClr val="040404"/>
                          </a:solidFill>
                          <a:latin typeface="Calibri"/>
                        </a:rPr>
                        <a:t>Data10:</a:t>
                      </a:r>
                    </a:p>
                    <a:p>
                      <a:pPr algn="l">
                        <a:defRPr b="0" i="0"/>
                      </a:pPr>
                      <a:r>
                        <a:rPr sz="1800">
                          <a:solidFill>
                            <a:srgbClr val="040404"/>
                          </a:solidFill>
                          <a:latin typeface="Calibri"/>
                        </a:rPr>
                        <a:t>Data100:</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hMerge="1">
                  <a:txBody>
                    <a:bodyPr/>
                    <a:lstStyle/>
                    <a:p>
                      <a:endParaRPr/>
                    </a:p>
                  </a:txBody>
                  <a:tcPr/>
                </a:tc>
                <a:extLst>
                  <a:ext uri="{0D108BD9-81ED-4DB2-BD59-A6C34878D82A}">
                    <a16:rowId xmlns:a16="http://schemas.microsoft.com/office/drawing/2014/main" val="10000"/>
                  </a:ext>
                </a:extLst>
              </a:tr>
              <a:tr h="462280">
                <a:tc>
                  <a:txBody>
                    <a:bodyPr/>
                    <a:lstStyle/>
                    <a:p>
                      <a:pPr algn="l">
                        <a:defRPr b="0" i="0"/>
                      </a:pPr>
                      <a:r>
                        <a:rPr sz="1789" b="1">
                          <a:solidFill>
                            <a:srgbClr val="040404"/>
                          </a:solidFill>
                          <a:latin typeface="Calibri"/>
                        </a:rPr>
                        <a:t>ID</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r>
                        <a:rPr sz="1789" b="1">
                          <a:solidFill>
                            <a:srgbClr val="040404"/>
                          </a:solidFill>
                          <a:latin typeface="Calibri"/>
                        </a:rPr>
                        <a:t>Inventor</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r>
                        <a:rPr sz="1789" b="1">
                          <a:solidFill>
                            <a:srgbClr val="040404"/>
                          </a:solidFill>
                          <a:latin typeface="Calibri"/>
                        </a:rPr>
                        <a:t>Role</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r>
                        <a:rPr sz="1789" b="1">
                          <a:solidFill>
                            <a:srgbClr val="040404"/>
                          </a:solidFill>
                          <a:latin typeface="Calibri"/>
                        </a:rPr>
                        <a:t>Contribute rate</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extLst>
                  <a:ext uri="{0D108BD9-81ED-4DB2-BD59-A6C34878D82A}">
                    <a16:rowId xmlns:a16="http://schemas.microsoft.com/office/drawing/2014/main" val="10001"/>
                  </a:ext>
                </a:extLst>
              </a:tr>
              <a:tr h="292100">
                <a:tc>
                  <a:txBody>
                    <a:bodyPr/>
                    <a:lstStyle/>
                    <a:p>
                      <a:pPr algn="l">
                        <a:defRPr b="0" i="0"/>
                      </a:pPr>
                      <a:r>
                        <a:rPr sz="1789">
                          <a:solidFill>
                            <a:srgbClr val="040404"/>
                          </a:solidFill>
                          <a:latin typeface="Calibri"/>
                        </a:rPr>
                        <a:t>1</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r>
                        <a:rPr sz="1789">
                          <a:solidFill>
                            <a:srgbClr val="040404"/>
                          </a:solidFill>
                          <a:latin typeface="Calibri"/>
                        </a:rPr>
                        <a:t>Tran Duc Huy</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extLst>
                  <a:ext uri="{0D108BD9-81ED-4DB2-BD59-A6C34878D82A}">
                    <a16:rowId xmlns:a16="http://schemas.microsoft.com/office/drawing/2014/main" val="10002"/>
                  </a:ext>
                </a:extLst>
              </a:tr>
              <a:tr h="292100">
                <a:tc>
                  <a:txBody>
                    <a:bodyPr/>
                    <a:lstStyle/>
                    <a:p>
                      <a:pPr algn="l">
                        <a:defRPr b="0" i="0"/>
                      </a:pPr>
                      <a:r>
                        <a:rPr sz="1789">
                          <a:solidFill>
                            <a:srgbClr val="040404"/>
                          </a:solidFill>
                          <a:latin typeface="Calibri"/>
                        </a:rPr>
                        <a:t>2</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tc>
                  <a:txBody>
                    <a:bodyPr/>
                    <a:lstStyle/>
                    <a:p>
                      <a:pPr algn="l">
                        <a:defRPr b="0" i="0"/>
                      </a:pPr>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extLst>
                  <a:ext uri="{0D108BD9-81ED-4DB2-BD59-A6C34878D82A}">
                    <a16:rowId xmlns:a16="http://schemas.microsoft.com/office/drawing/2014/main" val="10003"/>
                  </a:ext>
                </a:extLst>
              </a:tr>
            </a:tbl>
          </a:graphicData>
        </a:graphic>
      </p:graphicFrame>
      <p:sp>
        <p:nvSpPr>
          <p:cNvPr id="3" name="Rectangle 2"/>
          <p:cNvSpPr/>
          <p:nvPr/>
        </p:nvSpPr>
        <p:spPr>
          <a:xfrm>
            <a:off x="0" y="0"/>
            <a:ext cx="12192000" cy="1092200"/>
          </a:xfrm>
          <a:prstGeom prst="rect">
            <a:avLst/>
          </a:prstGeom>
          <a:solidFill>
            <a:srgbClr val="3B383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defRPr b="0" i="0"/>
            </a:pPr>
            <a:r>
              <a:rPr sz="3600" b="1">
                <a:solidFill>
                  <a:srgbClr val="FFFFFF"/>
                </a:solidFill>
                <a:latin typeface="Calibri"/>
              </a:rPr>
              <a:t>Basic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0F233-C3B9-DEA3-87E7-B2A5980EA95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63E1339-A371-4A08-48C9-7BC4D381354E}"/>
              </a:ext>
            </a:extLst>
          </p:cNvPr>
          <p:cNvSpPr/>
          <p:nvPr/>
        </p:nvSpPr>
        <p:spPr>
          <a:xfrm>
            <a:off x="0" y="0"/>
            <a:ext cx="12192000" cy="1092200"/>
          </a:xfrm>
          <a:prstGeom prst="rect">
            <a:avLst/>
          </a:prstGeom>
          <a:solidFill>
            <a:srgbClr val="3B383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defRPr b="0" i="0"/>
            </a:pPr>
            <a:r>
              <a:rPr lang="en-US" sz="3600" b="1">
                <a:solidFill>
                  <a:srgbClr val="FFFFFF"/>
                </a:solidFill>
                <a:latin typeface="Calibri"/>
              </a:rPr>
              <a:t>Content</a:t>
            </a:r>
            <a:endParaRPr sz="3600" b="1">
              <a:solidFill>
                <a:srgbClr val="FFFFFF"/>
              </a:solidFill>
              <a:latin typeface="Calibri"/>
            </a:endParaRPr>
          </a:p>
        </p:txBody>
      </p:sp>
      <p:graphicFrame>
        <p:nvGraphicFramePr>
          <p:cNvPr id="4" name="Table 3">
            <a:extLst>
              <a:ext uri="{FF2B5EF4-FFF2-40B4-BE49-F238E27FC236}">
                <a16:creationId xmlns:a16="http://schemas.microsoft.com/office/drawing/2014/main" id="{73B79E79-D17A-254F-9344-F40599E431A2}"/>
              </a:ext>
            </a:extLst>
          </p:cNvPr>
          <p:cNvGraphicFramePr>
            <a:graphicFrameLocks noGrp="1"/>
          </p:cNvGraphicFramePr>
          <p:nvPr>
            <p:extLst>
              <p:ext uri="{D42A27DB-BD31-4B8C-83A1-F6EECF244321}">
                <p14:modId xmlns:p14="http://schemas.microsoft.com/office/powerpoint/2010/main" val="1320646730"/>
              </p:ext>
            </p:extLst>
          </p:nvPr>
        </p:nvGraphicFramePr>
        <p:xfrm>
          <a:off x="0" y="1092199"/>
          <a:ext cx="12192000" cy="5765801"/>
        </p:xfrm>
        <a:graphic>
          <a:graphicData uri="http://schemas.openxmlformats.org/drawingml/2006/table">
            <a:tbl>
              <a:tblPr firstRow="1" bandRow="1">
                <a:tableStyleId>{5C22544A-7EE6-4342-B048-85BDC9FD1C3A}</a:tableStyleId>
              </a:tblPr>
              <a:tblGrid>
                <a:gridCol w="7843101">
                  <a:extLst>
                    <a:ext uri="{9D8B030D-6E8A-4147-A177-3AD203B41FA5}">
                      <a16:colId xmlns:a16="http://schemas.microsoft.com/office/drawing/2014/main" val="20000"/>
                    </a:ext>
                  </a:extLst>
                </a:gridCol>
                <a:gridCol w="4348899">
                  <a:extLst>
                    <a:ext uri="{9D8B030D-6E8A-4147-A177-3AD203B41FA5}">
                      <a16:colId xmlns:a16="http://schemas.microsoft.com/office/drawing/2014/main" val="20003"/>
                    </a:ext>
                  </a:extLst>
                </a:gridCol>
              </a:tblGrid>
              <a:tr h="5765801">
                <a:tc>
                  <a:txBody>
                    <a:bodyPr/>
                    <a:lstStyle/>
                    <a:p>
                      <a:pPr algn="l">
                        <a:defRPr b="0" i="0"/>
                      </a:pPr>
                      <a:r>
                        <a:rPr lang="en-US" sz="1800">
                          <a:solidFill>
                            <a:srgbClr val="040404"/>
                          </a:solidFill>
                          <a:latin typeface="+mn-lt"/>
                        </a:rPr>
                        <a:t>This is some very long long long long long long very long long long long long long very long long long long long long very long long long long long long very long long long long long long text.</a:t>
                      </a:r>
                    </a:p>
                    <a:p>
                      <a:pPr marL="285750" indent="-285750" algn="l">
                        <a:buFont typeface="Arial" panose="020B0604020202020204" pitchFamily="34" charset="0"/>
                        <a:buChar char="•"/>
                        <a:defRPr b="0" i="0"/>
                      </a:pPr>
                      <a:r>
                        <a:rPr lang="en-US" sz="1800">
                          <a:solidFill>
                            <a:srgbClr val="040404"/>
                          </a:solidFill>
                          <a:latin typeface="Calibri"/>
                        </a:rPr>
                        <a:t>Description 1.</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b="0" i="0"/>
                      </a:pPr>
                      <a:r>
                        <a:rPr lang="en-US" sz="1800">
                          <a:solidFill>
                            <a:srgbClr val="040404"/>
                          </a:solidFill>
                          <a:latin typeface="+mn-lt"/>
                        </a:rPr>
                        <a:t>Description 2, very long long long long long long very long long long long long long very long long long long long long very long long long long long long very long long long long long long text.</a:t>
                      </a:r>
                    </a:p>
                    <a:p>
                      <a:pPr marL="285750" indent="-285750" algn="l">
                        <a:buFont typeface="Arial" panose="020B0604020202020204" pitchFamily="34" charset="0"/>
                        <a:buChar char="•"/>
                        <a:defRPr b="0" i="0"/>
                      </a:pPr>
                      <a:endParaRPr sz="1800">
                        <a:solidFill>
                          <a:srgbClr val="040404"/>
                        </a:solidFill>
                        <a:latin typeface="Calibri"/>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FEDC7"/>
                    </a:solidFill>
                  </a:tcPr>
                </a:tc>
                <a:tc>
                  <a:txBody>
                    <a:bodyPr/>
                    <a:lstStyle/>
                    <a:p>
                      <a:pPr algn="l">
                        <a:defRPr b="0" i="0"/>
                      </a:pPr>
                      <a:endParaRPr sz="1800">
                        <a:solidFill>
                          <a:srgbClr val="040404"/>
                        </a:solidFill>
                        <a:latin typeface="Calibri"/>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6D16C"/>
                    </a:solidFill>
                  </a:tcPr>
                </a:tc>
                <a:extLst>
                  <a:ext uri="{0D108BD9-81ED-4DB2-BD59-A6C34878D82A}">
                    <a16:rowId xmlns:a16="http://schemas.microsoft.com/office/drawing/2014/main" val="10000"/>
                  </a:ext>
                </a:extLst>
              </a:tr>
            </a:tbl>
          </a:graphicData>
        </a:graphic>
      </p:graphicFrame>
      <p:pic>
        <p:nvPicPr>
          <p:cNvPr id="10" name="Picture 9">
            <a:extLst>
              <a:ext uri="{FF2B5EF4-FFF2-40B4-BE49-F238E27FC236}">
                <a16:creationId xmlns:a16="http://schemas.microsoft.com/office/drawing/2014/main" id="{CCDA1060-6E6E-FA3D-B0BF-6160483981D1}"/>
              </a:ext>
            </a:extLst>
          </p:cNvPr>
          <p:cNvPicPr>
            <a:picLocks noChangeAspect="1"/>
          </p:cNvPicPr>
          <p:nvPr/>
        </p:nvPicPr>
        <p:blipFill>
          <a:blip r:embed="rId2"/>
          <a:stretch>
            <a:fillRect/>
          </a:stretch>
        </p:blipFill>
        <p:spPr>
          <a:xfrm>
            <a:off x="8423046" y="2206412"/>
            <a:ext cx="3237911" cy="3370371"/>
          </a:xfrm>
          <a:prstGeom prst="rect">
            <a:avLst/>
          </a:prstGeom>
        </p:spPr>
      </p:pic>
    </p:spTree>
    <p:extLst>
      <p:ext uri="{BB962C8B-B14F-4D97-AF65-F5344CB8AC3E}">
        <p14:creationId xmlns:p14="http://schemas.microsoft.com/office/powerpoint/2010/main" val="880829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112</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Tran Huy</cp:lastModifiedBy>
  <cp:revision>3</cp:revision>
  <dcterms:created xsi:type="dcterms:W3CDTF">2013-01-27T09:14:16Z</dcterms:created>
  <dcterms:modified xsi:type="dcterms:W3CDTF">2025-07-06T14:53:05Z</dcterms:modified>
  <cp:category/>
</cp:coreProperties>
</file>