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2" r:id="rId2"/>
    <p:sldId id="310" r:id="rId3"/>
    <p:sldId id="296" r:id="rId4"/>
    <p:sldId id="320" r:id="rId5"/>
    <p:sldId id="321" r:id="rId6"/>
    <p:sldId id="302" r:id="rId7"/>
    <p:sldId id="324" r:id="rId8"/>
    <p:sldId id="322" r:id="rId9"/>
    <p:sldId id="323" r:id="rId10"/>
    <p:sldId id="325" r:id="rId11"/>
    <p:sldId id="326" r:id="rId12"/>
    <p:sldId id="327"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p15:clr>
            <a:srgbClr val="A4A3A4"/>
          </p15:clr>
        </p15:guide>
        <p15:guide id="2" orient="horz" pos="210">
          <p15:clr>
            <a:srgbClr val="A4A3A4"/>
          </p15:clr>
        </p15:guide>
        <p15:guide id="3" orient="horz" pos="3838">
          <p15:clr>
            <a:srgbClr val="A4A3A4"/>
          </p15:clr>
        </p15:guide>
        <p15:guide id="4" orient="horz" pos="2432">
          <p15:clr>
            <a:srgbClr val="A4A3A4"/>
          </p15:clr>
        </p15:guide>
        <p15:guide id="5" pos="2880">
          <p15:clr>
            <a:srgbClr val="A4A3A4"/>
          </p15:clr>
        </p15:guide>
        <p15:guide id="6" pos="158">
          <p15:clr>
            <a:srgbClr val="A4A3A4"/>
          </p15:clr>
        </p15:guide>
        <p15:guide id="7" pos="5602">
          <p15:clr>
            <a:srgbClr val="A4A3A4"/>
          </p15:clr>
        </p15:guide>
        <p15:guide id="8" pos="52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ez Torre Beatriz" initials="GTB"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3" autoAdjust="0"/>
    <p:restoredTop sz="94660"/>
  </p:normalViewPr>
  <p:slideViewPr>
    <p:cSldViewPr showGuides="1">
      <p:cViewPr>
        <p:scale>
          <a:sx n="80" d="100"/>
          <a:sy n="80" d="100"/>
        </p:scale>
        <p:origin x="1422" y="18"/>
      </p:cViewPr>
      <p:guideLst>
        <p:guide orient="horz" pos="981"/>
        <p:guide orient="horz" pos="210"/>
        <p:guide orient="horz" pos="3838"/>
        <p:guide orient="horz" pos="2432"/>
        <p:guide pos="2880"/>
        <p:guide pos="158"/>
        <p:guide pos="5602"/>
        <p:guide pos="52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CE204-1695-4AAD-88A1-DB6C03EE1277}" type="datetimeFigureOut">
              <a:rPr lang="en-US" smtClean="0"/>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5675E-305E-4A7C-83A7-18D0E13F8429}" type="slidenum">
              <a:rPr lang="en-US" smtClean="0"/>
              <a:t>‹#›</a:t>
            </a:fld>
            <a:endParaRPr lang="en-US"/>
          </a:p>
        </p:txBody>
      </p:sp>
    </p:spTree>
    <p:extLst>
      <p:ext uri="{BB962C8B-B14F-4D97-AF65-F5344CB8AC3E}">
        <p14:creationId xmlns:p14="http://schemas.microsoft.com/office/powerpoint/2010/main" val="1140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020101DE-1C71-435C-9429-432C9102AECA}" type="slidenum">
              <a:rPr lang="en-US">
                <a:solidFill>
                  <a:prstClr val="black"/>
                </a:solidFill>
                <a:latin typeface="Arial" pitchFamily="34" charset="0"/>
              </a:rPr>
              <a:pPr>
                <a:defRPr/>
              </a:pPr>
              <a:t>2</a:t>
            </a:fld>
            <a:endParaRPr lang="en-US">
              <a:solidFill>
                <a:prstClr val="black"/>
              </a:solidFill>
              <a:latin typeface="Arial"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3430188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jp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k_title blu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7221188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036" y="0"/>
            <a:ext cx="9139927" cy="6858000"/>
          </a:xfrm>
          <a:prstGeom prst="rect">
            <a:avLst/>
          </a:prstGeom>
        </p:spPr>
      </p:pic>
      <p:sp>
        <p:nvSpPr>
          <p:cNvPr id="2" name="Title 1"/>
          <p:cNvSpPr>
            <a:spLocks noGrp="1"/>
          </p:cNvSpPr>
          <p:nvPr>
            <p:ph type="ctrTitle" hasCustomPrompt="1"/>
          </p:nvPr>
        </p:nvSpPr>
        <p:spPr>
          <a:xfrm>
            <a:off x="504000" y="810000"/>
            <a:ext cx="6699600" cy="1107996"/>
          </a:xfrm>
          <a:noFill/>
        </p:spPr>
        <p:txBody>
          <a:bodyPr anchor="t" anchorCtr="0"/>
          <a:lstStyle>
            <a:lvl1pPr>
              <a:defRPr sz="3600">
                <a:solidFill>
                  <a:schemeClr val="bg1"/>
                </a:solidFill>
                <a:latin typeface="+mn-lt"/>
              </a:defRPr>
            </a:lvl1pPr>
          </a:lstStyle>
          <a:p>
            <a:r>
              <a:rPr lang="en-US" dirty="0"/>
              <a:t>Concise title </a:t>
            </a:r>
            <a:br>
              <a:rPr lang="en-US" dirty="0"/>
            </a:br>
            <a:r>
              <a:rPr lang="en-US" dirty="0"/>
              <a:t>for presentation</a:t>
            </a:r>
          </a:p>
        </p:txBody>
      </p:sp>
      <p:sp>
        <p:nvSpPr>
          <p:cNvPr id="3" name="Subtitle 2"/>
          <p:cNvSpPr>
            <a:spLocks noGrp="1"/>
          </p:cNvSpPr>
          <p:nvPr>
            <p:ph type="subTitle" idx="1" hasCustomPrompt="1"/>
          </p:nvPr>
        </p:nvSpPr>
        <p:spPr>
          <a:xfrm>
            <a:off x="504000" y="1990800"/>
            <a:ext cx="6699600" cy="276999"/>
          </a:xfrm>
          <a:noFill/>
        </p:spPr>
        <p:txBody>
          <a:bodyPr wrap="square">
            <a:spAutoFit/>
          </a:bodyPr>
          <a:lstStyle>
            <a:lvl1pPr marL="0" indent="0" algn="l">
              <a:spcBef>
                <a:spcPts val="0"/>
              </a:spcBef>
              <a:buNone/>
              <a:defRPr sz="18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Additional subline</a:t>
            </a:r>
          </a:p>
        </p:txBody>
      </p:sp>
      <p:sp>
        <p:nvSpPr>
          <p:cNvPr id="10" name="Text Placeholder 9"/>
          <p:cNvSpPr>
            <a:spLocks noGrp="1"/>
          </p:cNvSpPr>
          <p:nvPr>
            <p:ph type="body" sz="quarter" idx="10" hasCustomPrompt="1"/>
          </p:nvPr>
        </p:nvSpPr>
        <p:spPr>
          <a:xfrm>
            <a:off x="504000" y="2710800"/>
            <a:ext cx="6699600" cy="430887"/>
          </a:xfrm>
          <a:noFill/>
        </p:spPr>
        <p:txBody>
          <a:bodyPr>
            <a:spAutoFit/>
          </a:bodyPr>
          <a:lstStyle>
            <a:lvl1pPr marL="0" indent="0">
              <a:spcBef>
                <a:spcPts val="0"/>
              </a:spcBef>
              <a:spcAft>
                <a:spcPts val="0"/>
              </a:spcAft>
              <a:buNone/>
              <a:defRPr sz="1400" baseline="0">
                <a:solidFill>
                  <a:schemeClr val="bg1"/>
                </a:solidFill>
              </a:defRPr>
            </a:lvl1pPr>
            <a:lvl2pPr marL="180000" indent="0">
              <a:buNone/>
              <a:defRPr sz="1400">
                <a:solidFill>
                  <a:schemeClr val="bg1"/>
                </a:solidFill>
              </a:defRPr>
            </a:lvl2pPr>
            <a:lvl3pPr marL="360000" indent="0">
              <a:buNone/>
              <a:defRPr sz="1400">
                <a:solidFill>
                  <a:schemeClr val="bg1"/>
                </a:solidFill>
              </a:defRPr>
            </a:lvl3pPr>
            <a:lvl4pPr marL="540000" indent="0">
              <a:buNone/>
              <a:defRPr sz="1400">
                <a:solidFill>
                  <a:schemeClr val="bg1"/>
                </a:solidFill>
              </a:defRPr>
            </a:lvl4pPr>
            <a:lvl5pPr marL="720000" indent="0">
              <a:buNone/>
              <a:defRPr sz="1400">
                <a:solidFill>
                  <a:schemeClr val="bg1"/>
                </a:solidFill>
              </a:defRPr>
            </a:lvl5pPr>
          </a:lstStyle>
          <a:p>
            <a:pPr lvl="0"/>
            <a:r>
              <a:rPr lang="en-US" dirty="0"/>
              <a:t>Date  |  Name of speaker</a:t>
            </a:r>
            <a:br>
              <a:rPr lang="en-US" dirty="0"/>
            </a:br>
            <a:r>
              <a:rPr lang="en-US" dirty="0"/>
              <a:t>Sender: </a:t>
            </a:r>
            <a:r>
              <a:rPr lang="en-US" dirty="0" err="1"/>
              <a:t>thyssenkrupp</a:t>
            </a:r>
            <a:r>
              <a:rPr lang="en-US" dirty="0"/>
              <a:t> + BA (optional additional management structure/not legal entity)</a:t>
            </a:r>
          </a:p>
        </p:txBody>
      </p:sp>
    </p:spTree>
    <p:extLst>
      <p:ext uri="{BB962C8B-B14F-4D97-AF65-F5344CB8AC3E}">
        <p14:creationId xmlns:p14="http://schemas.microsoft.com/office/powerpoint/2010/main" val="149898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8732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k_title whit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1064768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036" y="0"/>
            <a:ext cx="9139927" cy="6858000"/>
          </a:xfrm>
          <a:prstGeom prst="rect">
            <a:avLst/>
          </a:prstGeom>
        </p:spPr>
      </p:pic>
      <p:sp>
        <p:nvSpPr>
          <p:cNvPr id="2" name="Title 1"/>
          <p:cNvSpPr>
            <a:spLocks noGrp="1"/>
          </p:cNvSpPr>
          <p:nvPr>
            <p:ph type="ctrTitle" hasCustomPrompt="1"/>
          </p:nvPr>
        </p:nvSpPr>
        <p:spPr>
          <a:xfrm>
            <a:off x="504000" y="810000"/>
            <a:ext cx="6699600" cy="1107996"/>
          </a:xfrm>
          <a:noFill/>
        </p:spPr>
        <p:txBody>
          <a:bodyPr anchor="t" anchorCtr="0"/>
          <a:lstStyle>
            <a:lvl1pPr>
              <a:defRPr sz="3600">
                <a:solidFill>
                  <a:schemeClr val="accent5"/>
                </a:solidFill>
                <a:latin typeface="+mn-lt"/>
              </a:defRPr>
            </a:lvl1pPr>
          </a:lstStyle>
          <a:p>
            <a:r>
              <a:rPr lang="en-US" dirty="0"/>
              <a:t>Concise title </a:t>
            </a:r>
            <a:br>
              <a:rPr lang="en-US" dirty="0"/>
            </a:br>
            <a:r>
              <a:rPr lang="en-US" dirty="0"/>
              <a:t>for presentation</a:t>
            </a:r>
          </a:p>
        </p:txBody>
      </p:sp>
      <p:sp>
        <p:nvSpPr>
          <p:cNvPr id="3" name="Subtitle 2"/>
          <p:cNvSpPr>
            <a:spLocks noGrp="1"/>
          </p:cNvSpPr>
          <p:nvPr>
            <p:ph type="subTitle" idx="1" hasCustomPrompt="1"/>
          </p:nvPr>
        </p:nvSpPr>
        <p:spPr>
          <a:xfrm>
            <a:off x="504000" y="1990800"/>
            <a:ext cx="6699600" cy="276999"/>
          </a:xfrm>
          <a:noFill/>
        </p:spPr>
        <p:txBody>
          <a:bodyPr>
            <a:spAutoFit/>
          </a:bodyPr>
          <a:lstStyle>
            <a:lvl1pPr marL="0" indent="0" algn="l">
              <a:spcBef>
                <a:spcPts val="0"/>
              </a:spcBef>
              <a:buNone/>
              <a:defRPr sz="1800">
                <a:solidFill>
                  <a:schemeClr val="accent5"/>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Additional subline</a:t>
            </a:r>
          </a:p>
        </p:txBody>
      </p:sp>
      <p:sp>
        <p:nvSpPr>
          <p:cNvPr id="10" name="Text Placeholder 9"/>
          <p:cNvSpPr>
            <a:spLocks noGrp="1"/>
          </p:cNvSpPr>
          <p:nvPr>
            <p:ph type="body" sz="quarter" idx="10" hasCustomPrompt="1"/>
          </p:nvPr>
        </p:nvSpPr>
        <p:spPr>
          <a:xfrm>
            <a:off x="504000" y="2710800"/>
            <a:ext cx="6699600" cy="430887"/>
          </a:xfrm>
          <a:noFill/>
        </p:spPr>
        <p:txBody>
          <a:bodyPr>
            <a:spAutoFit/>
          </a:bodyPr>
          <a:lstStyle>
            <a:lvl1pPr marL="0" indent="0">
              <a:spcBef>
                <a:spcPts val="0"/>
              </a:spcBef>
              <a:spcAft>
                <a:spcPts val="0"/>
              </a:spcAft>
              <a:buNone/>
              <a:defRPr sz="1400" baseline="0">
                <a:solidFill>
                  <a:schemeClr val="accent5"/>
                </a:solidFill>
              </a:defRPr>
            </a:lvl1pPr>
            <a:lvl2pPr marL="180000" indent="0">
              <a:buNone/>
              <a:defRPr sz="1400">
                <a:solidFill>
                  <a:schemeClr val="bg1"/>
                </a:solidFill>
              </a:defRPr>
            </a:lvl2pPr>
            <a:lvl3pPr marL="360000" indent="0">
              <a:buNone/>
              <a:defRPr sz="1400">
                <a:solidFill>
                  <a:schemeClr val="bg1"/>
                </a:solidFill>
              </a:defRPr>
            </a:lvl3pPr>
            <a:lvl4pPr marL="540000" indent="0">
              <a:buNone/>
              <a:defRPr sz="1400">
                <a:solidFill>
                  <a:schemeClr val="bg1"/>
                </a:solidFill>
              </a:defRPr>
            </a:lvl4pPr>
            <a:lvl5pPr marL="720000" indent="0">
              <a:buNone/>
              <a:defRPr sz="1400">
                <a:solidFill>
                  <a:schemeClr val="bg1"/>
                </a:solidFill>
              </a:defRPr>
            </a:lvl5pPr>
          </a:lstStyle>
          <a:p>
            <a:pPr lvl="0"/>
            <a:r>
              <a:rPr lang="en-US" dirty="0"/>
              <a:t>Date  |  Name of speaker</a:t>
            </a:r>
            <a:br>
              <a:rPr lang="en-US" dirty="0"/>
            </a:br>
            <a:r>
              <a:rPr lang="en-US" dirty="0"/>
              <a:t>Sender: </a:t>
            </a:r>
            <a:r>
              <a:rPr lang="en-US" dirty="0" err="1"/>
              <a:t>thyssenkrupp</a:t>
            </a:r>
            <a:r>
              <a:rPr lang="en-US" dirty="0"/>
              <a:t> + BA (optional additional management structure/not legal entity)</a:t>
            </a:r>
          </a:p>
        </p:txBody>
      </p:sp>
    </p:spTree>
    <p:extLst>
      <p:ext uri="{BB962C8B-B14F-4D97-AF65-F5344CB8AC3E}">
        <p14:creationId xmlns:p14="http://schemas.microsoft.com/office/powerpoint/2010/main" val="116501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k_title 1 strip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2882078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5" name="Grafik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5030"/>
            <a:ext cx="9144000" cy="6863029"/>
          </a:xfrm>
          <a:prstGeom prst="rect">
            <a:avLst/>
          </a:prstGeom>
        </p:spPr>
      </p:pic>
      <p:pic>
        <p:nvPicPr>
          <p:cNvPr id="5" name="Picture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 y="3751802"/>
            <a:ext cx="8744789" cy="2725200"/>
          </a:xfrm>
          <a:prstGeom prst="rect">
            <a:avLst/>
          </a:prstGeom>
        </p:spPr>
      </p:pic>
      <p:sp>
        <p:nvSpPr>
          <p:cNvPr id="10" name="Text Placeholder 9"/>
          <p:cNvSpPr>
            <a:spLocks noGrp="1"/>
          </p:cNvSpPr>
          <p:nvPr>
            <p:ph type="body" sz="quarter" idx="10" hasCustomPrompt="1"/>
          </p:nvPr>
        </p:nvSpPr>
        <p:spPr>
          <a:xfrm>
            <a:off x="413999" y="5302800"/>
            <a:ext cx="6746400" cy="430887"/>
          </a:xfrm>
          <a:noFill/>
        </p:spPr>
        <p:txBody>
          <a:bodyPr>
            <a:spAutoFit/>
          </a:bodyPr>
          <a:lstStyle>
            <a:lvl1pPr marL="0" indent="0">
              <a:spcBef>
                <a:spcPts val="0"/>
              </a:spcBef>
              <a:spcAft>
                <a:spcPts val="0"/>
              </a:spcAft>
              <a:buNone/>
              <a:defRPr sz="1400" baseline="0">
                <a:solidFill>
                  <a:schemeClr val="bg1"/>
                </a:solidFill>
              </a:defRPr>
            </a:lvl1pPr>
            <a:lvl2pPr marL="180000" indent="0">
              <a:buNone/>
              <a:defRPr sz="1400">
                <a:solidFill>
                  <a:schemeClr val="bg1"/>
                </a:solidFill>
              </a:defRPr>
            </a:lvl2pPr>
            <a:lvl3pPr marL="360000" indent="0">
              <a:buNone/>
              <a:defRPr sz="1400">
                <a:solidFill>
                  <a:schemeClr val="bg1"/>
                </a:solidFill>
              </a:defRPr>
            </a:lvl3pPr>
            <a:lvl4pPr marL="540000" indent="0">
              <a:buNone/>
              <a:defRPr sz="1400">
                <a:solidFill>
                  <a:schemeClr val="bg1"/>
                </a:solidFill>
              </a:defRPr>
            </a:lvl4pPr>
            <a:lvl5pPr marL="720000" indent="0">
              <a:buNone/>
              <a:defRPr sz="1400">
                <a:solidFill>
                  <a:schemeClr val="bg1"/>
                </a:solidFill>
              </a:defRPr>
            </a:lvl5pPr>
          </a:lstStyle>
          <a:p>
            <a:pPr lvl="0"/>
            <a:r>
              <a:rPr lang="en-US" dirty="0"/>
              <a:t>Date  |  Name of speaker</a:t>
            </a:r>
            <a:br>
              <a:rPr lang="en-US" dirty="0"/>
            </a:br>
            <a:r>
              <a:rPr lang="en-US" dirty="0"/>
              <a:t>Sender: </a:t>
            </a:r>
            <a:r>
              <a:rPr lang="en-US" dirty="0" err="1"/>
              <a:t>thyssenkrupp</a:t>
            </a:r>
            <a:r>
              <a:rPr lang="en-US" dirty="0"/>
              <a:t> + BA (optional additional management structure/not legal entity)</a:t>
            </a:r>
          </a:p>
        </p:txBody>
      </p:sp>
      <p:sp>
        <p:nvSpPr>
          <p:cNvPr id="3" name="Subtitle 2"/>
          <p:cNvSpPr>
            <a:spLocks noGrp="1"/>
          </p:cNvSpPr>
          <p:nvPr>
            <p:ph type="subTitle" idx="1" hasCustomPrompt="1"/>
          </p:nvPr>
        </p:nvSpPr>
        <p:spPr>
          <a:xfrm>
            <a:off x="414000" y="4870800"/>
            <a:ext cx="6746400" cy="249299"/>
          </a:xfrm>
          <a:noFill/>
        </p:spPr>
        <p:txBody>
          <a:bodyPr>
            <a:spAutoFit/>
          </a:bodyPr>
          <a:lstStyle>
            <a:lvl1pPr marL="0" indent="0" algn="l">
              <a:lnSpc>
                <a:spcPct val="90000"/>
              </a:lnSpc>
              <a:spcBef>
                <a:spcPts val="0"/>
              </a:spcBef>
              <a:buNone/>
              <a:defRPr sz="18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Additional subline</a:t>
            </a:r>
          </a:p>
        </p:txBody>
      </p:sp>
      <p:sp>
        <p:nvSpPr>
          <p:cNvPr id="2" name="Title 1"/>
          <p:cNvSpPr>
            <a:spLocks noGrp="1"/>
          </p:cNvSpPr>
          <p:nvPr>
            <p:ph type="ctrTitle" hasCustomPrompt="1"/>
          </p:nvPr>
        </p:nvSpPr>
        <p:spPr>
          <a:xfrm>
            <a:off x="414000" y="4035600"/>
            <a:ext cx="6746400" cy="830997"/>
          </a:xfrm>
          <a:noFill/>
        </p:spPr>
        <p:txBody>
          <a:bodyPr anchor="t" anchorCtr="0"/>
          <a:lstStyle>
            <a:lvl1pPr>
              <a:lnSpc>
                <a:spcPct val="90000"/>
              </a:lnSpc>
              <a:defRPr sz="3000">
                <a:solidFill>
                  <a:schemeClr val="bg1"/>
                </a:solidFill>
                <a:latin typeface="+mn-lt"/>
              </a:defRPr>
            </a:lvl1pPr>
          </a:lstStyle>
          <a:p>
            <a:r>
              <a:rPr lang="en-US" dirty="0"/>
              <a:t>Concise </a:t>
            </a:r>
            <a:br>
              <a:rPr lang="en-US" dirty="0"/>
            </a:br>
            <a:r>
              <a:rPr lang="en-US" dirty="0"/>
              <a:t>title for presentation</a:t>
            </a:r>
          </a:p>
        </p:txBody>
      </p:sp>
    </p:spTree>
    <p:extLst>
      <p:ext uri="{BB962C8B-B14F-4D97-AF65-F5344CB8AC3E}">
        <p14:creationId xmlns:p14="http://schemas.microsoft.com/office/powerpoint/2010/main" val="6098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k_title 3 stripe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4163546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3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0" name="Grafik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5030"/>
            <a:ext cx="9144000" cy="6863029"/>
          </a:xfrm>
          <a:prstGeom prst="rect">
            <a:avLst/>
          </a:prstGeom>
        </p:spPr>
      </p:pic>
      <p:sp>
        <p:nvSpPr>
          <p:cNvPr id="2" name="Title 1"/>
          <p:cNvSpPr>
            <a:spLocks noGrp="1"/>
          </p:cNvSpPr>
          <p:nvPr>
            <p:ph type="ctrTitle" hasCustomPrompt="1"/>
          </p:nvPr>
        </p:nvSpPr>
        <p:spPr>
          <a:xfrm>
            <a:off x="1" y="655200"/>
            <a:ext cx="2944653" cy="621612"/>
          </a:xfrm>
          <a:solidFill>
            <a:schemeClr val="accent5"/>
          </a:solidFill>
        </p:spPr>
        <p:txBody>
          <a:bodyPr wrap="none" lIns="504000" tIns="79200" rIns="504000" bIns="79200" anchor="b">
            <a:spAutoFit/>
          </a:bodyPr>
          <a:lstStyle>
            <a:lvl1pPr>
              <a:defRPr sz="3000">
                <a:solidFill>
                  <a:schemeClr val="bg1"/>
                </a:solidFill>
                <a:latin typeface="+mn-lt"/>
              </a:defRPr>
            </a:lvl1pPr>
          </a:lstStyle>
          <a:p>
            <a:r>
              <a:rPr lang="en-US" dirty="0"/>
              <a:t>Concise title</a:t>
            </a:r>
          </a:p>
        </p:txBody>
      </p:sp>
      <p:sp>
        <p:nvSpPr>
          <p:cNvPr id="3" name="Subtitle 2"/>
          <p:cNvSpPr>
            <a:spLocks noGrp="1"/>
          </p:cNvSpPr>
          <p:nvPr>
            <p:ph type="subTitle" idx="1" hasCustomPrompt="1"/>
          </p:nvPr>
        </p:nvSpPr>
        <p:spPr>
          <a:xfrm>
            <a:off x="0" y="1350000"/>
            <a:ext cx="3531751" cy="621612"/>
          </a:xfrm>
          <a:solidFill>
            <a:schemeClr val="accent5"/>
          </a:solidFill>
        </p:spPr>
        <p:txBody>
          <a:bodyPr wrap="none" lIns="504000" tIns="79200" rIns="504000" bIns="79200">
            <a:spAutoFit/>
          </a:bodyPr>
          <a:lstStyle>
            <a:lvl1pPr marL="0" indent="0" algn="l">
              <a:buNone/>
              <a:defRPr sz="3000"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for presentation</a:t>
            </a:r>
          </a:p>
        </p:txBody>
      </p:sp>
      <p:sp>
        <p:nvSpPr>
          <p:cNvPr id="10" name="Text Placeholder 9"/>
          <p:cNvSpPr>
            <a:spLocks noGrp="1"/>
          </p:cNvSpPr>
          <p:nvPr>
            <p:ph type="body" sz="quarter" idx="10" hasCustomPrompt="1"/>
          </p:nvPr>
        </p:nvSpPr>
        <p:spPr>
          <a:xfrm>
            <a:off x="0" y="2044800"/>
            <a:ext cx="7421007" cy="634456"/>
          </a:xfrm>
          <a:solidFill>
            <a:schemeClr val="accent5"/>
          </a:solidFill>
        </p:spPr>
        <p:txBody>
          <a:bodyPr wrap="none" lIns="504000" tIns="100800" rIns="504000" bIns="100800">
            <a:spAutoFit/>
          </a:bodyPr>
          <a:lstStyle>
            <a:lvl1pPr marL="0" indent="0">
              <a:spcBef>
                <a:spcPts val="0"/>
              </a:spcBef>
              <a:spcAft>
                <a:spcPts val="0"/>
              </a:spcAft>
              <a:buNone/>
              <a:defRPr sz="1400" baseline="0">
                <a:solidFill>
                  <a:schemeClr val="bg1"/>
                </a:solidFill>
              </a:defRPr>
            </a:lvl1pPr>
            <a:lvl2pPr marL="180000" indent="0">
              <a:buNone/>
              <a:defRPr sz="1400">
                <a:solidFill>
                  <a:schemeClr val="bg1"/>
                </a:solidFill>
              </a:defRPr>
            </a:lvl2pPr>
            <a:lvl3pPr marL="360000" indent="0">
              <a:buNone/>
              <a:defRPr sz="1400">
                <a:solidFill>
                  <a:schemeClr val="bg1"/>
                </a:solidFill>
              </a:defRPr>
            </a:lvl3pPr>
            <a:lvl4pPr marL="540000" indent="0">
              <a:buNone/>
              <a:defRPr sz="1400">
                <a:solidFill>
                  <a:schemeClr val="bg1"/>
                </a:solidFill>
              </a:defRPr>
            </a:lvl4pPr>
            <a:lvl5pPr marL="720000" indent="0">
              <a:buNone/>
              <a:defRPr sz="1400">
                <a:solidFill>
                  <a:schemeClr val="bg1"/>
                </a:solidFill>
              </a:defRPr>
            </a:lvl5pPr>
          </a:lstStyle>
          <a:p>
            <a:pPr lvl="0"/>
            <a:r>
              <a:rPr lang="en-US" dirty="0"/>
              <a:t>Date  |  Name of speaker</a:t>
            </a:r>
            <a:br>
              <a:rPr lang="en-US" dirty="0"/>
            </a:br>
            <a:r>
              <a:rPr lang="en-US" dirty="0"/>
              <a:t>Sender: </a:t>
            </a:r>
            <a:r>
              <a:rPr lang="en-US" dirty="0" err="1"/>
              <a:t>thyssenkrupp</a:t>
            </a:r>
            <a:r>
              <a:rPr lang="en-US" dirty="0"/>
              <a:t> + BA (optional additional management structure/not legal entity)</a:t>
            </a:r>
          </a:p>
        </p:txBody>
      </p:sp>
      <p:pic>
        <p:nvPicPr>
          <p:cNvPr id="9" name="Grafik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53901" y="5158356"/>
            <a:ext cx="8640000" cy="1366590"/>
          </a:xfrm>
          <a:prstGeom prst="rect">
            <a:avLst/>
          </a:prstGeom>
        </p:spPr>
      </p:pic>
    </p:spTree>
    <p:extLst>
      <p:ext uri="{BB962C8B-B14F-4D97-AF65-F5344CB8AC3E}">
        <p14:creationId xmlns:p14="http://schemas.microsoft.com/office/powerpoint/2010/main" val="20501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k_headline + tex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01329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5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252000" y="259200"/>
            <a:ext cx="8640000" cy="338554"/>
          </a:xfrm>
        </p:spPr>
        <p:txBody>
          <a:bodyPr/>
          <a:lstStyle>
            <a:lvl1pPr>
              <a:defRPr baseline="0"/>
            </a:lvl1pPr>
          </a:lstStyle>
          <a:p>
            <a:r>
              <a:rPr lang="en-US" dirty="0"/>
              <a:t>Headline max. two-line 22 </a:t>
            </a:r>
            <a:r>
              <a:rPr lang="en-US" dirty="0" err="1"/>
              <a:t>pt</a:t>
            </a:r>
            <a:r>
              <a:rPr lang="en-US" dirty="0"/>
              <a:t> </a:t>
            </a:r>
            <a:r>
              <a:rPr lang="en-US" dirty="0" err="1"/>
              <a:t>tk</a:t>
            </a:r>
            <a:r>
              <a:rPr lang="en-US" dirty="0"/>
              <a:t> Brand Blue (subline one-line 18 </a:t>
            </a:r>
            <a:r>
              <a:rPr lang="en-US" dirty="0" err="1"/>
              <a:t>pt</a:t>
            </a:r>
            <a:r>
              <a:rPr lang="en-US" dirty="0"/>
              <a:t> gray)</a:t>
            </a:r>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8"/>
          <p:cNvSpPr>
            <a:spLocks noGrp="1"/>
          </p:cNvSpPr>
          <p:nvPr>
            <p:ph type="body" sz="quarter" idx="11" hasCustomPrompt="1"/>
          </p:nvPr>
        </p:nvSpPr>
        <p:spPr>
          <a:xfrm>
            <a:off x="251999" y="6163200"/>
            <a:ext cx="8028000" cy="144000"/>
          </a:xfrm>
        </p:spPr>
        <p:txBody>
          <a:bodyPr anchor="b"/>
          <a:lstStyle>
            <a:lvl1pPr marL="0" indent="0">
              <a:lnSpc>
                <a:spcPct val="100000"/>
              </a:lnSpc>
              <a:spcBef>
                <a:spcPts val="0"/>
              </a:spcBef>
              <a:buNone/>
              <a:defRPr sz="800" baseline="0"/>
            </a:lvl1pPr>
          </a:lstStyle>
          <a:p>
            <a:pPr lvl="0"/>
            <a:r>
              <a:rPr lang="en-US" dirty="0"/>
              <a:t>Placeholder for sources and footnote: footnotes are numbered (no *) </a:t>
            </a:r>
          </a:p>
        </p:txBody>
      </p:sp>
    </p:spTree>
    <p:extLst>
      <p:ext uri="{BB962C8B-B14F-4D97-AF65-F5344CB8AC3E}">
        <p14:creationId xmlns:p14="http://schemas.microsoft.com/office/powerpoint/2010/main" val="289113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k_headline + text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Headline for max two lines </a:t>
            </a:r>
            <a:r>
              <a:rPr lang="en-US" dirty="0" err="1"/>
              <a:t>tk</a:t>
            </a:r>
            <a:r>
              <a:rPr lang="en-US" dirty="0"/>
              <a:t> Brand Blue (Subline one line only 18 </a:t>
            </a:r>
            <a:r>
              <a:rPr lang="en-US" dirty="0" err="1"/>
              <a:t>pt</a:t>
            </a:r>
            <a:r>
              <a:rPr lang="en-US" dirty="0"/>
              <a:t> grey)</a:t>
            </a:r>
          </a:p>
        </p:txBody>
      </p:sp>
      <p:sp>
        <p:nvSpPr>
          <p:cNvPr id="3" name="Content Placeholder 2"/>
          <p:cNvSpPr>
            <a:spLocks noGrp="1"/>
          </p:cNvSpPr>
          <p:nvPr>
            <p:ph idx="1"/>
          </p:nvPr>
        </p:nvSpPr>
        <p:spPr>
          <a:xfrm>
            <a:off x="4748400" y="1522799"/>
            <a:ext cx="4139980" cy="4536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8"/>
          <p:cNvSpPr>
            <a:spLocks noGrp="1"/>
          </p:cNvSpPr>
          <p:nvPr>
            <p:ph type="body" sz="quarter" idx="11" hasCustomPrompt="1"/>
          </p:nvPr>
        </p:nvSpPr>
        <p:spPr>
          <a:xfrm>
            <a:off x="251999" y="6163200"/>
            <a:ext cx="8028000" cy="144000"/>
          </a:xfrm>
        </p:spPr>
        <p:txBody>
          <a:bodyPr anchor="b"/>
          <a:lstStyle>
            <a:lvl1pPr marL="0" indent="0">
              <a:lnSpc>
                <a:spcPct val="100000"/>
              </a:lnSpc>
              <a:spcBef>
                <a:spcPts val="0"/>
              </a:spcBef>
              <a:buNone/>
              <a:defRPr sz="800" baseline="0"/>
            </a:lvl1pPr>
          </a:lstStyle>
          <a:p>
            <a:pPr lvl="0"/>
            <a:r>
              <a:rPr lang="en-US" dirty="0"/>
              <a:t>Placeholder for sources and footnote: footnotes are numbered (no *) </a:t>
            </a:r>
          </a:p>
        </p:txBody>
      </p:sp>
    </p:spTree>
    <p:extLst>
      <p:ext uri="{BB962C8B-B14F-4D97-AF65-F5344CB8AC3E}">
        <p14:creationId xmlns:p14="http://schemas.microsoft.com/office/powerpoint/2010/main" val="341124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k_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Headline for max two lines </a:t>
            </a:r>
            <a:r>
              <a:rPr lang="en-US" dirty="0" err="1"/>
              <a:t>tk</a:t>
            </a:r>
            <a:r>
              <a:rPr lang="en-US" dirty="0"/>
              <a:t> Brand Blue (Subline one line only 18 </a:t>
            </a:r>
            <a:r>
              <a:rPr lang="en-US" dirty="0" err="1"/>
              <a:t>pt</a:t>
            </a:r>
            <a:r>
              <a:rPr lang="en-US" dirty="0"/>
              <a:t> grey)</a:t>
            </a:r>
          </a:p>
        </p:txBody>
      </p:sp>
      <p:sp>
        <p:nvSpPr>
          <p:cNvPr id="9" name="Text Placeholder 8"/>
          <p:cNvSpPr>
            <a:spLocks noGrp="1"/>
          </p:cNvSpPr>
          <p:nvPr>
            <p:ph type="body" sz="quarter" idx="11" hasCustomPrompt="1"/>
          </p:nvPr>
        </p:nvSpPr>
        <p:spPr>
          <a:xfrm>
            <a:off x="251999" y="6163200"/>
            <a:ext cx="8028000" cy="144000"/>
          </a:xfrm>
        </p:spPr>
        <p:txBody>
          <a:bodyPr anchor="b"/>
          <a:lstStyle>
            <a:lvl1pPr marL="0" indent="0">
              <a:lnSpc>
                <a:spcPct val="100000"/>
              </a:lnSpc>
              <a:spcBef>
                <a:spcPts val="0"/>
              </a:spcBef>
              <a:buNone/>
              <a:defRPr sz="800" baseline="0"/>
            </a:lvl1pPr>
          </a:lstStyle>
          <a:p>
            <a:pPr lvl="0"/>
            <a:r>
              <a:rPr lang="en-US" dirty="0"/>
              <a:t>Placeholder for sources and footnote: footnotes are numbered (no *) </a:t>
            </a:r>
          </a:p>
        </p:txBody>
      </p:sp>
    </p:spTree>
    <p:extLst>
      <p:ext uri="{BB962C8B-B14F-4D97-AF65-F5344CB8AC3E}">
        <p14:creationId xmlns:p14="http://schemas.microsoft.com/office/powerpoint/2010/main" val="361617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260350" y="1600200"/>
            <a:ext cx="8763000" cy="4525963"/>
          </a:xfrm>
          <a:prstGeom prst="rect">
            <a:avLst/>
          </a:prstGeom>
        </p:spPr>
        <p:txBody>
          <a:bodyPr vert="horz"/>
          <a:lstStyle>
            <a:lvl1pPr>
              <a:defRPr>
                <a:ea typeface="AppleGothic"/>
                <a:cs typeface="AppleGothic"/>
              </a:defRPr>
            </a:lvl1pPr>
            <a:lvl2pPr>
              <a:defRPr>
                <a:ea typeface="AppleGothic"/>
              </a:defRPr>
            </a:lvl2pPr>
            <a:lvl3pPr>
              <a:defRPr>
                <a:ea typeface="AppleGothic"/>
              </a:defRPr>
            </a:lvl3pPr>
            <a:lvl4pPr>
              <a:defRPr>
                <a:ea typeface="AppleGothic"/>
              </a:defRPr>
            </a:lvl4pPr>
            <a:lvl5pPr>
              <a:defRPr>
                <a:ea typeface="AppleGothic"/>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77172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65600" y="171450"/>
            <a:ext cx="8594725" cy="334963"/>
          </a:xfrm>
        </p:spPr>
        <p:txBody>
          <a:bodyPr/>
          <a:lstStyle/>
          <a:p>
            <a:r>
              <a:rPr lang="de-DE"/>
              <a:t>Titelmasterformat durch Klicken bearbeiten</a:t>
            </a:r>
          </a:p>
        </p:txBody>
      </p:sp>
      <p:sp>
        <p:nvSpPr>
          <p:cNvPr id="3" name="Tabellenplatzhalter 2"/>
          <p:cNvSpPr>
            <a:spLocks noGrp="1"/>
          </p:cNvSpPr>
          <p:nvPr>
            <p:ph type="tbl" idx="1"/>
          </p:nvPr>
        </p:nvSpPr>
        <p:spPr>
          <a:xfrm>
            <a:off x="276225" y="1341438"/>
            <a:ext cx="8597900" cy="4445000"/>
          </a:xfrm>
          <a:prstGeom prst="rect">
            <a:avLst/>
          </a:prstGeom>
        </p:spPr>
        <p:txBody>
          <a:bodyPr/>
          <a:lstStyle/>
          <a:p>
            <a:pPr lvl="0"/>
            <a:r>
              <a:rPr lang="de-DE" noProof="0"/>
              <a:t>Tabelle durch Klicken auf Symbol hinzufügen</a:t>
            </a:r>
          </a:p>
        </p:txBody>
      </p:sp>
    </p:spTree>
    <p:extLst>
      <p:ext uri="{BB962C8B-B14F-4D97-AF65-F5344CB8AC3E}">
        <p14:creationId xmlns:p14="http://schemas.microsoft.com/office/powerpoint/2010/main" val="6622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3"/>
            </p:custDataLst>
            <p:extLst>
              <p:ext uri="{D42A27DB-BD31-4B8C-83A1-F6EECF244321}">
                <p14:modId xmlns:p14="http://schemas.microsoft.com/office/powerpoint/2010/main" val="27051581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5"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52000" y="259200"/>
            <a:ext cx="8640000" cy="338554"/>
          </a:xfrm>
          <a:prstGeom prst="rect">
            <a:avLst/>
          </a:prstGeom>
        </p:spPr>
        <p:txBody>
          <a:bodyPr vert="horz" lIns="0" tIns="0" rIns="0" bIns="0" rtlCol="0" anchor="t" anchorCtr="0">
            <a:spAutoFit/>
          </a:bodyPr>
          <a:lstStyle/>
          <a:p>
            <a:r>
              <a:rPr lang="de-DE"/>
              <a:t>Titelmasterformat durch Klicken bearbeiten</a:t>
            </a:r>
            <a:endParaRPr lang="en-US" dirty="0"/>
          </a:p>
        </p:txBody>
      </p:sp>
      <p:sp>
        <p:nvSpPr>
          <p:cNvPr id="3" name="Text Placeholder 2"/>
          <p:cNvSpPr>
            <a:spLocks noGrp="1"/>
          </p:cNvSpPr>
          <p:nvPr>
            <p:ph type="body" idx="1"/>
          </p:nvPr>
        </p:nvSpPr>
        <p:spPr>
          <a:xfrm>
            <a:off x="252000" y="1522799"/>
            <a:ext cx="8640000" cy="4536000"/>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extBox 7"/>
          <p:cNvSpPr txBox="1"/>
          <p:nvPr/>
        </p:nvSpPr>
        <p:spPr>
          <a:xfrm>
            <a:off x="251999" y="6541200"/>
            <a:ext cx="252000" cy="111600"/>
          </a:xfrm>
          <a:prstGeom prst="rect">
            <a:avLst/>
          </a:prstGeom>
          <a:noFill/>
        </p:spPr>
        <p:txBody>
          <a:bodyPr wrap="none" lIns="0" tIns="0" rIns="0" bIns="0" rtlCol="0" anchor="b">
            <a:noAutofit/>
          </a:bodyPr>
          <a:lstStyle/>
          <a:p>
            <a:pPr>
              <a:defRPr/>
            </a:pPr>
            <a:fld id="{2B694159-020E-4050-A07E-D2CBBD4BC98F}" type="slidenum">
              <a:rPr lang="en-US" sz="800">
                <a:solidFill>
                  <a:srgbClr val="78879B"/>
                </a:solidFill>
              </a:rPr>
              <a:pPr>
                <a:defRPr/>
              </a:pPr>
              <a:t>‹#›</a:t>
            </a:fld>
            <a:endParaRPr lang="en-US" sz="800" dirty="0">
              <a:solidFill>
                <a:srgbClr val="78879B"/>
              </a:solidFill>
            </a:endParaRPr>
          </a:p>
        </p:txBody>
      </p:sp>
      <p:sp>
        <p:nvSpPr>
          <p:cNvPr id="10" name="TextBox 9"/>
          <p:cNvSpPr txBox="1"/>
          <p:nvPr/>
        </p:nvSpPr>
        <p:spPr>
          <a:xfrm>
            <a:off x="468000" y="6541200"/>
            <a:ext cx="7812000" cy="111600"/>
          </a:xfrm>
          <a:prstGeom prst="rect">
            <a:avLst/>
          </a:prstGeom>
          <a:noFill/>
        </p:spPr>
        <p:txBody>
          <a:bodyPr wrap="none" lIns="0" tIns="0" rIns="0" bIns="0" rtlCol="0" anchor="b">
            <a:noAutofit/>
          </a:bodyPr>
          <a:lstStyle/>
          <a:p>
            <a:pPr>
              <a:defRPr/>
            </a:pPr>
            <a:r>
              <a:rPr lang="en-US" sz="800" dirty="0">
                <a:solidFill>
                  <a:srgbClr val="78879B"/>
                </a:solidFill>
              </a:rPr>
              <a:t>|  time/date  |  presentation title  |  name of speaker (fill in as usual via first master slide)</a:t>
            </a:r>
          </a:p>
        </p:txBody>
      </p:sp>
      <p:sp>
        <p:nvSpPr>
          <p:cNvPr id="4" name="Rectangle 3"/>
          <p:cNvSpPr/>
          <p:nvPr/>
        </p:nvSpPr>
        <p:spPr>
          <a:xfrm>
            <a:off x="252000" y="6407289"/>
            <a:ext cx="8028000" cy="123111"/>
          </a:xfrm>
          <a:prstGeom prst="rect">
            <a:avLst/>
          </a:prstGeom>
          <a:noFill/>
        </p:spPr>
        <p:txBody>
          <a:bodyPr wrap="square" lIns="0" tIns="0" rIns="0" bIns="0" rtlCol="0" anchor="b">
            <a:noAutofit/>
          </a:bodyPr>
          <a:lstStyle/>
          <a:p>
            <a:r>
              <a:rPr lang="en-US" sz="800" dirty="0">
                <a:solidFill>
                  <a:srgbClr val="78879B"/>
                </a:solidFill>
              </a:rPr>
              <a:t>Optional: </a:t>
            </a:r>
            <a:r>
              <a:rPr lang="en-US" sz="800" dirty="0" err="1">
                <a:solidFill>
                  <a:srgbClr val="78879B"/>
                </a:solidFill>
              </a:rPr>
              <a:t>thyssenkrupp</a:t>
            </a:r>
            <a:r>
              <a:rPr lang="en-US" sz="800" dirty="0">
                <a:solidFill>
                  <a:srgbClr val="78879B"/>
                </a:solidFill>
              </a:rPr>
              <a:t> + BA + additional management structure (not legal entity). If not needed, delete this line via first master slide</a:t>
            </a:r>
          </a:p>
        </p:txBody>
      </p:sp>
      <p:pic>
        <p:nvPicPr>
          <p:cNvPr id="12" name="Grafik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28546" y="6272825"/>
            <a:ext cx="372567" cy="372567"/>
          </a:xfrm>
          <a:prstGeom prst="rect">
            <a:avLst/>
          </a:prstGeom>
        </p:spPr>
      </p:pic>
    </p:spTree>
    <p:extLst>
      <p:ext uri="{BB962C8B-B14F-4D97-AF65-F5344CB8AC3E}">
        <p14:creationId xmlns:p14="http://schemas.microsoft.com/office/powerpoint/2010/main" val="3576388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Lst>
  <p:hf sldNum="0" hdr="0" ftr="0" dt="0"/>
  <p:txStyles>
    <p:titleStyle>
      <a:lvl1pPr algn="l" defTabSz="914400" rtl="0" eaLnBrk="1" latinLnBrk="0" hangingPunct="1">
        <a:spcBef>
          <a:spcPct val="0"/>
        </a:spcBef>
        <a:buNone/>
        <a:defRPr sz="2200" kern="1200">
          <a:solidFill>
            <a:schemeClr val="accent5"/>
          </a:solidFill>
          <a:latin typeface="+mn-lt"/>
          <a:ea typeface="+mj-ea"/>
          <a:cs typeface="+mj-cs"/>
        </a:defRPr>
      </a:lvl1pPr>
    </p:titleStyle>
    <p:bodyStyle>
      <a:lvl1pPr marL="180000" indent="-180000" algn="l" defTabSz="914400" rtl="0" eaLnBrk="1" latinLnBrk="0" hangingPunct="1">
        <a:spcBef>
          <a:spcPts val="1200"/>
        </a:spcBef>
        <a:spcAft>
          <a:spcPts val="0"/>
        </a:spcAft>
        <a:buClr>
          <a:schemeClr val="accent5"/>
        </a:buClr>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2pPr>
      <a:lvl3pPr marL="54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3pPr>
      <a:lvl4pPr marL="72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4pPr>
      <a:lvl5pPr marL="90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5pPr>
      <a:lvl6pPr marL="108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6pPr>
      <a:lvl7pPr marL="126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7pPr>
      <a:lvl8pPr marL="144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8pPr>
      <a:lvl9pPr marL="1620000" indent="-180000" algn="l" defTabSz="914400" rtl="0" eaLnBrk="1" latinLnBrk="0" hangingPunct="1">
        <a:spcBef>
          <a:spcPts val="1200"/>
        </a:spcBef>
        <a:spcAft>
          <a:spcPts val="0"/>
        </a:spcAft>
        <a:buClr>
          <a:schemeClr val="accent5"/>
        </a:buClr>
        <a:buFont typeface="TKTypeMedium" panose="020B06060405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www.wunderground.com/"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14000" y="4035600"/>
            <a:ext cx="6746400" cy="415498"/>
          </a:xfrm>
        </p:spPr>
        <p:txBody>
          <a:bodyPr/>
          <a:lstStyle/>
          <a:p>
            <a:r>
              <a:rPr lang="en-US" dirty="0"/>
              <a:t>Prediction of Callbacks using Weather Data</a:t>
            </a:r>
          </a:p>
        </p:txBody>
      </p:sp>
      <p:sp>
        <p:nvSpPr>
          <p:cNvPr id="7" name="Text Placeholder 6"/>
          <p:cNvSpPr>
            <a:spLocks noGrp="1"/>
          </p:cNvSpPr>
          <p:nvPr>
            <p:ph type="body" sz="quarter" idx="10"/>
          </p:nvPr>
        </p:nvSpPr>
        <p:spPr>
          <a:xfrm>
            <a:off x="413999" y="5302800"/>
            <a:ext cx="6746400" cy="430887"/>
          </a:xfrm>
        </p:spPr>
        <p:txBody>
          <a:bodyPr/>
          <a:lstStyle/>
          <a:p>
            <a:r>
              <a:rPr lang="en-US" dirty="0"/>
              <a:t>8/11/2016 / </a:t>
            </a:r>
            <a:r>
              <a:rPr lang="en-US" dirty="0" err="1"/>
              <a:t>Tré</a:t>
            </a:r>
            <a:r>
              <a:rPr lang="en-US" dirty="0"/>
              <a:t> Watts</a:t>
            </a:r>
          </a:p>
          <a:p>
            <a:r>
              <a:rPr lang="en-US" dirty="0"/>
              <a:t>RIC ATLANTA</a:t>
            </a:r>
          </a:p>
        </p:txBody>
      </p:sp>
    </p:spTree>
    <p:extLst>
      <p:ext uri="{BB962C8B-B14F-4D97-AF65-F5344CB8AC3E}">
        <p14:creationId xmlns:p14="http://schemas.microsoft.com/office/powerpoint/2010/main" val="18013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Random Forest </a:t>
            </a:r>
            <a:r>
              <a:rPr lang="en-US" dirty="0" err="1"/>
              <a:t>Regressor</a:t>
            </a:r>
            <a:endParaRPr lang="en-US" dirty="0"/>
          </a:p>
        </p:txBody>
      </p:sp>
      <p:sp>
        <p:nvSpPr>
          <p:cNvPr id="4" name="Content Placeholder 2"/>
          <p:cNvSpPr txBox="1">
            <a:spLocks/>
          </p:cNvSpPr>
          <p:nvPr/>
        </p:nvSpPr>
        <p:spPr>
          <a:xfrm>
            <a:off x="467544" y="908720"/>
            <a:ext cx="8318530" cy="4351271"/>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400050" lvl="1" indent="0">
              <a:lnSpc>
                <a:spcPct val="90000"/>
              </a:lnSpc>
              <a:spcBef>
                <a:spcPts val="600"/>
              </a:spcBef>
              <a:buNone/>
            </a:pPr>
            <a:endParaRPr lang="en-US" sz="1600" dirty="0"/>
          </a:p>
          <a:p>
            <a:pPr marL="0" indent="0">
              <a:lnSpc>
                <a:spcPct val="90000"/>
              </a:lnSpc>
              <a:spcBef>
                <a:spcPts val="600"/>
              </a:spcBef>
              <a:buNone/>
            </a:pPr>
            <a:r>
              <a:rPr lang="en-US" sz="1600" dirty="0"/>
              <a:t> </a:t>
            </a:r>
          </a:p>
        </p:txBody>
      </p:sp>
      <p:sp>
        <p:nvSpPr>
          <p:cNvPr id="3" name="TextBox 2"/>
          <p:cNvSpPr txBox="1"/>
          <p:nvPr/>
        </p:nvSpPr>
        <p:spPr>
          <a:xfrm>
            <a:off x="467544" y="765748"/>
            <a:ext cx="7786601" cy="1261884"/>
          </a:xfrm>
          <a:prstGeom prst="rect">
            <a:avLst/>
          </a:prstGeom>
          <a:noFill/>
        </p:spPr>
        <p:txBody>
          <a:bodyPr wrap="square" lIns="0" tIns="0" rIns="0" bIns="0" rtlCol="0" anchor="ctr">
            <a:spAutoFit/>
          </a:bodyPr>
          <a:lstStyle/>
          <a:p>
            <a:pPr>
              <a:lnSpc>
                <a:spcPct val="90000"/>
              </a:lnSpc>
              <a:spcBef>
                <a:spcPts val="600"/>
              </a:spcBef>
            </a:pPr>
            <a:r>
              <a:rPr lang="en-US" sz="1600" dirty="0"/>
              <a:t>Continuing by after removing precipitation, we plotted the forecast for the last 70 days of our data</a:t>
            </a:r>
          </a:p>
          <a:p>
            <a:pPr>
              <a:lnSpc>
                <a:spcPct val="90000"/>
              </a:lnSpc>
              <a:spcBef>
                <a:spcPts val="600"/>
              </a:spcBef>
            </a:pPr>
            <a:endParaRPr lang="en-US" sz="1600" dirty="0"/>
          </a:p>
          <a:p>
            <a:pPr>
              <a:lnSpc>
                <a:spcPct val="90000"/>
              </a:lnSpc>
              <a:spcBef>
                <a:spcPts val="600"/>
              </a:spcBef>
            </a:pPr>
            <a:r>
              <a:rPr lang="en-US" sz="1600" dirty="0"/>
              <a:t>We see that while our model captures the general trend of the data, the error is a bit high.</a:t>
            </a:r>
          </a:p>
        </p:txBody>
      </p:sp>
      <p:pic>
        <p:nvPicPr>
          <p:cNvPr id="5" name="Picture 4"/>
          <p:cNvPicPr>
            <a:picLocks noChangeAspect="1"/>
          </p:cNvPicPr>
          <p:nvPr/>
        </p:nvPicPr>
        <p:blipFill>
          <a:blip r:embed="rId2"/>
          <a:stretch>
            <a:fillRect/>
          </a:stretch>
        </p:blipFill>
        <p:spPr>
          <a:xfrm>
            <a:off x="593706" y="2145382"/>
            <a:ext cx="7534275" cy="3371850"/>
          </a:xfrm>
          <a:prstGeom prst="rect">
            <a:avLst/>
          </a:prstGeom>
        </p:spPr>
      </p:pic>
    </p:spTree>
    <p:extLst>
      <p:ext uri="{BB962C8B-B14F-4D97-AF65-F5344CB8AC3E}">
        <p14:creationId xmlns:p14="http://schemas.microsoft.com/office/powerpoint/2010/main" val="1918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Random Forest </a:t>
            </a:r>
            <a:r>
              <a:rPr lang="en-US" dirty="0" err="1"/>
              <a:t>Regressor</a:t>
            </a:r>
            <a:endParaRPr lang="en-US" dirty="0"/>
          </a:p>
        </p:txBody>
      </p:sp>
      <p:pic>
        <p:nvPicPr>
          <p:cNvPr id="8" name="Picture 7"/>
          <p:cNvPicPr>
            <a:picLocks noChangeAspect="1"/>
          </p:cNvPicPr>
          <p:nvPr/>
        </p:nvPicPr>
        <p:blipFill>
          <a:blip r:embed="rId2"/>
          <a:stretch>
            <a:fillRect/>
          </a:stretch>
        </p:blipFill>
        <p:spPr>
          <a:xfrm>
            <a:off x="683568" y="1412776"/>
            <a:ext cx="7642585" cy="3940178"/>
          </a:xfrm>
          <a:prstGeom prst="rect">
            <a:avLst/>
          </a:prstGeom>
        </p:spPr>
      </p:pic>
    </p:spTree>
    <p:extLst>
      <p:ext uri="{BB962C8B-B14F-4D97-AF65-F5344CB8AC3E}">
        <p14:creationId xmlns:p14="http://schemas.microsoft.com/office/powerpoint/2010/main" val="207846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2"/>
          <p:cNvSpPr txBox="1">
            <a:spLocks/>
          </p:cNvSpPr>
          <p:nvPr/>
        </p:nvSpPr>
        <p:spPr>
          <a:xfrm>
            <a:off x="467544" y="908720"/>
            <a:ext cx="8318530" cy="4351271"/>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400050" lvl="1" indent="0">
              <a:lnSpc>
                <a:spcPct val="90000"/>
              </a:lnSpc>
              <a:spcBef>
                <a:spcPts val="600"/>
              </a:spcBef>
              <a:buNone/>
            </a:pPr>
            <a:endParaRPr lang="en-US" sz="1600" dirty="0"/>
          </a:p>
          <a:p>
            <a:pPr marL="0" indent="0">
              <a:lnSpc>
                <a:spcPct val="90000"/>
              </a:lnSpc>
              <a:spcBef>
                <a:spcPts val="600"/>
              </a:spcBef>
              <a:buNone/>
            </a:pPr>
            <a:r>
              <a:rPr lang="en-US" sz="1600" dirty="0"/>
              <a:t> </a:t>
            </a:r>
          </a:p>
        </p:txBody>
      </p:sp>
      <p:sp>
        <p:nvSpPr>
          <p:cNvPr id="3" name="TextBox 2"/>
          <p:cNvSpPr txBox="1"/>
          <p:nvPr/>
        </p:nvSpPr>
        <p:spPr>
          <a:xfrm>
            <a:off x="395536" y="903022"/>
            <a:ext cx="7643245" cy="4758226"/>
          </a:xfrm>
          <a:prstGeom prst="rect">
            <a:avLst/>
          </a:prstGeom>
          <a:noFill/>
        </p:spPr>
        <p:txBody>
          <a:bodyPr wrap="square" lIns="0" tIns="0" rIns="0" bIns="0" rtlCol="0" anchor="ctr">
            <a:spAutoFit/>
          </a:bodyPr>
          <a:lstStyle/>
          <a:p>
            <a:pPr>
              <a:lnSpc>
                <a:spcPct val="90000"/>
              </a:lnSpc>
              <a:spcBef>
                <a:spcPts val="600"/>
              </a:spcBef>
            </a:pPr>
            <a:r>
              <a:rPr lang="en-US" sz="1600" b="1" u="sng" dirty="0"/>
              <a:t>Final Remarks</a:t>
            </a:r>
          </a:p>
          <a:p>
            <a:pPr>
              <a:lnSpc>
                <a:spcPct val="90000"/>
              </a:lnSpc>
              <a:spcBef>
                <a:spcPts val="600"/>
              </a:spcBef>
            </a:pPr>
            <a:r>
              <a:rPr lang="en-US" sz="1600" dirty="0"/>
              <a:t>Though it captures the general trend of our data, the Random Forest </a:t>
            </a:r>
            <a:r>
              <a:rPr lang="en-US" sz="1600" dirty="0" err="1"/>
              <a:t>Regressor</a:t>
            </a:r>
            <a:r>
              <a:rPr lang="en-US" sz="1600" dirty="0"/>
              <a:t> Model did not predict the callback volume sufficiently to rely on it as a business tool.</a:t>
            </a:r>
          </a:p>
          <a:p>
            <a:pPr>
              <a:lnSpc>
                <a:spcPct val="90000"/>
              </a:lnSpc>
              <a:spcBef>
                <a:spcPts val="600"/>
              </a:spcBef>
            </a:pPr>
            <a:endParaRPr lang="en-US" sz="1600" dirty="0"/>
          </a:p>
          <a:p>
            <a:pPr>
              <a:lnSpc>
                <a:spcPct val="90000"/>
              </a:lnSpc>
              <a:spcBef>
                <a:spcPts val="600"/>
              </a:spcBef>
            </a:pPr>
            <a:r>
              <a:rPr lang="en-US" sz="1600" dirty="0"/>
              <a:t>It is very likely that the weather is simply not correlated enough to callback volumes to use as a valid predictor. This could be investigated further through significance testing.</a:t>
            </a:r>
          </a:p>
          <a:p>
            <a:pPr>
              <a:lnSpc>
                <a:spcPct val="90000"/>
              </a:lnSpc>
              <a:spcBef>
                <a:spcPts val="600"/>
              </a:spcBef>
            </a:pPr>
            <a:endParaRPr lang="en-US" sz="1600" dirty="0"/>
          </a:p>
          <a:p>
            <a:pPr>
              <a:lnSpc>
                <a:spcPct val="90000"/>
              </a:lnSpc>
              <a:spcBef>
                <a:spcPts val="600"/>
              </a:spcBef>
            </a:pPr>
            <a:r>
              <a:rPr lang="en-US" sz="1600" dirty="0"/>
              <a:t>It is also very likely that we got almost all of our predictive power only from the day of the week, since its relative importance was roughly 5x that of the other features</a:t>
            </a:r>
          </a:p>
          <a:p>
            <a:pPr>
              <a:lnSpc>
                <a:spcPct val="90000"/>
              </a:lnSpc>
              <a:spcBef>
                <a:spcPts val="600"/>
              </a:spcBef>
            </a:pPr>
            <a:endParaRPr lang="en-US" sz="1600" dirty="0"/>
          </a:p>
          <a:p>
            <a:pPr>
              <a:lnSpc>
                <a:spcPct val="90000"/>
              </a:lnSpc>
              <a:spcBef>
                <a:spcPts val="600"/>
              </a:spcBef>
            </a:pPr>
            <a:r>
              <a:rPr lang="en-US" sz="1600" b="1" u="sng" dirty="0"/>
              <a:t>NEXT STEPS</a:t>
            </a:r>
          </a:p>
          <a:p>
            <a:pPr marL="285750" indent="-285750">
              <a:lnSpc>
                <a:spcPct val="90000"/>
              </a:lnSpc>
              <a:spcBef>
                <a:spcPts val="600"/>
              </a:spcBef>
              <a:buFont typeface="Arial" panose="020B0604020202020204" pitchFamily="34" charset="0"/>
              <a:buChar char="•"/>
            </a:pPr>
            <a:r>
              <a:rPr lang="en-US" sz="1600" dirty="0"/>
              <a:t>Generate a different set of weather statistics which more accurately capture extreme weather changes between service visits and treat the situation as a classification problem rather than a regression problem by predicting whether a given unit will experience  a callback during a given week</a:t>
            </a:r>
          </a:p>
          <a:p>
            <a:pPr marL="285750" indent="-285750">
              <a:lnSpc>
                <a:spcPct val="90000"/>
              </a:lnSpc>
              <a:spcBef>
                <a:spcPts val="600"/>
              </a:spcBef>
              <a:buFont typeface="Arial" panose="020B0604020202020204" pitchFamily="34" charset="0"/>
              <a:buChar char="•"/>
            </a:pPr>
            <a:r>
              <a:rPr lang="en-US" sz="1600" dirty="0"/>
              <a:t>Investigate time-series models</a:t>
            </a:r>
          </a:p>
          <a:p>
            <a:pPr marL="285750" indent="-285750">
              <a:lnSpc>
                <a:spcPct val="90000"/>
              </a:lnSpc>
              <a:spcBef>
                <a:spcPts val="600"/>
              </a:spcBef>
              <a:buFont typeface="Arial" panose="020B0604020202020204" pitchFamily="34" charset="0"/>
              <a:buChar char="•"/>
            </a:pPr>
            <a:endParaRPr lang="en-US" sz="1600" dirty="0"/>
          </a:p>
        </p:txBody>
      </p:sp>
    </p:spTree>
    <p:extLst>
      <p:ext uri="{BB962C8B-B14F-4D97-AF65-F5344CB8AC3E}">
        <p14:creationId xmlns:p14="http://schemas.microsoft.com/office/powerpoint/2010/main" val="35270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59"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3" hidden="1"/>
          <p:cNvSpPr>
            <a:spLocks noChangeArrowheads="1"/>
          </p:cNvSpPr>
          <p:nvPr>
            <p:custDataLst>
              <p:tags r:id="rId3"/>
            </p:custDataLst>
          </p:nvPr>
        </p:nvSpPr>
        <p:spPr bwMode="auto">
          <a:xfrm>
            <a:off x="0" y="0"/>
            <a:ext cx="158750" cy="158750"/>
          </a:xfrm>
          <a:prstGeom prst="rect">
            <a:avLst/>
          </a:prstGeom>
          <a:solidFill>
            <a:schemeClr val="accent1"/>
          </a:solidFill>
          <a:ln w="9525">
            <a:solidFill>
              <a:schemeClr val="tx1"/>
            </a:solidFill>
            <a:miter lim="800000"/>
            <a:headEnd/>
            <a:tailEnd/>
          </a:ln>
        </p:spPr>
        <p:txBody>
          <a:bodyPr wrap="none" lIns="0" tIns="0" rIns="0" bIns="0" anchor="ctr"/>
          <a:lstStyle/>
          <a:p>
            <a:pPr algn="ctr">
              <a:defRPr/>
            </a:pPr>
            <a:endParaRPr lang="en-US" sz="1200">
              <a:solidFill>
                <a:srgbClr val="000000"/>
              </a:solidFill>
              <a:latin typeface="TKTypeMedium"/>
              <a:ea typeface="+mn-ea"/>
              <a:sym typeface="TKTypeMedium"/>
            </a:endParaRPr>
          </a:p>
        </p:txBody>
      </p:sp>
      <p:sp>
        <p:nvSpPr>
          <p:cNvPr id="13" name="Rectangle 5"/>
          <p:cNvSpPr>
            <a:spLocks noGrp="1" noChangeArrowheads="1"/>
          </p:cNvSpPr>
          <p:nvPr>
            <p:ph type="title"/>
          </p:nvPr>
        </p:nvSpPr>
        <p:spPr>
          <a:xfrm>
            <a:off x="323528" y="332656"/>
            <a:ext cx="8594725" cy="338554"/>
          </a:xfrm>
        </p:spPr>
        <p:txBody>
          <a:bodyPr/>
          <a:lstStyle/>
          <a:p>
            <a:pPr eaLnBrk="1" hangingPunct="1"/>
            <a:r>
              <a:rPr lang="en-US" dirty="0"/>
              <a:t>Introduction:</a:t>
            </a:r>
            <a:endParaRPr lang="en-US" sz="1800" dirty="0">
              <a:solidFill>
                <a:srgbClr val="515151"/>
              </a:solidFill>
            </a:endParaRPr>
          </a:p>
        </p:txBody>
      </p:sp>
      <p:sp>
        <p:nvSpPr>
          <p:cNvPr id="2" name="TextBox 1"/>
          <p:cNvSpPr txBox="1"/>
          <p:nvPr/>
        </p:nvSpPr>
        <p:spPr>
          <a:xfrm>
            <a:off x="433996" y="1312807"/>
            <a:ext cx="6730292" cy="2600712"/>
          </a:xfrm>
          <a:prstGeom prst="rect">
            <a:avLst/>
          </a:prstGeom>
          <a:noFill/>
        </p:spPr>
        <p:txBody>
          <a:bodyPr wrap="square" lIns="0" tIns="0" rIns="0" bIns="0" rtlCol="0" anchor="ctr">
            <a:spAutoFit/>
          </a:bodyPr>
          <a:lstStyle/>
          <a:p>
            <a:pPr marL="285750" indent="-285750">
              <a:lnSpc>
                <a:spcPct val="90000"/>
              </a:lnSpc>
              <a:spcBef>
                <a:spcPts val="600"/>
              </a:spcBef>
              <a:buFont typeface="Arial" panose="020B0604020202020204" pitchFamily="34" charset="0"/>
              <a:buChar char="•"/>
            </a:pPr>
            <a:r>
              <a:rPr lang="en-US" sz="1600" dirty="0"/>
              <a:t>Elevator Service mechanics are typically assigned a collection of units (elevators, escalators, and moving walks) to be serviced. </a:t>
            </a:r>
          </a:p>
          <a:p>
            <a:pPr marL="285750" indent="-285750">
              <a:lnSpc>
                <a:spcPct val="90000"/>
              </a:lnSpc>
              <a:spcBef>
                <a:spcPts val="600"/>
              </a:spcBef>
              <a:buFont typeface="Arial" panose="020B0604020202020204" pitchFamily="34" charset="0"/>
              <a:buChar char="•"/>
            </a:pPr>
            <a:endParaRPr lang="en-US" sz="1600" dirty="0"/>
          </a:p>
          <a:p>
            <a:pPr marL="285750" indent="-285750">
              <a:lnSpc>
                <a:spcPct val="90000"/>
              </a:lnSpc>
              <a:spcBef>
                <a:spcPts val="600"/>
              </a:spcBef>
              <a:buFont typeface="Arial" panose="020B0604020202020204" pitchFamily="34" charset="0"/>
              <a:buChar char="•"/>
            </a:pPr>
            <a:r>
              <a:rPr lang="en-US" sz="1600" dirty="0"/>
              <a:t>"Callback” is the term used when referring to elevator maintenance calls made by the customer, which fall outside of the regular maintenance schedule. </a:t>
            </a:r>
          </a:p>
          <a:p>
            <a:pPr marL="285750" indent="-285750">
              <a:lnSpc>
                <a:spcPct val="90000"/>
              </a:lnSpc>
              <a:spcBef>
                <a:spcPts val="600"/>
              </a:spcBef>
              <a:buFont typeface="Arial" panose="020B0604020202020204" pitchFamily="34" charset="0"/>
              <a:buChar char="•"/>
            </a:pPr>
            <a:endParaRPr lang="en-US" sz="1600" dirty="0"/>
          </a:p>
          <a:p>
            <a:pPr marL="285750" indent="-285750">
              <a:lnSpc>
                <a:spcPct val="90000"/>
              </a:lnSpc>
              <a:spcBef>
                <a:spcPts val="600"/>
              </a:spcBef>
              <a:buFont typeface="Arial" panose="020B0604020202020204" pitchFamily="34" charset="0"/>
              <a:buChar char="•"/>
            </a:pPr>
            <a:r>
              <a:rPr lang="en-US" sz="1600" dirty="0"/>
              <a:t>Callbacks are generally unexpected, and can be costly during busy weeks and times when a branch is short-staffed.</a:t>
            </a:r>
          </a:p>
          <a:p>
            <a:pPr marL="285750" indent="-285750">
              <a:lnSpc>
                <a:spcPct val="90000"/>
              </a:lnSpc>
              <a:spcBef>
                <a:spcPts val="600"/>
              </a:spcBef>
              <a:buFont typeface="Arial" panose="020B0604020202020204" pitchFamily="34" charset="0"/>
              <a:buChar char="•"/>
            </a:pPr>
            <a:endParaRPr lang="en-US" sz="1600" dirty="0"/>
          </a:p>
        </p:txBody>
      </p:sp>
      <p:sp>
        <p:nvSpPr>
          <p:cNvPr id="3" name="Rectangle 2"/>
          <p:cNvSpPr/>
          <p:nvPr/>
        </p:nvSpPr>
        <p:spPr>
          <a:xfrm>
            <a:off x="1907704" y="4293096"/>
            <a:ext cx="4572000" cy="1332673"/>
          </a:xfrm>
          <a:prstGeom prst="rect">
            <a:avLst/>
          </a:prstGeom>
        </p:spPr>
        <p:txBody>
          <a:bodyPr>
            <a:spAutoFit/>
          </a:bodyPr>
          <a:lstStyle/>
          <a:p>
            <a:pPr algn="ctr">
              <a:lnSpc>
                <a:spcPct val="90000"/>
              </a:lnSpc>
              <a:spcBef>
                <a:spcPts val="600"/>
              </a:spcBef>
            </a:pPr>
            <a:r>
              <a:rPr lang="en-US" sz="2400" u="sng" dirty="0">
                <a:solidFill>
                  <a:schemeClr val="accent5"/>
                </a:solidFill>
                <a:ea typeface="+mj-ea"/>
                <a:cs typeface="+mj-cs"/>
              </a:rPr>
              <a:t>GOAL</a:t>
            </a:r>
          </a:p>
          <a:p>
            <a:pPr algn="ctr">
              <a:lnSpc>
                <a:spcPct val="90000"/>
              </a:lnSpc>
              <a:spcBef>
                <a:spcPts val="600"/>
              </a:spcBef>
            </a:pPr>
            <a:r>
              <a:rPr lang="en-US" sz="2000" dirty="0"/>
              <a:t> Identify a model which can predict an increase in the callback volume </a:t>
            </a:r>
            <a:r>
              <a:rPr lang="en-US" sz="2000" dirty="0" err="1"/>
              <a:t>apriori</a:t>
            </a:r>
            <a:r>
              <a:rPr lang="en-US" sz="2000" dirty="0"/>
              <a:t> to save money.</a:t>
            </a:r>
          </a:p>
        </p:txBody>
      </p:sp>
    </p:spTree>
    <p:extLst>
      <p:ext uri="{BB962C8B-B14F-4D97-AF65-F5344CB8AC3E}">
        <p14:creationId xmlns:p14="http://schemas.microsoft.com/office/powerpoint/2010/main" val="10265747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endParaRPr lang="en-US" sz="1400" i="1" dirty="0"/>
          </a:p>
        </p:txBody>
      </p:sp>
      <p:sp>
        <p:nvSpPr>
          <p:cNvPr id="5" name="TextBox 4"/>
          <p:cNvSpPr txBox="1"/>
          <p:nvPr/>
        </p:nvSpPr>
        <p:spPr>
          <a:xfrm>
            <a:off x="291502" y="980728"/>
            <a:ext cx="8591107" cy="3428631"/>
          </a:xfrm>
          <a:prstGeom prst="rect">
            <a:avLst/>
          </a:prstGeom>
          <a:noFill/>
        </p:spPr>
        <p:txBody>
          <a:bodyPr wrap="square" lIns="0" tIns="0" rIns="0" bIns="0" rtlCol="0" anchor="ctr">
            <a:spAutoFit/>
          </a:bodyPr>
          <a:lstStyle/>
          <a:p>
            <a:pPr marL="285750" indent="-285750">
              <a:lnSpc>
                <a:spcPct val="90000"/>
              </a:lnSpc>
              <a:spcBef>
                <a:spcPts val="600"/>
              </a:spcBef>
              <a:buFont typeface="Arial" panose="020B0604020202020204" pitchFamily="34" charset="0"/>
              <a:buChar char="•"/>
            </a:pPr>
            <a:r>
              <a:rPr lang="en-US" sz="1600" dirty="0"/>
              <a:t>There has long been a “gut feeling” within the industry that the weather can have an influence on callback volume</a:t>
            </a:r>
          </a:p>
          <a:p>
            <a:pPr marL="285750" indent="-285750">
              <a:lnSpc>
                <a:spcPct val="90000"/>
              </a:lnSpc>
              <a:spcBef>
                <a:spcPts val="600"/>
              </a:spcBef>
              <a:buFont typeface="Arial" panose="020B0604020202020204" pitchFamily="34" charset="0"/>
              <a:buChar char="•"/>
            </a:pPr>
            <a:endParaRPr lang="en-US" sz="1600" dirty="0"/>
          </a:p>
          <a:p>
            <a:pPr marL="285750" indent="-285750">
              <a:lnSpc>
                <a:spcPct val="90000"/>
              </a:lnSpc>
              <a:spcBef>
                <a:spcPts val="600"/>
              </a:spcBef>
              <a:buFont typeface="Arial" panose="020B0604020202020204" pitchFamily="34" charset="0"/>
              <a:buChar char="•"/>
            </a:pPr>
            <a:r>
              <a:rPr lang="en-US" sz="1600" dirty="0"/>
              <a:t>Potential causes:</a:t>
            </a:r>
          </a:p>
          <a:p>
            <a:pPr marL="742950" lvl="1" indent="-285750">
              <a:lnSpc>
                <a:spcPct val="90000"/>
              </a:lnSpc>
              <a:spcBef>
                <a:spcPts val="600"/>
              </a:spcBef>
              <a:buFont typeface="Arial" panose="020B0604020202020204" pitchFamily="34" charset="0"/>
              <a:buChar char="•"/>
            </a:pPr>
            <a:r>
              <a:rPr lang="en-US" sz="1600" dirty="0"/>
              <a:t>Rapid changes in weather conditions could affect sensitive electronics</a:t>
            </a:r>
          </a:p>
          <a:p>
            <a:pPr marL="1200150" lvl="2" indent="-285750">
              <a:lnSpc>
                <a:spcPct val="90000"/>
              </a:lnSpc>
              <a:spcBef>
                <a:spcPts val="600"/>
              </a:spcBef>
              <a:buFont typeface="Arial" panose="020B0604020202020204" pitchFamily="34" charset="0"/>
              <a:buChar char="•"/>
            </a:pPr>
            <a:r>
              <a:rPr lang="en-US" sz="1600" dirty="0"/>
              <a:t>Temperature</a:t>
            </a:r>
          </a:p>
          <a:p>
            <a:pPr marL="1200150" lvl="2" indent="-285750">
              <a:lnSpc>
                <a:spcPct val="90000"/>
              </a:lnSpc>
              <a:spcBef>
                <a:spcPts val="600"/>
              </a:spcBef>
              <a:buFont typeface="Arial" panose="020B0604020202020204" pitchFamily="34" charset="0"/>
              <a:buChar char="•"/>
            </a:pPr>
            <a:r>
              <a:rPr lang="en-US" sz="1600" dirty="0"/>
              <a:t>Humidity</a:t>
            </a:r>
          </a:p>
          <a:p>
            <a:pPr marL="1200150" lvl="2" indent="-285750">
              <a:lnSpc>
                <a:spcPct val="90000"/>
              </a:lnSpc>
              <a:spcBef>
                <a:spcPts val="600"/>
              </a:spcBef>
              <a:buFont typeface="Arial" panose="020B0604020202020204" pitchFamily="34" charset="0"/>
              <a:buChar char="•"/>
            </a:pPr>
            <a:r>
              <a:rPr lang="en-US" sz="1600" dirty="0"/>
              <a:t>Air pressure</a:t>
            </a:r>
          </a:p>
          <a:p>
            <a:pPr marL="1200150" lvl="2" indent="-285750">
              <a:lnSpc>
                <a:spcPct val="90000"/>
              </a:lnSpc>
              <a:spcBef>
                <a:spcPts val="600"/>
              </a:spcBef>
              <a:buFont typeface="Arial" panose="020B0604020202020204" pitchFamily="34" charset="0"/>
              <a:buChar char="•"/>
            </a:pPr>
            <a:endParaRPr lang="en-US" sz="1600" dirty="0"/>
          </a:p>
          <a:p>
            <a:pPr marL="742950" lvl="1" indent="-285750">
              <a:lnSpc>
                <a:spcPct val="90000"/>
              </a:lnSpc>
              <a:spcBef>
                <a:spcPts val="600"/>
              </a:spcBef>
              <a:buFont typeface="Arial" panose="020B0604020202020204" pitchFamily="34" charset="0"/>
              <a:buChar char="•"/>
            </a:pPr>
            <a:r>
              <a:rPr lang="de-DE" sz="1600" dirty="0"/>
              <a:t>Lightning strikes can potentially overload some electronics</a:t>
            </a:r>
          </a:p>
          <a:p>
            <a:pPr marL="742950" lvl="1" indent="-285750">
              <a:lnSpc>
                <a:spcPct val="90000"/>
              </a:lnSpc>
              <a:spcBef>
                <a:spcPts val="600"/>
              </a:spcBef>
              <a:buFont typeface="Arial" panose="020B0604020202020204" pitchFamily="34" charset="0"/>
              <a:buChar char="•"/>
            </a:pPr>
            <a:endParaRPr lang="de-DE" sz="1600" dirty="0"/>
          </a:p>
          <a:p>
            <a:pPr marL="742950" lvl="1" indent="-285750">
              <a:lnSpc>
                <a:spcPct val="90000"/>
              </a:lnSpc>
              <a:spcBef>
                <a:spcPts val="600"/>
              </a:spcBef>
              <a:buFont typeface="Arial" panose="020B0604020202020204" pitchFamily="34" charset="0"/>
              <a:buChar char="•"/>
            </a:pPr>
            <a:r>
              <a:rPr lang="de-DE" sz="1600" dirty="0"/>
              <a:t>High humidity can cause corrosion on exposed mechanical assemblies</a:t>
            </a:r>
            <a:endParaRPr lang="en-US" sz="1600" dirty="0"/>
          </a:p>
        </p:txBody>
      </p:sp>
    </p:spTree>
    <p:extLst>
      <p:ext uri="{BB962C8B-B14F-4D97-AF65-F5344CB8AC3E}">
        <p14:creationId xmlns:p14="http://schemas.microsoft.com/office/powerpoint/2010/main" val="90913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endParaRPr lang="en-US" sz="1400" i="1" dirty="0"/>
          </a:p>
        </p:txBody>
      </p:sp>
      <p:sp>
        <p:nvSpPr>
          <p:cNvPr id="5" name="TextBox 4"/>
          <p:cNvSpPr txBox="1"/>
          <p:nvPr/>
        </p:nvSpPr>
        <p:spPr>
          <a:xfrm>
            <a:off x="291499" y="831457"/>
            <a:ext cx="8591107" cy="4921347"/>
          </a:xfrm>
          <a:prstGeom prst="rect">
            <a:avLst/>
          </a:prstGeom>
          <a:noFill/>
        </p:spPr>
        <p:txBody>
          <a:bodyPr wrap="square" lIns="0" tIns="0" rIns="0" bIns="0" rtlCol="0" anchor="ctr">
            <a:spAutoFit/>
          </a:bodyPr>
          <a:lstStyle/>
          <a:p>
            <a:pPr>
              <a:lnSpc>
                <a:spcPct val="90000"/>
              </a:lnSpc>
              <a:spcBef>
                <a:spcPts val="600"/>
              </a:spcBef>
            </a:pPr>
            <a:r>
              <a:rPr lang="en-US" sz="1600" dirty="0"/>
              <a:t>To test the hypothesis, we will use maintenance data logged from the past three years, along with weather data sourced from </a:t>
            </a:r>
            <a:r>
              <a:rPr lang="en-US" sz="1600" dirty="0">
                <a:hlinkClick r:id="rId2"/>
              </a:rPr>
              <a:t>www.wunderground.com</a:t>
            </a:r>
            <a:r>
              <a:rPr lang="en-US" sz="1600" dirty="0"/>
              <a:t>  for a major US city.</a:t>
            </a:r>
          </a:p>
          <a:p>
            <a:pPr>
              <a:lnSpc>
                <a:spcPct val="90000"/>
              </a:lnSpc>
              <a:spcBef>
                <a:spcPts val="600"/>
              </a:spcBef>
            </a:pPr>
            <a:endParaRPr lang="en-US" sz="1600" dirty="0"/>
          </a:p>
          <a:p>
            <a:pPr marL="285750" indent="-285750">
              <a:lnSpc>
                <a:spcPct val="90000"/>
              </a:lnSpc>
              <a:spcBef>
                <a:spcPts val="600"/>
              </a:spcBef>
              <a:buFont typeface="Arial" panose="020B0604020202020204" pitchFamily="34" charset="0"/>
              <a:buChar char="•"/>
            </a:pPr>
            <a:r>
              <a:rPr lang="en-US" sz="1600" dirty="0"/>
              <a:t>Maintenance Data Columns – Service Records</a:t>
            </a:r>
          </a:p>
          <a:p>
            <a:pPr marL="742950" lvl="1" indent="-285750">
              <a:lnSpc>
                <a:spcPct val="90000"/>
              </a:lnSpc>
              <a:spcBef>
                <a:spcPts val="600"/>
              </a:spcBef>
              <a:buFont typeface="Arial" panose="020B0604020202020204" pitchFamily="34" charset="0"/>
              <a:buChar char="•"/>
            </a:pPr>
            <a:r>
              <a:rPr lang="en-US" sz="1600" dirty="0"/>
              <a:t>Time and date of service</a:t>
            </a:r>
          </a:p>
          <a:p>
            <a:pPr marL="742950" lvl="1" indent="-285750">
              <a:lnSpc>
                <a:spcPct val="90000"/>
              </a:lnSpc>
              <a:spcBef>
                <a:spcPts val="600"/>
              </a:spcBef>
              <a:buFont typeface="Arial" panose="020B0604020202020204" pitchFamily="34" charset="0"/>
              <a:buChar char="•"/>
            </a:pPr>
            <a:r>
              <a:rPr lang="en-US" sz="1600" dirty="0"/>
              <a:t>Type of service performed</a:t>
            </a:r>
          </a:p>
          <a:p>
            <a:pPr marL="742950" lvl="1" indent="-285750">
              <a:lnSpc>
                <a:spcPct val="90000"/>
              </a:lnSpc>
              <a:spcBef>
                <a:spcPts val="600"/>
              </a:spcBef>
              <a:buFont typeface="Arial" panose="020B0604020202020204" pitchFamily="34" charset="0"/>
              <a:buChar char="•"/>
            </a:pPr>
            <a:r>
              <a:rPr lang="en-US" sz="1600" dirty="0"/>
              <a:t>Reason for service (preventative maintenance, safety inspection, callback…)</a:t>
            </a:r>
          </a:p>
          <a:p>
            <a:pPr marL="742950" lvl="1" indent="-285750">
              <a:lnSpc>
                <a:spcPct val="90000"/>
              </a:lnSpc>
              <a:spcBef>
                <a:spcPts val="600"/>
              </a:spcBef>
              <a:buFont typeface="Arial" panose="020B0604020202020204" pitchFamily="34" charset="0"/>
              <a:buChar char="•"/>
            </a:pPr>
            <a:r>
              <a:rPr lang="en-US" sz="1600" dirty="0"/>
              <a:t>Type of elevator unit</a:t>
            </a:r>
          </a:p>
          <a:p>
            <a:pPr marL="1200150" lvl="2" indent="-285750">
              <a:lnSpc>
                <a:spcPct val="90000"/>
              </a:lnSpc>
              <a:spcBef>
                <a:spcPts val="600"/>
              </a:spcBef>
              <a:buFont typeface="Arial" panose="020B0604020202020204" pitchFamily="34" charset="0"/>
              <a:buChar char="•"/>
            </a:pPr>
            <a:r>
              <a:rPr lang="en-US" sz="1600" dirty="0"/>
              <a:t>Roped</a:t>
            </a:r>
          </a:p>
          <a:p>
            <a:pPr marL="1200150" lvl="2" indent="-285750">
              <a:lnSpc>
                <a:spcPct val="90000"/>
              </a:lnSpc>
              <a:spcBef>
                <a:spcPts val="600"/>
              </a:spcBef>
              <a:buFont typeface="Arial" panose="020B0604020202020204" pitchFamily="34" charset="0"/>
              <a:buChar char="•"/>
            </a:pPr>
            <a:r>
              <a:rPr lang="en-US" sz="1600" dirty="0"/>
              <a:t>Hydraulic</a:t>
            </a:r>
          </a:p>
          <a:p>
            <a:pPr marL="1200150" lvl="2" indent="-285750">
              <a:lnSpc>
                <a:spcPct val="90000"/>
              </a:lnSpc>
              <a:spcBef>
                <a:spcPts val="600"/>
              </a:spcBef>
              <a:buFont typeface="Arial" panose="020B0604020202020204" pitchFamily="34" charset="0"/>
              <a:buChar char="•"/>
            </a:pPr>
            <a:r>
              <a:rPr lang="en-US" sz="1600" dirty="0"/>
              <a:t>Geared/Gearless</a:t>
            </a:r>
          </a:p>
          <a:p>
            <a:pPr marL="1200150" lvl="2" indent="-285750">
              <a:lnSpc>
                <a:spcPct val="90000"/>
              </a:lnSpc>
              <a:spcBef>
                <a:spcPts val="600"/>
              </a:spcBef>
              <a:buFont typeface="Arial" panose="020B0604020202020204" pitchFamily="34" charset="0"/>
              <a:buChar char="•"/>
            </a:pPr>
            <a:r>
              <a:rPr lang="en-US" sz="1600" dirty="0"/>
              <a:t>Machine Room/Machine Room-less</a:t>
            </a:r>
          </a:p>
          <a:p>
            <a:pPr marL="1200150" lvl="2" indent="-285750">
              <a:lnSpc>
                <a:spcPct val="90000"/>
              </a:lnSpc>
              <a:spcBef>
                <a:spcPts val="600"/>
              </a:spcBef>
              <a:buFont typeface="Arial" panose="020B0604020202020204" pitchFamily="34" charset="0"/>
              <a:buChar char="•"/>
            </a:pPr>
            <a:endParaRPr lang="en-US" sz="1600" dirty="0"/>
          </a:p>
          <a:p>
            <a:pPr marL="285750" indent="-285750">
              <a:lnSpc>
                <a:spcPct val="90000"/>
              </a:lnSpc>
              <a:spcBef>
                <a:spcPts val="600"/>
              </a:spcBef>
              <a:buFont typeface="Arial" panose="020B0604020202020204" pitchFamily="34" charset="0"/>
              <a:buChar char="•"/>
            </a:pPr>
            <a:r>
              <a:rPr lang="en-US" sz="1600" dirty="0"/>
              <a:t>Weather Data – Daily Records of…</a:t>
            </a:r>
          </a:p>
          <a:p>
            <a:pPr marL="742950" lvl="1" indent="-285750">
              <a:lnSpc>
                <a:spcPct val="90000"/>
              </a:lnSpc>
              <a:spcBef>
                <a:spcPts val="600"/>
              </a:spcBef>
              <a:buFont typeface="Arial" panose="020B0604020202020204" pitchFamily="34" charset="0"/>
              <a:buChar char="•"/>
            </a:pPr>
            <a:r>
              <a:rPr lang="en-US" sz="1600" dirty="0"/>
              <a:t>Temperature, Humidity, Air Pressure, Precipitation, etc.</a:t>
            </a:r>
          </a:p>
          <a:p>
            <a:pPr marL="742950" lvl="1" indent="-285750">
              <a:lnSpc>
                <a:spcPct val="90000"/>
              </a:lnSpc>
              <a:spcBef>
                <a:spcPts val="600"/>
              </a:spcBef>
              <a:buFont typeface="Arial" panose="020B0604020202020204" pitchFamily="34" charset="0"/>
              <a:buChar char="•"/>
            </a:pPr>
            <a:r>
              <a:rPr lang="en-US" sz="1600" dirty="0"/>
              <a:t>“Events” – Snow, rain, thunderstorms, fog</a:t>
            </a:r>
          </a:p>
          <a:p>
            <a:pPr marL="1200150" lvl="2" indent="-285750">
              <a:lnSpc>
                <a:spcPct val="90000"/>
              </a:lnSpc>
              <a:spcBef>
                <a:spcPts val="600"/>
              </a:spcBef>
              <a:buFont typeface="Arial" panose="020B0604020202020204" pitchFamily="34" charset="0"/>
              <a:buChar char="•"/>
            </a:pPr>
            <a:endParaRPr lang="en-US" sz="1600" dirty="0"/>
          </a:p>
        </p:txBody>
      </p:sp>
    </p:spTree>
    <p:extLst>
      <p:ext uri="{BB962C8B-B14F-4D97-AF65-F5344CB8AC3E}">
        <p14:creationId xmlns:p14="http://schemas.microsoft.com/office/powerpoint/2010/main" val="372642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endParaRPr lang="en-US" sz="1400" i="1" dirty="0"/>
          </a:p>
        </p:txBody>
      </p:sp>
      <p:sp>
        <p:nvSpPr>
          <p:cNvPr id="5" name="TextBox 4"/>
          <p:cNvSpPr txBox="1"/>
          <p:nvPr/>
        </p:nvSpPr>
        <p:spPr>
          <a:xfrm>
            <a:off x="281629" y="3109322"/>
            <a:ext cx="8591107" cy="1117229"/>
          </a:xfrm>
          <a:prstGeom prst="rect">
            <a:avLst/>
          </a:prstGeom>
          <a:noFill/>
        </p:spPr>
        <p:txBody>
          <a:bodyPr wrap="square" lIns="0" tIns="0" rIns="0" bIns="0" rtlCol="0" anchor="ctr">
            <a:spAutoFit/>
          </a:bodyPr>
          <a:lstStyle/>
          <a:p>
            <a:pPr lvl="2">
              <a:lnSpc>
                <a:spcPct val="90000"/>
              </a:lnSpc>
              <a:spcBef>
                <a:spcPts val="600"/>
              </a:spcBef>
            </a:pPr>
            <a:endParaRPr lang="en-US" sz="1600" dirty="0"/>
          </a:p>
          <a:p>
            <a:pPr marL="1200150" lvl="2" indent="-285750">
              <a:lnSpc>
                <a:spcPct val="90000"/>
              </a:lnSpc>
              <a:spcBef>
                <a:spcPts val="600"/>
              </a:spcBef>
              <a:buFont typeface="Arial" panose="020B0604020202020204" pitchFamily="34" charset="0"/>
              <a:buChar char="•"/>
            </a:pPr>
            <a:endParaRPr lang="en-US" sz="1600" dirty="0"/>
          </a:p>
          <a:p>
            <a:pPr marL="1200150" lvl="2" indent="-285750">
              <a:lnSpc>
                <a:spcPct val="90000"/>
              </a:lnSpc>
              <a:spcBef>
                <a:spcPts val="600"/>
              </a:spcBef>
              <a:buFont typeface="Arial" panose="020B0604020202020204" pitchFamily="34" charset="0"/>
              <a:buChar char="•"/>
            </a:pPr>
            <a:endParaRPr lang="en-US" sz="1600" dirty="0"/>
          </a:p>
          <a:p>
            <a:pPr marL="1200150" lvl="2" indent="-285750">
              <a:lnSpc>
                <a:spcPct val="90000"/>
              </a:lnSpc>
              <a:spcBef>
                <a:spcPts val="600"/>
              </a:spcBef>
              <a:buFont typeface="Arial" panose="020B0604020202020204" pitchFamily="34" charset="0"/>
              <a:buChar char="•"/>
            </a:pPr>
            <a:endParaRPr lang="en-US" sz="1600" dirty="0"/>
          </a:p>
        </p:txBody>
      </p:sp>
      <p:sp>
        <p:nvSpPr>
          <p:cNvPr id="6" name="TextBox 5"/>
          <p:cNvSpPr txBox="1"/>
          <p:nvPr/>
        </p:nvSpPr>
        <p:spPr>
          <a:xfrm>
            <a:off x="252000" y="932469"/>
            <a:ext cx="8591107" cy="1560427"/>
          </a:xfrm>
          <a:prstGeom prst="rect">
            <a:avLst/>
          </a:prstGeom>
          <a:noFill/>
        </p:spPr>
        <p:txBody>
          <a:bodyPr wrap="square" lIns="0" tIns="0" rIns="0" bIns="0" rtlCol="0" anchor="ctr">
            <a:spAutoFit/>
          </a:bodyPr>
          <a:lstStyle/>
          <a:p>
            <a:pPr>
              <a:lnSpc>
                <a:spcPct val="90000"/>
              </a:lnSpc>
              <a:spcBef>
                <a:spcPts val="600"/>
              </a:spcBef>
            </a:pPr>
            <a:r>
              <a:rPr lang="en-US" sz="1600" dirty="0"/>
              <a:t>Plotting the data, we see that the number of callbacks per day is fairly normally distributed around each weekday.</a:t>
            </a:r>
          </a:p>
          <a:p>
            <a:pPr>
              <a:lnSpc>
                <a:spcPct val="90000"/>
              </a:lnSpc>
              <a:spcBef>
                <a:spcPts val="600"/>
              </a:spcBef>
            </a:pPr>
            <a:endParaRPr lang="en-US" sz="1600" dirty="0"/>
          </a:p>
          <a:p>
            <a:pPr>
              <a:lnSpc>
                <a:spcPct val="90000"/>
              </a:lnSpc>
              <a:spcBef>
                <a:spcPts val="600"/>
              </a:spcBef>
            </a:pPr>
            <a:r>
              <a:rPr lang="en-US" sz="1600" dirty="0"/>
              <a:t>Saturday and Sunday tend to have lower volumes. We may elect to treat weekends differently from weekdays.</a:t>
            </a:r>
          </a:p>
          <a:p>
            <a:pPr marL="1200150" lvl="2" indent="-285750">
              <a:lnSpc>
                <a:spcPct val="90000"/>
              </a:lnSpc>
              <a:spcBef>
                <a:spcPts val="600"/>
              </a:spcBef>
              <a:buFont typeface="Arial" panose="020B0604020202020204" pitchFamily="34" charset="0"/>
              <a:buChar char="•"/>
            </a:pPr>
            <a:endParaRPr lang="en-US" sz="1600" dirty="0"/>
          </a:p>
        </p:txBody>
      </p:sp>
      <p:pic>
        <p:nvPicPr>
          <p:cNvPr id="7" name="Picture 6"/>
          <p:cNvPicPr>
            <a:picLocks noChangeAspect="1"/>
          </p:cNvPicPr>
          <p:nvPr/>
        </p:nvPicPr>
        <p:blipFill>
          <a:blip r:embed="rId2"/>
          <a:stretch>
            <a:fillRect/>
          </a:stretch>
        </p:blipFill>
        <p:spPr>
          <a:xfrm>
            <a:off x="41009" y="2708920"/>
            <a:ext cx="9099126" cy="2870361"/>
          </a:xfrm>
          <a:prstGeom prst="rect">
            <a:avLst/>
          </a:prstGeom>
        </p:spPr>
      </p:pic>
    </p:spTree>
    <p:extLst>
      <p:ext uri="{BB962C8B-B14F-4D97-AF65-F5344CB8AC3E}">
        <p14:creationId xmlns:p14="http://schemas.microsoft.com/office/powerpoint/2010/main" val="258069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p>
        </p:txBody>
      </p:sp>
      <p:sp>
        <p:nvSpPr>
          <p:cNvPr id="4" name="Content Placeholder 2"/>
          <p:cNvSpPr txBox="1">
            <a:spLocks/>
          </p:cNvSpPr>
          <p:nvPr/>
        </p:nvSpPr>
        <p:spPr>
          <a:xfrm>
            <a:off x="611450" y="908720"/>
            <a:ext cx="8318530" cy="4351271"/>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285750" indent="-285750">
              <a:lnSpc>
                <a:spcPct val="90000"/>
              </a:lnSpc>
              <a:spcBef>
                <a:spcPts val="600"/>
              </a:spcBef>
              <a:buFont typeface="Arial" panose="020B0604020202020204" pitchFamily="34" charset="0"/>
              <a:buChar char="•"/>
            </a:pPr>
            <a:r>
              <a:rPr lang="en-US" sz="1600" dirty="0"/>
              <a:t>Plotting the autocorrelation function of the daily callback volume, we can see that the callback volume is somewhat periodic in nature</a:t>
            </a:r>
          </a:p>
          <a:p>
            <a:pPr marL="285750" indent="-285750">
              <a:lnSpc>
                <a:spcPct val="90000"/>
              </a:lnSpc>
              <a:spcBef>
                <a:spcPts val="600"/>
              </a:spcBef>
              <a:buFont typeface="Arial" panose="020B0604020202020204" pitchFamily="34" charset="0"/>
              <a:buChar char="•"/>
            </a:pPr>
            <a:r>
              <a:rPr lang="en-US" sz="1600" dirty="0"/>
              <a:t>The consistent spacing of the spikes is likely due to the callback volume peaking during certain days of the week</a:t>
            </a:r>
          </a:p>
          <a:p>
            <a:pPr marL="685800" lvl="1">
              <a:lnSpc>
                <a:spcPct val="90000"/>
              </a:lnSpc>
              <a:spcBef>
                <a:spcPts val="600"/>
              </a:spcBef>
              <a:buFont typeface="Arial" panose="020B0604020202020204" pitchFamily="34" charset="0"/>
              <a:buChar char="•"/>
            </a:pPr>
            <a:r>
              <a:rPr lang="en-US" sz="1600" dirty="0"/>
              <a:t>Thursday seems to be the busiest, but also the most volatile</a:t>
            </a:r>
          </a:p>
          <a:p>
            <a:pPr marL="285750">
              <a:lnSpc>
                <a:spcPct val="90000"/>
              </a:lnSpc>
              <a:spcBef>
                <a:spcPts val="600"/>
              </a:spcBef>
              <a:buFont typeface="Arial" panose="020B0604020202020204" pitchFamily="34" charset="0"/>
              <a:buChar char="•"/>
            </a:pPr>
            <a:r>
              <a:rPr lang="en-US" sz="1600" dirty="0"/>
              <a:t>This is an indication that Autoregressive models may be a good fit for this problem.</a:t>
            </a:r>
          </a:p>
          <a:p>
            <a:pPr marL="685800" lvl="1">
              <a:lnSpc>
                <a:spcPct val="90000"/>
              </a:lnSpc>
              <a:spcBef>
                <a:spcPts val="600"/>
              </a:spcBef>
              <a:buFont typeface="Arial" panose="020B0604020202020204" pitchFamily="34" charset="0"/>
              <a:buChar char="•"/>
            </a:pPr>
            <a:endParaRPr lang="en-US" sz="1600" dirty="0"/>
          </a:p>
        </p:txBody>
      </p:sp>
      <p:pic>
        <p:nvPicPr>
          <p:cNvPr id="3" name="Picture 2"/>
          <p:cNvPicPr>
            <a:picLocks noChangeAspect="1"/>
          </p:cNvPicPr>
          <p:nvPr/>
        </p:nvPicPr>
        <p:blipFill>
          <a:blip r:embed="rId2"/>
          <a:stretch>
            <a:fillRect/>
          </a:stretch>
        </p:blipFill>
        <p:spPr>
          <a:xfrm>
            <a:off x="1043608" y="2636912"/>
            <a:ext cx="7056784" cy="3364686"/>
          </a:xfrm>
          <a:prstGeom prst="rect">
            <a:avLst/>
          </a:prstGeom>
        </p:spPr>
      </p:pic>
    </p:spTree>
    <p:extLst>
      <p:ext uri="{BB962C8B-B14F-4D97-AF65-F5344CB8AC3E}">
        <p14:creationId xmlns:p14="http://schemas.microsoft.com/office/powerpoint/2010/main" val="282301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p>
        </p:txBody>
      </p:sp>
      <p:sp>
        <p:nvSpPr>
          <p:cNvPr id="4" name="Content Placeholder 2"/>
          <p:cNvSpPr txBox="1">
            <a:spLocks/>
          </p:cNvSpPr>
          <p:nvPr/>
        </p:nvSpPr>
        <p:spPr>
          <a:xfrm>
            <a:off x="395536" y="1484784"/>
            <a:ext cx="3312478" cy="3168352"/>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285750" indent="-285750">
              <a:lnSpc>
                <a:spcPct val="90000"/>
              </a:lnSpc>
              <a:spcBef>
                <a:spcPts val="600"/>
              </a:spcBef>
              <a:buFont typeface="Arial" panose="020B0604020202020204" pitchFamily="34" charset="0"/>
              <a:buChar char="•"/>
            </a:pPr>
            <a:r>
              <a:rPr lang="en-US" sz="1600" dirty="0"/>
              <a:t>Correlating the callback volume with the last 30 days of weather conditions, we see that there is only mild correlation</a:t>
            </a:r>
          </a:p>
          <a:p>
            <a:pPr marL="285750" indent="-285750">
              <a:lnSpc>
                <a:spcPct val="90000"/>
              </a:lnSpc>
              <a:spcBef>
                <a:spcPts val="600"/>
              </a:spcBef>
              <a:buFont typeface="Arial" panose="020B0604020202020204" pitchFamily="34" charset="0"/>
              <a:buChar char="•"/>
            </a:pPr>
            <a:endParaRPr lang="en-US" sz="1600" dirty="0"/>
          </a:p>
          <a:p>
            <a:pPr marL="285750" indent="-285750">
              <a:lnSpc>
                <a:spcPct val="90000"/>
              </a:lnSpc>
              <a:spcBef>
                <a:spcPts val="600"/>
              </a:spcBef>
              <a:buFont typeface="Arial" panose="020B0604020202020204" pitchFamily="34" charset="0"/>
              <a:buChar char="•"/>
            </a:pPr>
            <a:r>
              <a:rPr lang="en-US" sz="1600" dirty="0"/>
              <a:t>Additionally, we see only mild correlation between the day of the week and the callback volume, though it seems much strong than that of the weather</a:t>
            </a:r>
          </a:p>
          <a:p>
            <a:pPr marL="685800" lvl="1">
              <a:lnSpc>
                <a:spcPct val="90000"/>
              </a:lnSpc>
              <a:spcBef>
                <a:spcPts val="600"/>
              </a:spcBef>
              <a:buFont typeface="Arial" panose="020B0604020202020204" pitchFamily="34" charset="0"/>
              <a:buChar char="•"/>
            </a:pPr>
            <a:endParaRPr lang="en-US" sz="1600" dirty="0"/>
          </a:p>
        </p:txBody>
      </p:sp>
      <p:pic>
        <p:nvPicPr>
          <p:cNvPr id="5" name="Picture 4"/>
          <p:cNvPicPr>
            <a:picLocks noChangeAspect="1"/>
          </p:cNvPicPr>
          <p:nvPr/>
        </p:nvPicPr>
        <p:blipFill>
          <a:blip r:embed="rId2"/>
          <a:stretch>
            <a:fillRect/>
          </a:stretch>
        </p:blipFill>
        <p:spPr>
          <a:xfrm>
            <a:off x="3780022" y="908720"/>
            <a:ext cx="5229624" cy="4255832"/>
          </a:xfrm>
          <a:prstGeom prst="rect">
            <a:avLst/>
          </a:prstGeom>
        </p:spPr>
      </p:pic>
    </p:spTree>
    <p:extLst>
      <p:ext uri="{BB962C8B-B14F-4D97-AF65-F5344CB8AC3E}">
        <p14:creationId xmlns:p14="http://schemas.microsoft.com/office/powerpoint/2010/main" val="367293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4" name="Content Placeholder 2"/>
          <p:cNvSpPr txBox="1">
            <a:spLocks/>
          </p:cNvSpPr>
          <p:nvPr/>
        </p:nvSpPr>
        <p:spPr>
          <a:xfrm>
            <a:off x="467544" y="908720"/>
            <a:ext cx="8318530" cy="4351271"/>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ts val="600"/>
              </a:spcBef>
              <a:buNone/>
            </a:pPr>
            <a:r>
              <a:rPr lang="en-US" sz="1600" dirty="0"/>
              <a:t>Given the findings from the exploratory analysis, we look at a few different options moving forward:</a:t>
            </a:r>
          </a:p>
          <a:p>
            <a:pPr marL="0" indent="0">
              <a:lnSpc>
                <a:spcPct val="90000"/>
              </a:lnSpc>
              <a:spcBef>
                <a:spcPts val="600"/>
              </a:spcBef>
              <a:buNone/>
            </a:pPr>
            <a:endParaRPr lang="en-US" sz="1600" dirty="0"/>
          </a:p>
          <a:p>
            <a:pPr marL="285750">
              <a:lnSpc>
                <a:spcPct val="90000"/>
              </a:lnSpc>
              <a:spcBef>
                <a:spcPts val="600"/>
              </a:spcBef>
              <a:buFont typeface="Arial" panose="020B0604020202020204" pitchFamily="34" charset="0"/>
              <a:buChar char="•"/>
            </a:pPr>
            <a:r>
              <a:rPr lang="en-US" sz="1600" dirty="0"/>
              <a:t>Treat this as a regression problem</a:t>
            </a:r>
          </a:p>
          <a:p>
            <a:pPr marL="685800" lvl="1">
              <a:lnSpc>
                <a:spcPct val="90000"/>
              </a:lnSpc>
              <a:spcBef>
                <a:spcPts val="600"/>
              </a:spcBef>
              <a:buFont typeface="Arial" panose="020B0604020202020204" pitchFamily="34" charset="0"/>
              <a:buChar char="•"/>
            </a:pPr>
            <a:r>
              <a:rPr lang="en-US" sz="1600" dirty="0"/>
              <a:t>Predict the number of callbacks on a particular day given the day of the week and the weather conditions of the previous month</a:t>
            </a:r>
          </a:p>
          <a:p>
            <a:pPr marL="685800" lvl="1">
              <a:lnSpc>
                <a:spcPct val="90000"/>
              </a:lnSpc>
              <a:spcBef>
                <a:spcPts val="600"/>
              </a:spcBef>
              <a:buFont typeface="Arial" panose="020B0604020202020204" pitchFamily="34" charset="0"/>
              <a:buChar char="•"/>
            </a:pPr>
            <a:endParaRPr lang="en-US" sz="1600" dirty="0"/>
          </a:p>
          <a:p>
            <a:pPr marL="285750">
              <a:lnSpc>
                <a:spcPct val="90000"/>
              </a:lnSpc>
              <a:spcBef>
                <a:spcPts val="600"/>
              </a:spcBef>
              <a:buFont typeface="Arial" panose="020B0604020202020204" pitchFamily="34" charset="0"/>
              <a:buChar char="•"/>
            </a:pPr>
            <a:r>
              <a:rPr lang="en-US" sz="1600" dirty="0"/>
              <a:t>Use Time-series modeling</a:t>
            </a:r>
          </a:p>
          <a:p>
            <a:pPr marL="685800" lvl="1">
              <a:lnSpc>
                <a:spcPct val="90000"/>
              </a:lnSpc>
              <a:spcBef>
                <a:spcPts val="600"/>
              </a:spcBef>
              <a:buFont typeface="Arial" panose="020B0604020202020204" pitchFamily="34" charset="0"/>
              <a:buChar char="•"/>
            </a:pPr>
            <a:r>
              <a:rPr lang="en-US" sz="1600" dirty="0"/>
              <a:t>Predict the number of callbacks by creating an autoregressive model, looking only at the callback volume of previous days</a:t>
            </a:r>
          </a:p>
          <a:p>
            <a:pPr marL="0" indent="0">
              <a:lnSpc>
                <a:spcPct val="90000"/>
              </a:lnSpc>
              <a:spcBef>
                <a:spcPts val="600"/>
              </a:spcBef>
              <a:buNone/>
            </a:pPr>
            <a:r>
              <a:rPr lang="en-US" sz="1600" dirty="0"/>
              <a:t> </a:t>
            </a:r>
          </a:p>
        </p:txBody>
      </p:sp>
    </p:spTree>
    <p:extLst>
      <p:ext uri="{BB962C8B-B14F-4D97-AF65-F5344CB8AC3E}">
        <p14:creationId xmlns:p14="http://schemas.microsoft.com/office/powerpoint/2010/main" val="390404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Random Forest </a:t>
            </a:r>
            <a:r>
              <a:rPr lang="en-US" dirty="0" err="1"/>
              <a:t>Regressor</a:t>
            </a:r>
            <a:endParaRPr lang="en-US" dirty="0"/>
          </a:p>
        </p:txBody>
      </p:sp>
      <p:sp>
        <p:nvSpPr>
          <p:cNvPr id="4" name="Content Placeholder 2"/>
          <p:cNvSpPr txBox="1">
            <a:spLocks/>
          </p:cNvSpPr>
          <p:nvPr/>
        </p:nvSpPr>
        <p:spPr>
          <a:xfrm>
            <a:off x="467544" y="908720"/>
            <a:ext cx="8318530" cy="4351271"/>
          </a:xfrm>
          <a:prstGeom prst="rect">
            <a:avLst/>
          </a:prstGeom>
        </p:spPr>
        <p:txBody>
          <a:bodyPr vert="horz"/>
          <a:lstStyle>
            <a:lvl1pPr marL="342900" indent="-342900" algn="l" rtl="0" eaLnBrk="0" fontAlgn="base" hangingPunct="0">
              <a:spcBef>
                <a:spcPct val="20000"/>
              </a:spcBef>
              <a:spcAft>
                <a:spcPct val="0"/>
              </a:spcAft>
              <a:buChar char="•"/>
              <a:defRPr sz="2800">
                <a:solidFill>
                  <a:schemeClr val="tx1"/>
                </a:solidFill>
                <a:latin typeface="+mn-lt"/>
                <a:ea typeface="AppleGothic"/>
                <a:cs typeface="AppleGothic"/>
              </a:defRPr>
            </a:lvl1pPr>
            <a:lvl2pPr marL="742950" indent="-285750" algn="l" rtl="0" eaLnBrk="0" fontAlgn="base" hangingPunct="0">
              <a:spcBef>
                <a:spcPct val="20000"/>
              </a:spcBef>
              <a:spcAft>
                <a:spcPct val="0"/>
              </a:spcAft>
              <a:buChar char="–"/>
              <a:defRPr sz="2800">
                <a:solidFill>
                  <a:schemeClr val="tx1"/>
                </a:solidFill>
                <a:latin typeface="+mn-lt"/>
                <a:ea typeface="AppleGothic"/>
              </a:defRPr>
            </a:lvl2pPr>
            <a:lvl3pPr marL="1143000" indent="-228600" algn="l" rtl="0" eaLnBrk="0" fontAlgn="base" hangingPunct="0">
              <a:spcBef>
                <a:spcPct val="20000"/>
              </a:spcBef>
              <a:spcAft>
                <a:spcPct val="0"/>
              </a:spcAft>
              <a:buChar char="•"/>
              <a:defRPr sz="2400">
                <a:solidFill>
                  <a:schemeClr val="tx1"/>
                </a:solidFill>
                <a:latin typeface="+mn-lt"/>
                <a:ea typeface="AppleGothic"/>
                <a:cs typeface="Geneva"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AppleGothic"/>
              </a:defRPr>
            </a:lvl4pPr>
            <a:lvl5pPr marL="2057400" indent="-228600" algn="l" rtl="0" eaLnBrk="0" fontAlgn="base" hangingPunct="0">
              <a:spcBef>
                <a:spcPct val="20000"/>
              </a:spcBef>
              <a:spcAft>
                <a:spcPct val="0"/>
              </a:spcAft>
              <a:buChar char="»"/>
              <a:defRPr sz="2000">
                <a:solidFill>
                  <a:schemeClr val="tx1"/>
                </a:solidFill>
                <a:latin typeface="+mn-lt"/>
                <a:ea typeface="AppleGothic"/>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a:lstStyle>
          <a:p>
            <a:pPr marL="400050" lvl="1" indent="0">
              <a:lnSpc>
                <a:spcPct val="90000"/>
              </a:lnSpc>
              <a:spcBef>
                <a:spcPts val="600"/>
              </a:spcBef>
              <a:buNone/>
            </a:pPr>
            <a:endParaRPr lang="en-US" sz="1600" dirty="0"/>
          </a:p>
          <a:p>
            <a:pPr marL="0" indent="0">
              <a:lnSpc>
                <a:spcPct val="90000"/>
              </a:lnSpc>
              <a:spcBef>
                <a:spcPts val="600"/>
              </a:spcBef>
              <a:buNone/>
            </a:pPr>
            <a:r>
              <a:rPr lang="en-US" sz="1600" dirty="0"/>
              <a:t> </a:t>
            </a:r>
          </a:p>
        </p:txBody>
      </p:sp>
      <p:sp>
        <p:nvSpPr>
          <p:cNvPr id="3" name="TextBox 2"/>
          <p:cNvSpPr txBox="1"/>
          <p:nvPr/>
        </p:nvSpPr>
        <p:spPr>
          <a:xfrm>
            <a:off x="480050" y="980728"/>
            <a:ext cx="7786601" cy="1338828"/>
          </a:xfrm>
          <a:prstGeom prst="rect">
            <a:avLst/>
          </a:prstGeom>
          <a:noFill/>
        </p:spPr>
        <p:txBody>
          <a:bodyPr wrap="square" lIns="0" tIns="0" rIns="0" bIns="0" rtlCol="0" anchor="ctr">
            <a:spAutoFit/>
          </a:bodyPr>
          <a:lstStyle/>
          <a:p>
            <a:pPr>
              <a:lnSpc>
                <a:spcPct val="90000"/>
              </a:lnSpc>
              <a:spcBef>
                <a:spcPts val="600"/>
              </a:spcBef>
            </a:pPr>
            <a:r>
              <a:rPr lang="en-US" sz="1600" dirty="0"/>
              <a:t>Before any additional modeling was done, we fit a random forest </a:t>
            </a:r>
            <a:r>
              <a:rPr lang="en-US" sz="1600" dirty="0" err="1"/>
              <a:t>regressor</a:t>
            </a:r>
            <a:r>
              <a:rPr lang="en-US" sz="1600" dirty="0"/>
              <a:t> to the training data and assessed feature importance</a:t>
            </a:r>
          </a:p>
          <a:p>
            <a:pPr>
              <a:lnSpc>
                <a:spcPct val="90000"/>
              </a:lnSpc>
              <a:spcBef>
                <a:spcPts val="600"/>
              </a:spcBef>
            </a:pPr>
            <a:endParaRPr lang="en-US" sz="1600" dirty="0"/>
          </a:p>
          <a:p>
            <a:pPr>
              <a:lnSpc>
                <a:spcPct val="90000"/>
              </a:lnSpc>
              <a:spcBef>
                <a:spcPts val="600"/>
              </a:spcBef>
            </a:pPr>
            <a:r>
              <a:rPr lang="en-US" sz="1600" dirty="0"/>
              <a:t>It was found that weekday was the most important feature by a long shot</a:t>
            </a:r>
          </a:p>
          <a:p>
            <a:pPr>
              <a:lnSpc>
                <a:spcPct val="90000"/>
              </a:lnSpc>
              <a:spcBef>
                <a:spcPts val="600"/>
              </a:spcBef>
            </a:pPr>
            <a:r>
              <a:rPr lang="en-US" sz="1600" dirty="0"/>
              <a:t>All other features held roughly equal weight (with the exception of precipitation</a:t>
            </a:r>
          </a:p>
        </p:txBody>
      </p:sp>
      <p:pic>
        <p:nvPicPr>
          <p:cNvPr id="11" name="Picture 10"/>
          <p:cNvPicPr>
            <a:picLocks noChangeAspect="1"/>
          </p:cNvPicPr>
          <p:nvPr/>
        </p:nvPicPr>
        <p:blipFill>
          <a:blip r:embed="rId2"/>
          <a:stretch>
            <a:fillRect/>
          </a:stretch>
        </p:blipFill>
        <p:spPr>
          <a:xfrm>
            <a:off x="1117595" y="2708920"/>
            <a:ext cx="6511510" cy="3351635"/>
          </a:xfrm>
          <a:prstGeom prst="rect">
            <a:avLst/>
          </a:prstGeom>
        </p:spPr>
      </p:pic>
    </p:spTree>
    <p:extLst>
      <p:ext uri="{BB962C8B-B14F-4D97-AF65-F5344CB8AC3E}">
        <p14:creationId xmlns:p14="http://schemas.microsoft.com/office/powerpoint/2010/main" val="872793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WOhUElr4wU.zR1L5VWQ82w"/>
</p:tagLst>
</file>

<file path=ppt/theme/theme1.xml><?xml version="1.0" encoding="utf-8"?>
<a:theme xmlns:a="http://schemas.openxmlformats.org/drawingml/2006/main" name="151119_PPT_Master short_4 3_en">
  <a:themeElements>
    <a:clrScheme name="thyssenkrupp">
      <a:dk1>
        <a:srgbClr val="4B5564"/>
      </a:dk1>
      <a:lt1>
        <a:srgbClr val="FFFFFF"/>
      </a:lt1>
      <a:dk2>
        <a:srgbClr val="B0BAC4"/>
      </a:dk2>
      <a:lt2>
        <a:srgbClr val="78879B"/>
      </a:lt2>
      <a:accent1>
        <a:srgbClr val="D9DEE8"/>
      </a:accent1>
      <a:accent2>
        <a:srgbClr val="003C7D"/>
      </a:accent2>
      <a:accent3>
        <a:srgbClr val="0078DC"/>
      </a:accent3>
      <a:accent4>
        <a:srgbClr val="74C4EF"/>
      </a:accent4>
      <a:accent5>
        <a:srgbClr val="00A0F5"/>
      </a:accent5>
      <a:accent6>
        <a:srgbClr val="FFB400"/>
      </a:accent6>
      <a:hlink>
        <a:srgbClr val="4B5564"/>
      </a:hlink>
      <a:folHlink>
        <a:srgbClr val="9FAAB8"/>
      </a:folHlink>
    </a:clrScheme>
    <a:fontScheme name="tk">
      <a:majorFont>
        <a:latin typeface="TKTypeBold"/>
        <a:ea typeface=""/>
        <a:cs typeface=""/>
      </a:majorFont>
      <a:minorFont>
        <a:latin typeface="TKType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spcBef>
            <a:spcPts val="600"/>
          </a:spcBef>
          <a:spcAft>
            <a:spcPts val="0"/>
          </a:spcAft>
          <a:defRPr sz="1600" dirty="0" err="1" smtClean="0">
            <a:ln>
              <a:noFill/>
            </a:l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nSpc>
            <a:spcPct val="90000"/>
          </a:lnSpc>
          <a:spcBef>
            <a:spcPts val="600"/>
          </a:spcBef>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151119_PPT_Master short_4 3_en</Template>
  <TotalTime>686</TotalTime>
  <Words>746</Words>
  <Application>Microsoft Office PowerPoint</Application>
  <PresentationFormat>On-screen Show (4:3)</PresentationFormat>
  <Paragraphs>91</Paragraphs>
  <Slides>12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9" baseType="lpstr">
      <vt:lpstr>AppleGothic</vt:lpstr>
      <vt:lpstr>Arial</vt:lpstr>
      <vt:lpstr>Calibri</vt:lpstr>
      <vt:lpstr>TKTypeMedium</vt:lpstr>
      <vt:lpstr>151119_PPT_Master short_4 3_en</vt:lpstr>
      <vt:lpstr>think-cell Folie</vt:lpstr>
      <vt:lpstr>think-cell Slide</vt:lpstr>
      <vt:lpstr>Prediction of Callbacks using Weather Data</vt:lpstr>
      <vt:lpstr>Introduction:</vt:lpstr>
      <vt:lpstr>Hypothesis</vt:lpstr>
      <vt:lpstr>Data</vt:lpstr>
      <vt:lpstr>Exploratory Analysis</vt:lpstr>
      <vt:lpstr>Exploratory Analysis</vt:lpstr>
      <vt:lpstr>Exploratory Analysis</vt:lpstr>
      <vt:lpstr>Modeling</vt:lpstr>
      <vt:lpstr>Regression – Random Forest Regressor</vt:lpstr>
      <vt:lpstr>Regression – Random Forest Regressor</vt:lpstr>
      <vt:lpstr>Regression – Random Forest Regressor</vt:lpstr>
      <vt:lpstr>Conclusion</vt:lpstr>
    </vt:vector>
  </TitlesOfParts>
  <Company>ThyssenKrupp IT Services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Kathrin Grempel</dc:creator>
  <cp:lastModifiedBy>YouMake MeDoThis</cp:lastModifiedBy>
  <cp:revision>62</cp:revision>
  <dcterms:created xsi:type="dcterms:W3CDTF">2015-12-03T10:24:13Z</dcterms:created>
  <dcterms:modified xsi:type="dcterms:W3CDTF">2016-08-11T22:41:52Z</dcterms:modified>
</cp:coreProperties>
</file>