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CA14F-ACC2-DC1A-E804-F7A16C614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EC12E4-1437-629B-58EA-C54776C98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2C3B4-D82F-6974-C98E-EDFAD598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B49BB-1023-B309-C668-69E961F1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68C53-755B-6BF4-4FE6-8755AA3C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5308F-089A-F551-D01C-8D03BD9B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BBB947-0705-0ADE-4E4B-1D8BAE060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82E1E-17BD-2647-DDC8-1976CD91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3E76A-76F0-4F72-3D7D-C04B3437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4F9A1-D9F1-7BC6-628B-0D0376B8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38ED6D-D8A8-1F4D-13F8-3F1F4891C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D7A86-1007-1D2C-FBDD-E701C05C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3752A-B464-C4E2-CBF2-3A77C496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ADD83-2961-8313-A04E-A132960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A4262-8430-C00A-96F4-D6B79431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021D6-3F51-E66F-8A93-F523EE77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99A09-2252-B02C-DF84-FC49279B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30949-C9FC-976C-6C05-6434D4E8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D13A3-B4E9-DCE3-A3A5-D922B87E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26ADE-FEB2-67B4-BE2E-7A9327EA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9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162B-42C8-29BF-E564-44A1DC76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38556-BE3B-1D31-EB70-4F8A2291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3C0D8-C6BB-F485-BD35-69B77B69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3619F-653E-0B39-390A-2DCDA246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FD545-B70B-9140-09CD-95E0F5CD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10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BCC8-C575-4B67-65DB-5AE0B001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5CFD2-D372-81F1-021F-F45BC34E7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BD0C26-A154-13EA-9500-C2F06B0D2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04A42C-9998-BFC2-A08E-017E3E5D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69AF5-81A9-AD3F-B9AC-17FDAC7E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7896FF-F4EC-2DF8-5CF7-11300053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9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B776D-5F84-C26E-835A-203C3EB2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ECB5D-6294-9FE7-023F-31CD8632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B94AAC-D44A-2744-C982-6C607C9DF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12AE1-AE8D-B231-85CD-5C46B6D0D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2BACF-EA4B-EAD0-C9B8-049D2A459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78736E-BF93-364F-E32F-D9A962C8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C4F0E3-F504-DCE4-BBDA-03CF817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B25FDE-450F-AB37-5509-BAB5EC47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05836-84A7-31D1-B20A-8D7E6E06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EBE477-9A7C-CD7A-2126-AB4D5DA9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5EBF1A-2CC1-6184-5D16-5F487533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2D2DBC-77E7-15CF-286D-8D9B4520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6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C2BAE9-F3DE-AB03-5A46-D95CC0B5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2787FB-91F2-5946-BA18-08DF482F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4C60E-F09D-9F76-A34B-AF50B7DE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0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32E0A-F119-D750-98EF-1D807679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AA291D-0170-384D-889C-E98F5D35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1BA43-B5B0-D94C-1DC7-80B3F2290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74EE2-2605-5929-FE52-EB11497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3B477-56F8-D334-4262-A9CBB37D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A61FC-5BE8-E640-B789-2DCCF096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6A23-861E-22C7-3615-0280050D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CB9DAA-9279-734F-C607-559FC1086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B23292-1452-B808-4DEB-AEAEBC728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4315C-FB62-EDF4-0FB6-183A7FE5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73DB47-5207-8522-DE73-4F6901E6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45D3F-62FF-1F4C-31DC-F9C972BA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4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834F23-D01D-86E8-7ACE-FEB5B339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7B671-5BC5-2BFB-AC28-9E10EB097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1BF77-1E13-9460-B6F9-21BAAA37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CF0E-9379-4AAA-A4F1-D0BC24D702B4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C2F47-F97E-A6F7-04BA-7F3C60B29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F3009-0F62-2CFF-9426-DE450F6C1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6B71-46FA-4FA2-8751-52CEEEA4F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9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alk.nervos.org/t/rgb-timelockfi/790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B-LockSwap/LockSwap-Contract" TargetMode="External"/><Relationship Id="rId2" Type="http://schemas.openxmlformats.org/officeDocument/2006/relationships/hyperlink" Target="https://github.com/CKB-LockSwap/LockSwap-cli-rus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22542-3AF0-E5B8-BA9B-BE5407202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dirty="0" err="1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LockSwap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 Demo</a:t>
            </a:r>
            <a:endParaRPr lang="zh-CN" altLang="en-US" dirty="0">
              <a:solidFill>
                <a:schemeClr val="bg1"/>
              </a:solidFill>
              <a:latin typeface="阿里巴巴普惠体 3.0 65 Medium" panose="00020600040101010101" pitchFamily="18" charset="-122"/>
              <a:ea typeface="阿里巴巴普惠体 3.0 65 Medium" panose="00020600040101010101" pitchFamily="18" charset="-122"/>
              <a:cs typeface="阿里巴巴普惠体 3.0 65 Medium" panose="00020600040101010101" pitchFamily="18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40FDA1-888C-E228-E43A-7EB7FA95F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基于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UTXO</a:t>
            </a:r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模型的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DEX</a:t>
            </a:r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实现 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+ </a:t>
            </a:r>
            <a:r>
              <a:rPr lang="en-US" altLang="zh-CN" dirty="0" err="1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TimelockFi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叙事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PoC</a:t>
            </a:r>
          </a:p>
          <a:p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By: </a:t>
            </a:r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万总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 Splendor Hayden</a:t>
            </a:r>
            <a:endParaRPr lang="zh-CN" altLang="en-US" dirty="0">
              <a:solidFill>
                <a:schemeClr val="bg1"/>
              </a:solidFill>
              <a:latin typeface="阿里巴巴普惠体 3.0 65 Medium" panose="00020600040101010101" pitchFamily="18" charset="-122"/>
              <a:ea typeface="阿里巴巴普惠体 3.0 65 Medium" panose="00020600040101010101" pitchFamily="18" charset="-122"/>
              <a:cs typeface="阿里巴巴普惠体 3.0 65 Medium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2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2813-AC56-B5CA-E253-2F17966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Idea</a:t>
            </a:r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起源：</a:t>
            </a:r>
            <a:r>
              <a:rPr lang="en-US" altLang="zh-CN" dirty="0" err="1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zhangsi_si</a:t>
            </a:r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 的文章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D3613-14EE-31E9-7788-6479AC0F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u="none" strike="noStrike" dirty="0">
                <a:solidFill>
                  <a:srgbClr val="222222"/>
                </a:solidFill>
                <a:effectLst/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  <a:hlinkClick r:id="rId2"/>
              </a:rPr>
              <a:t>构思一种</a:t>
            </a:r>
            <a:r>
              <a:rPr lang="en-US" altLang="zh-CN" b="1" i="0" u="none" strike="noStrike" dirty="0">
                <a:solidFill>
                  <a:srgbClr val="222222"/>
                </a:solidFill>
                <a:effectLst/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  <a:hlinkClick r:id="rId2"/>
              </a:rPr>
              <a:t>RGB++</a:t>
            </a:r>
            <a:r>
              <a:rPr lang="zh-CN" altLang="en-US" b="1" i="0" u="none" strike="noStrike" dirty="0">
                <a:solidFill>
                  <a:srgbClr val="222222"/>
                </a:solidFill>
                <a:effectLst/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  <a:hlinkClick r:id="rId2"/>
              </a:rPr>
              <a:t>生态比较独特的叙事</a:t>
            </a:r>
            <a:r>
              <a:rPr lang="en-US" altLang="zh-CN" b="1" i="0" u="none" strike="noStrike" dirty="0">
                <a:solidFill>
                  <a:srgbClr val="222222"/>
                </a:solidFill>
                <a:effectLst/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  <a:hlinkClick r:id="rId2"/>
              </a:rPr>
              <a:t>—</a:t>
            </a:r>
            <a:r>
              <a:rPr lang="en-US" altLang="zh-CN" b="1" i="0" u="none" strike="noStrike" dirty="0" err="1">
                <a:solidFill>
                  <a:srgbClr val="222222"/>
                </a:solidFill>
                <a:effectLst/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  <a:hlinkClick r:id="rId2"/>
              </a:rPr>
              <a:t>TimeLockFI</a:t>
            </a:r>
            <a:endParaRPr lang="en-US" altLang="zh-CN" b="1" i="0" u="none" strike="noStrike" dirty="0">
              <a:solidFill>
                <a:srgbClr val="222222"/>
              </a:solidFill>
              <a:effectLst/>
              <a:latin typeface="阿里巴巴普惠体 3.0 65 Medium" panose="00020600040101010101" pitchFamily="18" charset="-122"/>
              <a:ea typeface="阿里巴巴普惠体 3.0 65 Medium" panose="00020600040101010101" pitchFamily="18" charset="-122"/>
              <a:cs typeface="阿里巴巴普惠体 3.0 65 Medium" panose="00020600040101010101" pitchFamily="18" charset="-122"/>
            </a:endParaRPr>
          </a:p>
          <a:p>
            <a:endParaRPr lang="zh-CN" altLang="en-US" b="1" i="0" dirty="0">
              <a:solidFill>
                <a:srgbClr val="222222"/>
              </a:solidFill>
              <a:effectLst/>
              <a:latin typeface="阿里巴巴普惠体 3.0 65 Medium" panose="00020600040101010101" pitchFamily="18" charset="-122"/>
              <a:ea typeface="阿里巴巴普惠体 3.0 65 Medium" panose="00020600040101010101" pitchFamily="18" charset="-122"/>
              <a:cs typeface="阿里巴巴普惠体 3.0 65 Medium" panose="00020600040101010101" pitchFamily="18" charset="-122"/>
            </a:endParaRPr>
          </a:p>
        </p:txBody>
      </p:sp>
      <p:pic>
        <p:nvPicPr>
          <p:cNvPr id="1026" name="Picture 2" descr="1">
            <a:extLst>
              <a:ext uri="{FF2B5EF4-FFF2-40B4-BE49-F238E27FC236}">
                <a16:creationId xmlns:a16="http://schemas.microsoft.com/office/drawing/2014/main" id="{150A8169-64A5-A7D4-6690-DE1B9808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67781"/>
            <a:ext cx="49244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">
            <a:extLst>
              <a:ext uri="{FF2B5EF4-FFF2-40B4-BE49-F238E27FC236}">
                <a16:creationId xmlns:a16="http://schemas.microsoft.com/office/drawing/2014/main" id="{E67C67D5-8331-E0EB-9701-735FC92F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57" y="2572848"/>
            <a:ext cx="5668292" cy="33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2813-AC56-B5CA-E253-2F17966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定价模型：平均贴现率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AA27FE-8EE4-F040-E2A2-BEB0975EC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674" y="1540392"/>
            <a:ext cx="10272650" cy="402370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79ACFB-3AC9-4D7E-7D03-E0B0189AE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160" y="5732637"/>
            <a:ext cx="9100683" cy="7064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52E96C-A203-D9FD-A180-244F72DEB704}"/>
                  </a:ext>
                </a:extLst>
              </p:cNvPr>
              <p:cNvSpPr txBox="1"/>
              <p:nvPr/>
            </p:nvSpPr>
            <p:spPr>
              <a:xfrm>
                <a:off x="551301" y="5901173"/>
                <a:ext cx="23276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：平均贴现率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52E96C-A203-D9FD-A180-244F72DEB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01" y="5901173"/>
                <a:ext cx="2327671" cy="369332"/>
              </a:xfrm>
              <a:prstGeom prst="rect">
                <a:avLst/>
              </a:prstGeom>
              <a:blipFill>
                <a:blip r:embed="rId4"/>
                <a:stretch>
                  <a:fillRect l="-3141" t="-22951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7832813-AC56-B5CA-E253-2F179661C1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4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4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bg1"/>
                    </a:solidFill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 的求解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7832813-AC56-B5CA-E253-2F179661C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0889AC1-B16E-51DD-FD12-79AE1852E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65379"/>
                <a:ext cx="10515600" cy="3511584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注意到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 是有限大的数，而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 ，故有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acc>
                      <m:accPr>
                        <m:chr m:val="̅"/>
                        <m:ctrlP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>
                  <a:solidFill>
                    <a:schemeClr val="bg1"/>
                  </a:solidFill>
                  <a:latin typeface="阿里巴巴普惠体 3.0 65 Medium" panose="00020600040101010101" pitchFamily="18" charset="-122"/>
                  <a:ea typeface="阿里巴巴普惠体 3.0 65 Medium" panose="00020600040101010101" pitchFamily="18" charset="-122"/>
                  <a:cs typeface="阿里巴巴普惠体 3.0 65 Medium" panose="00020600040101010101" pitchFamily="18" charset="-122"/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0889AC1-B16E-51DD-FD12-79AE1852E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65379"/>
                <a:ext cx="10515600" cy="3511584"/>
              </a:xfrm>
              <a:blipFill>
                <a:blip r:embed="rId3"/>
                <a:stretch>
                  <a:fillRect l="-1043" t="-2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A249742-0113-D4A2-47C0-3B1E326D7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677" y="1732882"/>
            <a:ext cx="9976645" cy="7743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23DFCD-6EB6-986C-0B42-BFCDA889C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914" y="3298321"/>
            <a:ext cx="10242168" cy="6477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E92568-A925-9F9E-8FF6-049D60415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835" y="4160953"/>
            <a:ext cx="5136325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9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2813-AC56-B5CA-E253-2F17966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恒定现值自动做市商（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CPVAMM</a:t>
            </a:r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30E66F0-2455-E0F3-CA5D-A070E34A9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Constant Present Value Automatic Market Maker</a:t>
                </a:r>
              </a:p>
              <a:p>
                <a:r>
                  <a:rPr lang="zh-CN" altLang="en-US" b="0" i="0" dirty="0">
                    <a:solidFill>
                      <a:schemeClr val="bg1"/>
                    </a:solidFill>
                    <a:effectLst/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一笔未解锁的 资产，将在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阿里巴巴普惠体 3.0 65 Medium" panose="00020600040101010101" pitchFamily="18" charset="-122"/>
                        <a:cs typeface="阿里巴巴普惠体 3.0 65 Medium" panose="00020600040101010101" pitchFamily="18" charset="-122"/>
                      </a:rPr>
                      <m:t>𝑞𝑡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阿里巴巴普惠体 3.0 65 Medium" panose="00020600040101010101" pitchFamily="18" charset="-122"/>
                        <a:cs typeface="阿里巴巴普惠体 3.0 65 Medium" panose="00020600040101010101" pitchFamily="18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阿里巴巴普惠体 3.0 65 Medium" panose="00020600040101010101" pitchFamily="18" charset="-122"/>
                        <a:cs typeface="阿里巴巴普惠体 3.0 65 Medium" panose="00020600040101010101" pitchFamily="18" charset="-122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阿里巴巴普惠体 3.0 65 Medium" panose="00020600040101010101" pitchFamily="18" charset="-122"/>
                        <a:cs typeface="阿里巴巴普惠体 3.0 65 Medium" panose="00020600040101010101" pitchFamily="18" charset="-122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阿里巴巴普惠体 3.0 65 Medium" panose="00020600040101010101" pitchFamily="18" charset="-122"/>
                        <a:cs typeface="阿里巴巴普惠体 3.0 65 Medium" panose="00020600040101010101" pitchFamily="18" charset="-122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阿里巴巴普惠体 3.0 65 Medium" panose="00020600040101010101" pitchFamily="18" charset="-122"/>
                        <a:cs typeface="阿里巴巴普惠体 3.0 65 Medium" panose="00020600040101010101" pitchFamily="18" charset="-122"/>
                      </a:rPr>
                      <m:t>)</m:t>
                    </m:r>
                  </m:oMath>
                </a14:m>
                <a:r>
                  <a:rPr lang="zh-CN" altLang="en-US" b="0" i="0" dirty="0">
                    <a:solidFill>
                      <a:schemeClr val="bg1"/>
                    </a:solidFill>
                    <a:effectLst/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 时刻解锁，面值为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阿里巴巴普惠体 3.0 65 Medium" panose="00020600040101010101" pitchFamily="18" charset="-122"/>
                            <a:cs typeface="阿里巴巴普惠体 3.0 65 Medium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阿里巴巴普惠体 3.0 65 Medium" panose="00020600040101010101" pitchFamily="18" charset="-122"/>
                            <a:cs typeface="阿里巴巴普惠体 3.0 65 Medium" panose="00020600040101010101" pitchFamily="18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阿里巴巴普惠体 3.0 65 Medium" panose="00020600040101010101" pitchFamily="18" charset="-122"/>
                            <a:cs typeface="阿里巴巴普惠体 3.0 65 Medium" panose="00020600040101010101" pitchFamily="18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chemeClr val="bg1"/>
                    </a:solidFill>
                    <a:effectLst/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​</a:t>
                </a:r>
                <a:r>
                  <a:rPr lang="zh-CN" altLang="en-US" b="0" i="0" dirty="0">
                    <a:solidFill>
                      <a:schemeClr val="bg1"/>
                    </a:solidFill>
                    <a:effectLst/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 </a:t>
                </a:r>
                <a:endParaRPr lang="en-US" altLang="zh-CN" b="0" i="0" dirty="0">
                  <a:solidFill>
                    <a:schemeClr val="bg1"/>
                  </a:solidFill>
                  <a:effectLst/>
                  <a:latin typeface="阿里巴巴普惠体 3.0 65 Medium" panose="00020600040101010101" pitchFamily="18" charset="-122"/>
                  <a:ea typeface="阿里巴巴普惠体 3.0 65 Medium" panose="00020600040101010101" pitchFamily="18" charset="-122"/>
                  <a:cs typeface="阿里巴巴普惠体 3.0 65 Medium" panose="00020600040101010101" pitchFamily="18" charset="-122"/>
                </a:endParaRPr>
              </a:p>
              <a:p>
                <a:r>
                  <a:rPr lang="zh-CN" altLang="en-US" b="0" i="0" dirty="0">
                    <a:solidFill>
                      <a:schemeClr val="bg1"/>
                    </a:solidFill>
                    <a:effectLst/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贴现得到的现货数额</a:t>
                </a:r>
                <a:r>
                  <a:rPr lang="zh-CN" altLang="en-US" dirty="0">
                    <a:solidFill>
                      <a:schemeClr val="bg1"/>
                    </a:solidFill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为</a:t>
                </a:r>
                <a:r>
                  <a:rPr lang="zh-CN" altLang="en-US" b="0" i="0" dirty="0">
                    <a:solidFill>
                      <a:schemeClr val="bg1"/>
                    </a:solidFill>
                    <a:effectLst/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b="0" i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p>
                      <m:sSupPr>
                        <m:ctrlPr>
                          <a:rPr lang="zh-CN" altLang="en-US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zh-CN" altLang="en-US" b="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b="0" i="0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zh-CN" altLang="en-US" b="0" i="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𝑞𝑡</m:t>
                        </m:r>
                      </m:sup>
                    </m:sSup>
                  </m:oMath>
                </a14:m>
                <a:endParaRPr lang="en-US" altLang="zh-CN" b="0" i="0" dirty="0">
                  <a:solidFill>
                    <a:schemeClr val="bg1"/>
                  </a:solidFill>
                  <a:effectLst/>
                  <a:latin typeface="阿里巴巴普惠体 3.0 65 Medium" panose="00020600040101010101" pitchFamily="18" charset="-122"/>
                </a:endParaRPr>
              </a:p>
              <a:p>
                <a:r>
                  <a:rPr lang="zh-CN" altLang="en-US" b="0" i="0" dirty="0">
                    <a:solidFill>
                      <a:schemeClr val="bg1"/>
                    </a:solidFill>
                    <a:effectLst/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显然有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阿里巴巴普惠体 3.0 65 Medium" panose="00020600040101010101" pitchFamily="18" charset="-122"/>
                            <a:cs typeface="阿里巴巴普惠体 3.0 65 Medium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阿里巴巴普惠体 3.0 65 Medium" panose="00020600040101010101" pitchFamily="18" charset="-122"/>
                            <a:cs typeface="阿里巴巴普惠体 3.0 65 Medium" panose="00020600040101010101" pitchFamily="18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阿里巴巴普惠体 3.0 65 Medium" panose="00020600040101010101" pitchFamily="18" charset="-122"/>
                            <a:cs typeface="阿里巴巴普惠体 3.0 65 Medium" panose="00020600040101010101" pitchFamily="18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阿里巴巴普惠体 3.0 65 Medium" panose="00020600040101010101" pitchFamily="18" charset="-122"/>
                        <a:cs typeface="阿里巴巴普惠体 3.0 65 Medium" panose="00020600040101010101" pitchFamily="18" charset="-122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阿里巴巴普惠体 3.0 65 Medium" panose="00020600040101010101" pitchFamily="18" charset="-122"/>
                            <a:cs typeface="阿里巴巴普惠体 3.0 65 Medium" panose="00020600040101010101" pitchFamily="18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阿里巴巴普惠体 3.0 65 Medium" panose="00020600040101010101" pitchFamily="18" charset="-122"/>
                            <a:cs typeface="阿里巴巴普惠体 3.0 65 Medium" panose="00020600040101010101" pitchFamily="18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阿里巴巴普惠体 3.0 65 Medium" panose="00020600040101010101" pitchFamily="18" charset="-122"/>
                            <a:cs typeface="阿里巴巴普惠体 3.0 65 Medium" panose="00020600040101010101" pitchFamily="18" charset="-12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chemeClr val="bg1"/>
                    </a:solidFill>
                    <a:effectLst/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，贴现后掌握的代币数量减少</a:t>
                </a:r>
                <a:endParaRPr lang="en-US" altLang="zh-CN" b="0" i="0" dirty="0">
                  <a:solidFill>
                    <a:schemeClr val="bg1"/>
                  </a:solidFill>
                  <a:effectLst/>
                  <a:latin typeface="阿里巴巴普惠体 3.0 65 Medium" panose="00020600040101010101" pitchFamily="18" charset="-122"/>
                  <a:ea typeface="阿里巴巴普惠体 3.0 65 Medium" panose="00020600040101010101" pitchFamily="18" charset="-122"/>
                  <a:cs typeface="阿里巴巴普惠体 3.0 65 Medium" panose="00020600040101010101" pitchFamily="18" charset="-122"/>
                </a:endParaRPr>
              </a:p>
              <a:p>
                <a:pPr marL="0" indent="0" algn="ctr">
                  <a:buNone/>
                </a:pPr>
                <a:endParaRPr lang="en-US" altLang="zh-CN" sz="4000" b="1" dirty="0">
                  <a:solidFill>
                    <a:srgbClr val="FF0000"/>
                  </a:solidFill>
                  <a:latin typeface="阿里巴巴普惠体 3.0 65 Medium" panose="00020600040101010101" pitchFamily="18" charset="-122"/>
                  <a:ea typeface="阿里巴巴普惠体 3.0 65 Medium" panose="00020600040101010101" pitchFamily="18" charset="-122"/>
                  <a:cs typeface="阿里巴巴普惠体 3.0 65 Medium" panose="00020600040101010101" pitchFamily="18" charset="-122"/>
                </a:endParaRPr>
              </a:p>
              <a:p>
                <a:pPr marL="0" indent="0" algn="ctr">
                  <a:buNone/>
                </a:pPr>
                <a:r>
                  <a:rPr lang="zh-CN" altLang="en-US" sz="4000" b="1" dirty="0">
                    <a:solidFill>
                      <a:srgbClr val="FF0000"/>
                    </a:solidFill>
                    <a:latin typeface="阿里巴巴普惠体 3.0 65 Medium" panose="00020600040101010101" pitchFamily="18" charset="-122"/>
                    <a:ea typeface="阿里巴巴普惠体 3.0 65 Medium" panose="00020600040101010101" pitchFamily="18" charset="-122"/>
                    <a:cs typeface="阿里巴巴普惠体 3.0 65 Medium" panose="00020600040101010101" pitchFamily="18" charset="-122"/>
                  </a:rPr>
                  <a:t>但流动性池和用户的现值保持恒定</a:t>
                </a: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30E66F0-2455-E0F3-CA5D-A070E34A9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4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2813-AC56-B5CA-E253-2F17966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交易所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Demo - </a:t>
            </a:r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挂单交易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99BCFE-E50F-E84A-1EAC-001514EF5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80"/>
          <a:stretch/>
        </p:blipFill>
        <p:spPr>
          <a:xfrm>
            <a:off x="836578" y="1405360"/>
            <a:ext cx="10428051" cy="5364864"/>
          </a:xfrm>
        </p:spPr>
      </p:pic>
    </p:spTree>
    <p:extLst>
      <p:ext uri="{BB962C8B-B14F-4D97-AF65-F5344CB8AC3E}">
        <p14:creationId xmlns:p14="http://schemas.microsoft.com/office/powerpoint/2010/main" val="77975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2813-AC56-B5CA-E253-2F17966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交易所</a:t>
            </a:r>
            <a:r>
              <a:rPr lang="en-US" altLang="zh-CN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Demo – </a:t>
            </a:r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吃单交易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99BCFE-E50F-E84A-1EAC-001514EF5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8" b="555"/>
          <a:stretch/>
        </p:blipFill>
        <p:spPr>
          <a:xfrm>
            <a:off x="881974" y="1429966"/>
            <a:ext cx="10428051" cy="5204298"/>
          </a:xfrm>
        </p:spPr>
      </p:pic>
    </p:spTree>
    <p:extLst>
      <p:ext uri="{BB962C8B-B14F-4D97-AF65-F5344CB8AC3E}">
        <p14:creationId xmlns:p14="http://schemas.microsoft.com/office/powerpoint/2010/main" val="40175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2813-AC56-B5CA-E253-2F17966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仓库地址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AB173-7432-C1D5-09C5-6FA4A466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hlinkClick r:id="rId2"/>
              </a:rPr>
              <a:t>CKB-</a:t>
            </a:r>
            <a:r>
              <a:rPr lang="en-US" altLang="zh-CN" dirty="0" err="1">
                <a:hlinkClick r:id="rId2"/>
              </a:rPr>
              <a:t>LockSwap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LockSwap</a:t>
            </a:r>
            <a:r>
              <a:rPr lang="en-US" altLang="zh-CN" dirty="0">
                <a:hlinkClick r:id="rId2"/>
              </a:rPr>
              <a:t>-cli-rust (github.com)</a:t>
            </a:r>
            <a:endParaRPr lang="en-US" altLang="zh-CN" dirty="0"/>
          </a:p>
          <a:p>
            <a:r>
              <a:rPr lang="zh-CN" altLang="en-US" dirty="0">
                <a:solidFill>
                  <a:schemeClr val="bg1"/>
                </a:solidFill>
              </a:rPr>
              <a:t>合约：</a:t>
            </a:r>
            <a:r>
              <a:rPr lang="en-US" altLang="zh-CN" dirty="0">
                <a:hlinkClick r:id="rId3"/>
              </a:rPr>
              <a:t>CKB-</a:t>
            </a:r>
            <a:r>
              <a:rPr lang="en-US" altLang="zh-CN" dirty="0" err="1">
                <a:hlinkClick r:id="rId3"/>
              </a:rPr>
              <a:t>LockSwap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LockSwap</a:t>
            </a:r>
            <a:r>
              <a:rPr lang="en-US" altLang="zh-CN" dirty="0">
                <a:hlinkClick r:id="rId3"/>
              </a:rPr>
              <a:t>-Contract (github.com)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4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32813-AC56-B5CA-E253-2F179661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阿里巴巴普惠体 3.0 65 Medium" panose="00020600040101010101" pitchFamily="18" charset="-122"/>
                <a:ea typeface="阿里巴巴普惠体 3.0 65 Medium" panose="00020600040101010101" pitchFamily="18" charset="-122"/>
                <a:cs typeface="阿里巴巴普惠体 3.0 65 Medium" panose="00020600040101010101" pitchFamily="18" charset="-122"/>
              </a:rPr>
              <a:t>演示环节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4AB173-7432-C1D5-09C5-6FA4A4667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Search Order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Make Order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Take Order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5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183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阿里巴巴普惠体 3.0 65 Medium</vt:lpstr>
      <vt:lpstr>等线</vt:lpstr>
      <vt:lpstr>等线 Light</vt:lpstr>
      <vt:lpstr>Arial</vt:lpstr>
      <vt:lpstr>Cambria Math</vt:lpstr>
      <vt:lpstr>Office 主题​​</vt:lpstr>
      <vt:lpstr>LockSwap Demo</vt:lpstr>
      <vt:lpstr>Idea起源：zhangsi_si 的文章</vt:lpstr>
      <vt:lpstr>定价模型：平均贴现率</vt:lpstr>
      <vt:lpstr>r ̅ 的求解</vt:lpstr>
      <vt:lpstr>恒定现值自动做市商（CPVAMM）</vt:lpstr>
      <vt:lpstr>交易所Demo - 挂单交易</vt:lpstr>
      <vt:lpstr>交易所Demo – 吃单交易</vt:lpstr>
      <vt:lpstr>仓库地址</vt:lpstr>
      <vt:lpstr>演示环节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LockSwap Demo</dc:title>
  <dc:creator>怀菁</dc:creator>
  <cp:lastModifiedBy>怀菁</cp:lastModifiedBy>
  <cp:revision>38</cp:revision>
  <dcterms:created xsi:type="dcterms:W3CDTF">2024-04-04T06:09:59Z</dcterms:created>
  <dcterms:modified xsi:type="dcterms:W3CDTF">2024-04-04T06:45:27Z</dcterms:modified>
</cp:coreProperties>
</file>