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228E2-20B2-4EEA-AEA0-9360B99E3C2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118D2BD8-48C3-4AE3-AD4D-2120348769A0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B5DDBFBC-2F0D-4C18-9363-328A3471C785}" type="parTrans" cxnId="{77C89B64-BC26-4F3F-9254-C75847C7FD6C}">
      <dgm:prSet/>
      <dgm:spPr/>
      <dgm:t>
        <a:bodyPr/>
        <a:lstStyle/>
        <a:p>
          <a:endParaRPr lang="en-US"/>
        </a:p>
      </dgm:t>
    </dgm:pt>
    <dgm:pt modelId="{D0C28FCC-1873-4592-BDF4-49036E14DA97}" type="sibTrans" cxnId="{77C89B64-BC26-4F3F-9254-C75847C7FD6C}">
      <dgm:prSet/>
      <dgm:spPr/>
      <dgm:t>
        <a:bodyPr/>
        <a:lstStyle/>
        <a:p>
          <a:endParaRPr lang="en-US"/>
        </a:p>
      </dgm:t>
    </dgm:pt>
    <dgm:pt modelId="{6653E368-87C7-4E83-ACBA-50D69D1CE0D5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8248EBDE-CA94-4F73-A6A7-D9C11829BFC8}" type="parTrans" cxnId="{CEB8F3E4-D7C5-42F4-B3E6-887611BED130}">
      <dgm:prSet/>
      <dgm:spPr/>
      <dgm:t>
        <a:bodyPr/>
        <a:lstStyle/>
        <a:p>
          <a:endParaRPr lang="en-US"/>
        </a:p>
      </dgm:t>
    </dgm:pt>
    <dgm:pt modelId="{B6E15CA8-60AF-41DE-B80E-463E928E630A}" type="sibTrans" cxnId="{CEB8F3E4-D7C5-42F4-B3E6-887611BED130}">
      <dgm:prSet/>
      <dgm:spPr/>
      <dgm:t>
        <a:bodyPr/>
        <a:lstStyle/>
        <a:p>
          <a:endParaRPr lang="en-US"/>
        </a:p>
      </dgm:t>
    </dgm:pt>
    <dgm:pt modelId="{442C78F0-611E-4E6A-A3B5-1A3D663FF9FD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E827E154-A104-4FE5-8E0D-B190149A74BA}" type="parTrans" cxnId="{D84062B5-A955-4F04-ADB5-CD6422391541}">
      <dgm:prSet/>
      <dgm:spPr/>
      <dgm:t>
        <a:bodyPr/>
        <a:lstStyle/>
        <a:p>
          <a:endParaRPr lang="en-US"/>
        </a:p>
      </dgm:t>
    </dgm:pt>
    <dgm:pt modelId="{4D29F246-6582-4D22-971D-6DA140BE1775}" type="sibTrans" cxnId="{D84062B5-A955-4F04-ADB5-CD6422391541}">
      <dgm:prSet/>
      <dgm:spPr/>
      <dgm:t>
        <a:bodyPr/>
        <a:lstStyle/>
        <a:p>
          <a:endParaRPr lang="en-US"/>
        </a:p>
      </dgm:t>
    </dgm:pt>
    <dgm:pt modelId="{E0214886-DBD6-4044-BCBB-176D62E12411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3BF5DD5A-7ACF-4F34-81AA-BE33D44CD0DF}" type="sibTrans" cxnId="{7B53526A-6C15-4794-819F-290A17026A91}">
      <dgm:prSet/>
      <dgm:spPr/>
      <dgm:t>
        <a:bodyPr/>
        <a:lstStyle/>
        <a:p>
          <a:endParaRPr lang="en-US"/>
        </a:p>
      </dgm:t>
    </dgm:pt>
    <dgm:pt modelId="{89EAB4E4-B6B3-47B4-8FB5-1D15D53A75EC}" type="parTrans" cxnId="{7B53526A-6C15-4794-819F-290A17026A91}">
      <dgm:prSet/>
      <dgm:spPr/>
      <dgm:t>
        <a:bodyPr/>
        <a:lstStyle/>
        <a:p>
          <a:endParaRPr lang="en-US"/>
        </a:p>
      </dgm:t>
    </dgm:pt>
    <dgm:pt modelId="{E0A80B6D-7282-4B91-8EC8-D42C20381196}" type="pres">
      <dgm:prSet presAssocID="{8FD228E2-20B2-4EEA-AEA0-9360B99E3C2B}" presName="Name0" presStyleCnt="0">
        <dgm:presLayoutVars>
          <dgm:dir/>
          <dgm:animLvl val="lvl"/>
          <dgm:resizeHandles val="exact"/>
        </dgm:presLayoutVars>
      </dgm:prSet>
      <dgm:spPr/>
    </dgm:pt>
    <dgm:pt modelId="{04FB0A40-80A7-44AA-B43D-7D9D9E4B1C69}" type="pres">
      <dgm:prSet presAssocID="{118D2BD8-48C3-4AE3-AD4D-2120348769A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6D93B1-BAB5-4598-803D-8411E4CE3407}" type="pres">
      <dgm:prSet presAssocID="{D0C28FCC-1873-4592-BDF4-49036E14DA97}" presName="parTxOnlySpace" presStyleCnt="0"/>
      <dgm:spPr/>
    </dgm:pt>
    <dgm:pt modelId="{3096F48F-0BEB-471E-BB7C-0C993360CADC}" type="pres">
      <dgm:prSet presAssocID="{E0214886-DBD6-4044-BCBB-176D62E12411}" presName="parTxOnly" presStyleLbl="node1" presStyleIdx="1" presStyleCnt="4" custLinFactNeighborX="-9446" custLinFactNeighborY="303">
        <dgm:presLayoutVars>
          <dgm:chMax val="0"/>
          <dgm:chPref val="0"/>
          <dgm:bulletEnabled val="1"/>
        </dgm:presLayoutVars>
      </dgm:prSet>
      <dgm:spPr/>
    </dgm:pt>
    <dgm:pt modelId="{C3FB3510-A6AE-4104-85BE-48EC982FDF27}" type="pres">
      <dgm:prSet presAssocID="{3BF5DD5A-7ACF-4F34-81AA-BE33D44CD0DF}" presName="parTxOnlySpace" presStyleCnt="0"/>
      <dgm:spPr/>
    </dgm:pt>
    <dgm:pt modelId="{E3F7931F-7DB7-4CA4-B825-1008535B2F88}" type="pres">
      <dgm:prSet presAssocID="{6653E368-87C7-4E83-ACBA-50D69D1CE0D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93DACB-F921-434F-A9C0-5711C676A0BB}" type="pres">
      <dgm:prSet presAssocID="{B6E15CA8-60AF-41DE-B80E-463E928E630A}" presName="parTxOnlySpace" presStyleCnt="0"/>
      <dgm:spPr/>
    </dgm:pt>
    <dgm:pt modelId="{118D1D1E-76C5-4BA2-AF4C-A31A9BCEC9D6}" type="pres">
      <dgm:prSet presAssocID="{442C78F0-611E-4E6A-A3B5-1A3D663FF9F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221B811-8566-44A5-AA65-BCB0C30ED7E9}" type="presOf" srcId="{6653E368-87C7-4E83-ACBA-50D69D1CE0D5}" destId="{E3F7931F-7DB7-4CA4-B825-1008535B2F88}" srcOrd="0" destOrd="0" presId="urn:microsoft.com/office/officeart/2005/8/layout/chevron1"/>
    <dgm:cxn modelId="{77C89B64-BC26-4F3F-9254-C75847C7FD6C}" srcId="{8FD228E2-20B2-4EEA-AEA0-9360B99E3C2B}" destId="{118D2BD8-48C3-4AE3-AD4D-2120348769A0}" srcOrd="0" destOrd="0" parTransId="{B5DDBFBC-2F0D-4C18-9363-328A3471C785}" sibTransId="{D0C28FCC-1873-4592-BDF4-49036E14DA97}"/>
    <dgm:cxn modelId="{7B53526A-6C15-4794-819F-290A17026A91}" srcId="{8FD228E2-20B2-4EEA-AEA0-9360B99E3C2B}" destId="{E0214886-DBD6-4044-BCBB-176D62E12411}" srcOrd="1" destOrd="0" parTransId="{89EAB4E4-B6B3-47B4-8FB5-1D15D53A75EC}" sibTransId="{3BF5DD5A-7ACF-4F34-81AA-BE33D44CD0DF}"/>
    <dgm:cxn modelId="{DA839C7C-2E03-4E95-AA4B-0CBC44334F09}" type="presOf" srcId="{E0214886-DBD6-4044-BCBB-176D62E12411}" destId="{3096F48F-0BEB-471E-BB7C-0C993360CADC}" srcOrd="0" destOrd="0" presId="urn:microsoft.com/office/officeart/2005/8/layout/chevron1"/>
    <dgm:cxn modelId="{8CB67A8B-E2E3-4651-8B59-6AD906CCC835}" type="presOf" srcId="{442C78F0-611E-4E6A-A3B5-1A3D663FF9FD}" destId="{118D1D1E-76C5-4BA2-AF4C-A31A9BCEC9D6}" srcOrd="0" destOrd="0" presId="urn:microsoft.com/office/officeart/2005/8/layout/chevron1"/>
    <dgm:cxn modelId="{D84062B5-A955-4F04-ADB5-CD6422391541}" srcId="{8FD228E2-20B2-4EEA-AEA0-9360B99E3C2B}" destId="{442C78F0-611E-4E6A-A3B5-1A3D663FF9FD}" srcOrd="3" destOrd="0" parTransId="{E827E154-A104-4FE5-8E0D-B190149A74BA}" sibTransId="{4D29F246-6582-4D22-971D-6DA140BE1775}"/>
    <dgm:cxn modelId="{8F9384CB-99AA-4327-A8DE-075522EDEE06}" type="presOf" srcId="{118D2BD8-48C3-4AE3-AD4D-2120348769A0}" destId="{04FB0A40-80A7-44AA-B43D-7D9D9E4B1C69}" srcOrd="0" destOrd="0" presId="urn:microsoft.com/office/officeart/2005/8/layout/chevron1"/>
    <dgm:cxn modelId="{E4CE92D9-38A8-4BF0-99CE-41E78F4D820F}" type="presOf" srcId="{8FD228E2-20B2-4EEA-AEA0-9360B99E3C2B}" destId="{E0A80B6D-7282-4B91-8EC8-D42C20381196}" srcOrd="0" destOrd="0" presId="urn:microsoft.com/office/officeart/2005/8/layout/chevron1"/>
    <dgm:cxn modelId="{CEB8F3E4-D7C5-42F4-B3E6-887611BED130}" srcId="{8FD228E2-20B2-4EEA-AEA0-9360B99E3C2B}" destId="{6653E368-87C7-4E83-ACBA-50D69D1CE0D5}" srcOrd="2" destOrd="0" parTransId="{8248EBDE-CA94-4F73-A6A7-D9C11829BFC8}" sibTransId="{B6E15CA8-60AF-41DE-B80E-463E928E630A}"/>
    <dgm:cxn modelId="{C7EB63E9-0228-4E96-9436-B8D582A578C8}" type="presParOf" srcId="{E0A80B6D-7282-4B91-8EC8-D42C20381196}" destId="{04FB0A40-80A7-44AA-B43D-7D9D9E4B1C69}" srcOrd="0" destOrd="0" presId="urn:microsoft.com/office/officeart/2005/8/layout/chevron1"/>
    <dgm:cxn modelId="{570D1562-AC11-4501-A6D7-D1B40883EB7A}" type="presParOf" srcId="{E0A80B6D-7282-4B91-8EC8-D42C20381196}" destId="{B96D93B1-BAB5-4598-803D-8411E4CE3407}" srcOrd="1" destOrd="0" presId="urn:microsoft.com/office/officeart/2005/8/layout/chevron1"/>
    <dgm:cxn modelId="{4D3F5F4A-25A3-400B-857F-E0DBA5E84755}" type="presParOf" srcId="{E0A80B6D-7282-4B91-8EC8-D42C20381196}" destId="{3096F48F-0BEB-471E-BB7C-0C993360CADC}" srcOrd="2" destOrd="0" presId="urn:microsoft.com/office/officeart/2005/8/layout/chevron1"/>
    <dgm:cxn modelId="{F6F8E91D-63D8-44B7-B6F6-8BB0CAE9E9FA}" type="presParOf" srcId="{E0A80B6D-7282-4B91-8EC8-D42C20381196}" destId="{C3FB3510-A6AE-4104-85BE-48EC982FDF27}" srcOrd="3" destOrd="0" presId="urn:microsoft.com/office/officeart/2005/8/layout/chevron1"/>
    <dgm:cxn modelId="{63E6AF8F-3511-4363-80EB-DC78E559BDEC}" type="presParOf" srcId="{E0A80B6D-7282-4B91-8EC8-D42C20381196}" destId="{E3F7931F-7DB7-4CA4-B825-1008535B2F88}" srcOrd="4" destOrd="0" presId="urn:microsoft.com/office/officeart/2005/8/layout/chevron1"/>
    <dgm:cxn modelId="{C3D728A4-06A2-4B75-8E37-8E56DB9E003B}" type="presParOf" srcId="{E0A80B6D-7282-4B91-8EC8-D42C20381196}" destId="{AC93DACB-F921-434F-A9C0-5711C676A0BB}" srcOrd="5" destOrd="0" presId="urn:microsoft.com/office/officeart/2005/8/layout/chevron1"/>
    <dgm:cxn modelId="{E9F267E1-D7F7-46AA-8E30-34C2B7B06021}" type="presParOf" srcId="{E0A80B6D-7282-4B91-8EC8-D42C20381196}" destId="{118D1D1E-76C5-4BA2-AF4C-A31A9BCEC9D6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0A40-80A7-44AA-B43D-7D9D9E4B1C69}">
      <dsp:nvSpPr>
        <dsp:cNvPr id="0" name=""/>
        <dsp:cNvSpPr/>
      </dsp:nvSpPr>
      <dsp:spPr>
        <a:xfrm>
          <a:off x="4140" y="384679"/>
          <a:ext cx="2410476" cy="96419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</a:t>
          </a:r>
        </a:p>
      </dsp:txBody>
      <dsp:txXfrm>
        <a:off x="486235" y="384679"/>
        <a:ext cx="1446286" cy="964190"/>
      </dsp:txXfrm>
    </dsp:sp>
    <dsp:sp modelId="{3096F48F-0BEB-471E-BB7C-0C993360CADC}">
      <dsp:nvSpPr>
        <dsp:cNvPr id="0" name=""/>
        <dsp:cNvSpPr/>
      </dsp:nvSpPr>
      <dsp:spPr>
        <a:xfrm>
          <a:off x="2150800" y="387601"/>
          <a:ext cx="2410476" cy="964190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Collection</a:t>
          </a:r>
        </a:p>
      </dsp:txBody>
      <dsp:txXfrm>
        <a:off x="2632895" y="387601"/>
        <a:ext cx="1446286" cy="964190"/>
      </dsp:txXfrm>
    </dsp:sp>
    <dsp:sp modelId="{E3F7931F-7DB7-4CA4-B825-1008535B2F88}">
      <dsp:nvSpPr>
        <dsp:cNvPr id="0" name=""/>
        <dsp:cNvSpPr/>
      </dsp:nvSpPr>
      <dsp:spPr>
        <a:xfrm>
          <a:off x="4342998" y="384679"/>
          <a:ext cx="2410476" cy="964190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Selection</a:t>
          </a:r>
        </a:p>
      </dsp:txBody>
      <dsp:txXfrm>
        <a:off x="4825093" y="384679"/>
        <a:ext cx="1446286" cy="964190"/>
      </dsp:txXfrm>
    </dsp:sp>
    <dsp:sp modelId="{118D1D1E-76C5-4BA2-AF4C-A31A9BCEC9D6}">
      <dsp:nvSpPr>
        <dsp:cNvPr id="0" name=""/>
        <dsp:cNvSpPr/>
      </dsp:nvSpPr>
      <dsp:spPr>
        <a:xfrm>
          <a:off x="6512427" y="384679"/>
          <a:ext cx="2410476" cy="96419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Results</a:t>
          </a:r>
        </a:p>
      </dsp:txBody>
      <dsp:txXfrm>
        <a:off x="6994522" y="384679"/>
        <a:ext cx="1446286" cy="964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5955493" cy="1336168"/>
          </a:xfrm>
        </p:spPr>
        <p:txBody>
          <a:bodyPr>
            <a:normAutofit/>
          </a:bodyPr>
          <a:lstStyle/>
          <a:p>
            <a:r>
              <a:rPr lang="en-US" dirty="0" err="1"/>
              <a:t>Soccernomics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6" y="2419046"/>
            <a:ext cx="4886560" cy="1221640"/>
          </a:xfrm>
        </p:spPr>
        <p:txBody>
          <a:bodyPr>
            <a:normAutofit/>
          </a:bodyPr>
          <a:lstStyle/>
          <a:p>
            <a:r>
              <a:rPr lang="en-US" dirty="0"/>
              <a:t>Do Passion, GDP and Population Predict Soccer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175A5-4C42-49A4-A7BD-610FB80E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5" y="-329645"/>
            <a:ext cx="3767655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99E-1741-4686-B380-8502D3AD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</a:t>
            </a:r>
            <a:r>
              <a:rPr lang="en-US" dirty="0" err="1"/>
              <a:t>Amongs</a:t>
            </a:r>
            <a:r>
              <a:rPr lang="en-US" dirty="0"/>
              <a:t> Predictors</a:t>
            </a:r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33FBCEC-B81F-435E-A3A9-88AC779F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6" y="1133034"/>
            <a:ext cx="4123034" cy="3881996"/>
          </a:xfrm>
        </p:spPr>
      </p:pic>
    </p:spTree>
    <p:extLst>
      <p:ext uri="{BB962C8B-B14F-4D97-AF65-F5344CB8AC3E}">
        <p14:creationId xmlns:p14="http://schemas.microsoft.com/office/powerpoint/2010/main" val="129803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15AB-A508-42F4-AF7E-48CAB923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10,000 Hour Rule - $15,000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FE84-C7B8-4C55-98AC-4778622F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10,000 hours – Practice makes perfect</a:t>
            </a:r>
          </a:p>
          <a:p>
            <a:pPr lvl="1"/>
            <a:r>
              <a:rPr lang="en-US" dirty="0"/>
              <a:t>Small apartments force poorer kids to spend more time outdoors</a:t>
            </a:r>
          </a:p>
          <a:p>
            <a:pPr lvl="1"/>
            <a:r>
              <a:rPr lang="en-US" dirty="0"/>
              <a:t>They don’t have funds to have expensive hobbies</a:t>
            </a:r>
          </a:p>
          <a:p>
            <a:pPr lvl="1"/>
            <a:r>
              <a:rPr lang="en-US" dirty="0"/>
              <a:t>Soccer is cheap – you need a ball</a:t>
            </a:r>
          </a:p>
          <a:p>
            <a:r>
              <a:rPr lang="en-US" dirty="0"/>
              <a:t>$15,000</a:t>
            </a:r>
          </a:p>
          <a:p>
            <a:pPr lvl="1"/>
            <a:r>
              <a:rPr lang="en-US" dirty="0"/>
              <a:t>Having a lot of free time won’t help if you are undernourished </a:t>
            </a:r>
          </a:p>
          <a:p>
            <a:pPr lvl="1"/>
            <a:r>
              <a:rPr lang="en-US" dirty="0"/>
              <a:t>Caveat:  Poor means an annual income of at least $15,000</a:t>
            </a:r>
          </a:p>
        </p:txBody>
      </p:sp>
    </p:spTree>
    <p:extLst>
      <p:ext uri="{BB962C8B-B14F-4D97-AF65-F5344CB8AC3E}">
        <p14:creationId xmlns:p14="http://schemas.microsoft.com/office/powerpoint/2010/main" val="419287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B3D16F-572B-4891-AC9A-7F8E3B472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032483"/>
            <a:ext cx="7952407" cy="41352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A9D8C1-3ECD-4E4C-8977-E38755829FEC}"/>
              </a:ext>
            </a:extLst>
          </p:cNvPr>
          <p:cNvSpPr txBox="1">
            <a:spLocks/>
          </p:cNvSpPr>
          <p:nvPr/>
        </p:nvSpPr>
        <p:spPr>
          <a:xfrm>
            <a:off x="448965" y="281175"/>
            <a:ext cx="8246070" cy="61082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455" y="273843"/>
            <a:ext cx="4629150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pic>
        <p:nvPicPr>
          <p:cNvPr id="1026" name="Picture 2" descr="Soccernomics: Why England Loses; Why Germany, Spain, and France Win; and Why One Day Japan, Iraq, and the United States Will Become Kings of the World's Most Popular Sport by [Kuper, Simon, Szymanski, Stefan]">
            <a:extLst>
              <a:ext uri="{FF2B5EF4-FFF2-40B4-BE49-F238E27FC236}">
                <a16:creationId xmlns:a16="http://schemas.microsoft.com/office/drawing/2014/main" id="{02263D9F-AC7B-470D-882F-ED362CD73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707"/>
          <a:stretch/>
        </p:blipFill>
        <p:spPr bwMode="auto">
          <a:xfrm>
            <a:off x="20" y="10"/>
            <a:ext cx="3479779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455" y="1741932"/>
            <a:ext cx="4629150" cy="2894076"/>
          </a:xfrm>
        </p:spPr>
        <p:txBody>
          <a:bodyPr>
            <a:normAutofit/>
          </a:bodyPr>
          <a:lstStyle/>
          <a:p>
            <a:r>
              <a:rPr lang="en-US" sz="1800" dirty="0" err="1"/>
              <a:t>Soccernomics</a:t>
            </a:r>
            <a:r>
              <a:rPr lang="en-US" sz="1800" dirty="0"/>
              <a:t> </a:t>
            </a:r>
          </a:p>
          <a:p>
            <a:r>
              <a:rPr lang="en-US" sz="1800" dirty="0"/>
              <a:t>Authored by </a:t>
            </a:r>
            <a:r>
              <a:rPr lang="en-US" sz="1800" dirty="0" err="1"/>
              <a:t>Kuper</a:t>
            </a:r>
            <a:r>
              <a:rPr lang="en-US" sz="1800" dirty="0"/>
              <a:t> &amp; Szymanski</a:t>
            </a:r>
          </a:p>
          <a:p>
            <a:r>
              <a:rPr lang="en-US" sz="1800" dirty="0"/>
              <a:t>Postulates that soccer success is based on:</a:t>
            </a:r>
          </a:p>
          <a:p>
            <a:pPr lvl="1"/>
            <a:r>
              <a:rPr lang="en-US" sz="1800" dirty="0"/>
              <a:t>GDP (Wealth)</a:t>
            </a:r>
          </a:p>
          <a:p>
            <a:pPr lvl="1"/>
            <a:r>
              <a:rPr lang="en-US" sz="1800" dirty="0"/>
              <a:t>Population Size</a:t>
            </a:r>
          </a:p>
          <a:p>
            <a:pPr lvl="1"/>
            <a:r>
              <a:rPr lang="en-US" sz="1800" dirty="0"/>
              <a:t>Experience</a:t>
            </a:r>
          </a:p>
          <a:p>
            <a:pPr lvl="1"/>
            <a:endParaRPr lang="en-US" sz="1800" dirty="0"/>
          </a:p>
          <a:p>
            <a:r>
              <a:rPr lang="en-US" sz="1800" dirty="0"/>
              <a:t>ARE THEY CORRECT?  Let the data speak.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r>
              <a:rPr lang="en-US" dirty="0"/>
              <a:t>Uniqueness of Problem/Approach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/>
          </a:bodyPr>
          <a:lstStyle/>
          <a:p>
            <a:r>
              <a:rPr lang="en-US" dirty="0"/>
              <a:t>Model was based on:</a:t>
            </a:r>
          </a:p>
          <a:p>
            <a:pPr lvl="1"/>
            <a:r>
              <a:rPr lang="en-US" dirty="0"/>
              <a:t>National teams past performance (Experience)</a:t>
            </a:r>
          </a:p>
          <a:p>
            <a:pPr lvl="1"/>
            <a:r>
              <a:rPr lang="en-US" dirty="0"/>
              <a:t>Gross Domestic Production (Wealth)</a:t>
            </a:r>
          </a:p>
          <a:p>
            <a:pPr lvl="1"/>
            <a:r>
              <a:rPr lang="en-US" dirty="0"/>
              <a:t>The size of a country’s population (player pool)</a:t>
            </a:r>
          </a:p>
          <a:p>
            <a:pPr lvl="1"/>
            <a:r>
              <a:rPr lang="en-US" dirty="0"/>
              <a:t>Popularity of soccer in each country</a:t>
            </a:r>
          </a:p>
          <a:p>
            <a:pPr lvl="1"/>
            <a:r>
              <a:rPr lang="en-US" dirty="0"/>
              <a:t>Generational Player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A374E66-7BA7-4E44-9EC3-30958DDC8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5537"/>
              </p:ext>
            </p:extLst>
          </p:nvPr>
        </p:nvGraphicFramePr>
        <p:xfrm>
          <a:off x="73400" y="838200"/>
          <a:ext cx="8927045" cy="173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AF8511-D92E-46E6-BF02-84F718A3EF35}"/>
              </a:ext>
            </a:extLst>
          </p:cNvPr>
          <p:cNvSpPr txBox="1"/>
          <p:nvPr/>
        </p:nvSpPr>
        <p:spPr>
          <a:xfrm>
            <a:off x="296260" y="2571750"/>
            <a:ext cx="19851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 previous similar work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hypothesis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34819-4806-41B5-AA9D-9DC7CCA642EE}"/>
              </a:ext>
            </a:extLst>
          </p:cNvPr>
          <p:cNvSpPr txBox="1"/>
          <p:nvPr/>
        </p:nvSpPr>
        <p:spPr>
          <a:xfrm>
            <a:off x="2131598" y="2569006"/>
            <a:ext cx="19851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Scrape the data from the web sites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 the data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22F5C-EADB-40A7-A926-B72249F9DC51}"/>
              </a:ext>
            </a:extLst>
          </p:cNvPr>
          <p:cNvSpPr txBox="1"/>
          <p:nvPr/>
        </p:nvSpPr>
        <p:spPr>
          <a:xfrm>
            <a:off x="4189796" y="2266340"/>
            <a:ext cx="2367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several different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Pick the top performer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Split the data into training and testing sets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the final model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4B5B88-DC81-47C3-BAA1-DF9E32FB2A66}"/>
              </a:ext>
            </a:extLst>
          </p:cNvPr>
          <p:cNvSpPr txBox="1"/>
          <p:nvPr/>
        </p:nvSpPr>
        <p:spPr>
          <a:xfrm>
            <a:off x="6667833" y="2319707"/>
            <a:ext cx="198516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if additional data points are required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C1EB-A7BE-4117-8505-06A54D2D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9A56-EF2B-4413-B786-833058BA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be working with disparate data sets </a:t>
            </a:r>
          </a:p>
          <a:p>
            <a:pPr lvl="1"/>
            <a:r>
              <a:rPr lang="en-US" dirty="0"/>
              <a:t>Soccer stats (Elo and FIFA)</a:t>
            </a:r>
          </a:p>
          <a:p>
            <a:pPr lvl="1"/>
            <a:r>
              <a:rPr lang="en-US" dirty="0"/>
              <a:t>Economic data (World Bank)</a:t>
            </a:r>
          </a:p>
          <a:p>
            <a:pPr lvl="1"/>
            <a:r>
              <a:rPr lang="en-US" dirty="0"/>
              <a:t>GDP data (World Bank)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7961-ABC6-418E-AFFE-6160D6A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B02F-E8C2-4BE7-9E19-F4B38C5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best source of game data was from www.elorating.net</a:t>
            </a:r>
          </a:p>
          <a:p>
            <a:pPr lvl="1"/>
            <a:r>
              <a:rPr lang="en-US" dirty="0"/>
              <a:t>There was no easy download option.  Data needed to be scraped year by year</a:t>
            </a:r>
          </a:p>
          <a:p>
            <a:pPr lvl="1"/>
            <a:r>
              <a:rPr lang="en-US" dirty="0"/>
              <a:t>Scraped from web site and pasted it into Excel.  </a:t>
            </a:r>
          </a:p>
          <a:p>
            <a:pPr lvl="1"/>
            <a:r>
              <a:rPr lang="en-US" dirty="0"/>
              <a:t>Because of the way the data was formatted it pasted vertically</a:t>
            </a:r>
          </a:p>
          <a:p>
            <a:pPr lvl="1"/>
            <a:r>
              <a:rPr lang="en-US" dirty="0"/>
              <a:t>Needed to transpose it into one single line</a:t>
            </a:r>
          </a:p>
          <a:p>
            <a:pPr lvl="1"/>
            <a:r>
              <a:rPr lang="en-US" dirty="0"/>
              <a:t>Wrote script to parse the ONE line and paste the selection into a new line</a:t>
            </a:r>
          </a:p>
          <a:p>
            <a:pPr lvl="1"/>
            <a:r>
              <a:rPr lang="en-US" dirty="0"/>
              <a:t>Found out that Excel has a limit of around 16,000 columns</a:t>
            </a:r>
          </a:p>
          <a:p>
            <a:pPr lvl="1"/>
            <a:r>
              <a:rPr lang="en-US" dirty="0"/>
              <a:t>Dates needed to be formatted because they all pasted in as 2018 dates</a:t>
            </a:r>
          </a:p>
          <a:p>
            <a:pPr lvl="1"/>
            <a:r>
              <a:rPr lang="en-US" dirty="0"/>
              <a:t>Minus signs needed to be converted for Excel to recognize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241478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7B01-A6AC-421D-91F3-BFCA14FE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6436-813A-4DC4-855A-EA52848F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4CFB-A922-4805-B620-7F5C7D1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42FF-815B-4353-A576-68636ADE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04B-374A-45B2-9F34-F9DCF97C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3735-11A7-4F32-93C7-1253FB1F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Soccernomics</vt:lpstr>
      <vt:lpstr>Problem Statement</vt:lpstr>
      <vt:lpstr>Uniqueness of Problem/Approach</vt:lpstr>
      <vt:lpstr>Approach</vt:lpstr>
      <vt:lpstr>Expected Challenges</vt:lpstr>
      <vt:lpstr>Data Issues Encountered</vt:lpstr>
      <vt:lpstr>Models Used</vt:lpstr>
      <vt:lpstr>Model Tuning</vt:lpstr>
      <vt:lpstr>Forecasting Accuracy</vt:lpstr>
      <vt:lpstr>Correlation Amongs Predictors</vt:lpstr>
      <vt:lpstr>10,000 Hour Rule - $15,000 Rule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2018-08-07T23:41:00Z</dcterms:created>
  <dcterms:modified xsi:type="dcterms:W3CDTF">2018-08-08T02:04:06Z</dcterms:modified>
</cp:coreProperties>
</file>